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handoutMasterIdLst>
    <p:handoutMasterId r:id="rId24"/>
  </p:handoutMasterIdLst>
  <p:sldIdLst>
    <p:sldId id="277" r:id="rId2"/>
    <p:sldId id="263" r:id="rId3"/>
    <p:sldId id="278" r:id="rId4"/>
    <p:sldId id="279" r:id="rId5"/>
    <p:sldId id="281" r:id="rId6"/>
    <p:sldId id="282" r:id="rId7"/>
    <p:sldId id="297" r:id="rId8"/>
    <p:sldId id="284" r:id="rId9"/>
    <p:sldId id="285" r:id="rId10"/>
    <p:sldId id="286" r:id="rId11"/>
    <p:sldId id="287" r:id="rId12"/>
    <p:sldId id="29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59" r:id="rId22"/>
  </p:sldIdLst>
  <p:sldSz cx="9144000" cy="5143500" type="screen16x9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FAE2A"/>
    <a:srgbClr val="00B050"/>
    <a:srgbClr val="702F8A"/>
    <a:srgbClr val="63666A"/>
    <a:srgbClr val="004976"/>
    <a:srgbClr val="E57200"/>
    <a:srgbClr val="FFA400"/>
    <a:srgbClr val="E62A0D"/>
    <a:srgbClr val="FFFFFF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87" autoAdjust="0"/>
    <p:restoredTop sz="94637" autoAdjust="0"/>
  </p:normalViewPr>
  <p:slideViewPr>
    <p:cSldViewPr snapToGrid="0">
      <p:cViewPr varScale="1">
        <p:scale>
          <a:sx n="92" d="100"/>
          <a:sy n="92" d="100"/>
        </p:scale>
        <p:origin x="-772" y="-68"/>
      </p:cViewPr>
      <p:guideLst>
        <p:guide orient="horz" pos="16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062DA-4AB8-5C42-85DA-F82E9027D0B8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6261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46261"/>
            <a:ext cx="2972421" cy="466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23078-6E0A-6444-A1F9-7E2D00572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22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869A59-57FD-48CC-AADB-21B30E8B9E04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DB3ACB-EC12-4FF1-8E18-BB1AE9159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253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3ACB-EC12-4FF1-8E18-BB1AE9159F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829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2564446"/>
            <a:ext cx="6400800" cy="965964"/>
          </a:xfrm>
          <a:prstGeom prst="rect">
            <a:avLst/>
          </a:prstGeom>
        </p:spPr>
        <p:txBody>
          <a:bodyPr vert="horz" lIns="228600" tIns="45720" rIns="91440" bIns="45720" rtlCol="0" anchor="ctr">
            <a:normAutofit/>
          </a:bodyPr>
          <a:lstStyle>
            <a:lvl1pPr>
              <a:defRPr sz="3200" b="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4023359"/>
            <a:ext cx="6400800" cy="458621"/>
          </a:xfrm>
        </p:spPr>
        <p:txBody>
          <a:bodyPr lIns="228600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3450771" y="4768596"/>
            <a:ext cx="2743200" cy="374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COMPANY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14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2459736"/>
            <a:ext cx="6400800" cy="1197864"/>
          </a:xfrm>
          <a:prstGeom prst="rect">
            <a:avLst/>
          </a:prstGeom>
        </p:spPr>
        <p:txBody>
          <a:bodyPr vert="horz" lIns="228600" tIns="45720" rIns="91440" bIns="45720" rtlCol="0" anchor="ctr"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3822192"/>
            <a:ext cx="6400800" cy="914400"/>
          </a:xfrm>
        </p:spPr>
        <p:txBody>
          <a:bodyPr lIns="228600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3450771" y="4768596"/>
            <a:ext cx="2743200" cy="374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848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28600" y="971550"/>
            <a:ext cx="8686800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4767265"/>
            <a:ext cx="21336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4976"/>
                </a:solidFill>
              </a:defRPr>
            </a:lvl1pPr>
          </a:lstStyle>
          <a:p>
            <a:fld id="{615E764F-69B5-431E-8BCF-43BC999481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67265"/>
            <a:ext cx="3200400" cy="3762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rgbClr val="004976"/>
                </a:solidFill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©2019 Power Integrations  |  www.power.com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5715000" y="4764024"/>
            <a:ext cx="2743200" cy="374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COMPANY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825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4767265"/>
            <a:ext cx="21336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4976"/>
                </a:solidFill>
              </a:defRPr>
            </a:lvl1pPr>
          </a:lstStyle>
          <a:p>
            <a:fld id="{615E764F-69B5-431E-8BCF-43BC999481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228600" y="969264"/>
            <a:ext cx="4270248" cy="36576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/>
          </p:nvPr>
        </p:nvSpPr>
        <p:spPr>
          <a:xfrm>
            <a:off x="4645152" y="969264"/>
            <a:ext cx="4270248" cy="36576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67265"/>
            <a:ext cx="3200400" cy="3762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rgbClr val="004976"/>
                </a:solidFill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©2019 Power Integrations  |  www.power.com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5715000" y="4764024"/>
            <a:ext cx="2743200" cy="374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COMPANY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359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4767265"/>
            <a:ext cx="21336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4976"/>
                </a:solidFill>
              </a:defRPr>
            </a:lvl1pPr>
          </a:lstStyle>
          <a:p>
            <a:fld id="{615E764F-69B5-431E-8BCF-43BC999481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67265"/>
            <a:ext cx="3200400" cy="3762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rgbClr val="004976"/>
                </a:solidFill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©2019 Power Integrations  |  www.power.com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715000" y="4764024"/>
            <a:ext cx="2743200" cy="374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COMPANY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155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©2019 Power Integrations  |  www.power.com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COMPANY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14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Slide Layout 4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141982"/>
            <a:ext cx="6291072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©2019 Power Integrations  |  www.power.com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COMPANY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5337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PI Table Style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571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Copy table to slide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3594962"/>
              </p:ext>
            </p:extLst>
          </p:nvPr>
        </p:nvGraphicFramePr>
        <p:xfrm>
          <a:off x="228600" y="969264"/>
          <a:ext cx="8686800" cy="3657600"/>
        </p:xfrm>
        <a:graphic>
          <a:graphicData uri="http://schemas.openxmlformats.org/drawingml/2006/table">
            <a:tbl>
              <a:tblPr firstRow="1" bandRow="1"/>
              <a:tblGrid>
                <a:gridCol w="1085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+mj-lt"/>
                        </a:rPr>
                        <a:t> 1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 2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+mj-lt"/>
                        </a:rPr>
                        <a:t> 3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 4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 5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 6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 7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 8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 1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 2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 3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 4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 6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 7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 7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4767265"/>
            <a:ext cx="3200400" cy="376237"/>
          </a:xfrm>
        </p:spPr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©2019 Power Integrations  |  www.power.com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05200" y="4767265"/>
            <a:ext cx="2133600" cy="376237"/>
          </a:xfrm>
        </p:spPr>
        <p:txBody>
          <a:bodyPr/>
          <a:lstStyle/>
          <a:p>
            <a:fld id="{615E764F-69B5-431E-8BCF-43BC999481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>
          <a:xfrm>
            <a:off x="5715000" y="4764024"/>
            <a:ext cx="2743200" cy="374904"/>
          </a:xfrm>
        </p:spPr>
        <p:txBody>
          <a:bodyPr/>
          <a:lstStyle/>
          <a:p>
            <a:r>
              <a:rPr lang="en-US"/>
              <a:t>COMPANY CONFIDENTIAL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493133901"/>
              </p:ext>
            </p:extLst>
          </p:nvPr>
        </p:nvGraphicFramePr>
        <p:xfrm>
          <a:off x="228600" y="969264"/>
          <a:ext cx="8686800" cy="3657600"/>
        </p:xfrm>
        <a:graphic>
          <a:graphicData uri="http://schemas.openxmlformats.org/drawingml/2006/table">
            <a:tbl>
              <a:tblPr firstRow="1" bandRow="1"/>
              <a:tblGrid>
                <a:gridCol w="1085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+mj-lt"/>
                        </a:rPr>
                        <a:t> 1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 2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+mj-lt"/>
                        </a:rPr>
                        <a:t> 3</a:t>
                      </a:r>
                      <a:endParaRPr lang="en-US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 4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 5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 6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 7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+mj-lt"/>
                        </a:rPr>
                        <a:t>Text 8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5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 1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 2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 3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 4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 6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 7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Text 7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9273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0649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971550"/>
            <a:ext cx="8686800" cy="3657600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spcBef>
                <a:spcPts val="511"/>
              </a:spcBef>
              <a:defRPr sz="1700"/>
            </a:lvl1pPr>
            <a:lvl2pPr marL="701327" indent="-311701">
              <a:defRPr sz="1400"/>
            </a:lvl2pPr>
            <a:lvl3pPr marL="1013027" indent="-311701">
              <a:defRPr sz="1200"/>
            </a:lvl3pPr>
            <a:lvl4pPr marL="1324728" indent="-311701">
              <a:defRPr sz="1000"/>
            </a:lvl4pPr>
            <a:lvl5pPr marL="1636429" indent="-31170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©2015 Power Integrations  |  www.power.com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316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67265"/>
            <a:ext cx="3200400" cy="3762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rgbClr val="004976"/>
                </a:solidFill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©2019 Power Integrations  |  www.power.com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4767265"/>
            <a:ext cx="21336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4976"/>
                </a:solidFill>
              </a:defRPr>
            </a:lvl1pPr>
          </a:lstStyle>
          <a:p>
            <a:fld id="{615E764F-69B5-431E-8BCF-43BC999481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971550"/>
            <a:ext cx="8686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715000" y="4764024"/>
            <a:ext cx="2743200" cy="374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COMPANY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399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85CA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SzPct val="100000"/>
        <a:buFontTx/>
        <a:buBlip>
          <a:blip r:embed="rId13"/>
        </a:buBlip>
        <a:defRPr sz="2000" b="1" kern="1200">
          <a:solidFill>
            <a:srgbClr val="004976"/>
          </a:solidFill>
          <a:latin typeface="+mn-lt"/>
          <a:ea typeface="+mn-ea"/>
          <a:cs typeface="+mn-cs"/>
        </a:defRPr>
      </a:lvl1pPr>
      <a:lvl2pPr marL="822960" indent="-36576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Blip>
          <a:blip r:embed="rId14"/>
        </a:buBlip>
        <a:defRPr sz="1700" kern="1200">
          <a:solidFill>
            <a:srgbClr val="5A666A"/>
          </a:solidFill>
          <a:latin typeface="+mn-lt"/>
          <a:ea typeface="+mn-ea"/>
          <a:cs typeface="+mn-cs"/>
        </a:defRPr>
      </a:lvl2pPr>
      <a:lvl3pPr marL="1188720" indent="-36576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Blip>
          <a:blip r:embed="rId15"/>
        </a:buBlip>
        <a:defRPr sz="1400" kern="1200">
          <a:solidFill>
            <a:srgbClr val="5A666A"/>
          </a:solidFill>
          <a:latin typeface="+mn-lt"/>
          <a:ea typeface="+mn-ea"/>
          <a:cs typeface="+mn-cs"/>
        </a:defRPr>
      </a:lvl3pPr>
      <a:lvl4pPr marL="1554480" indent="-36576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Blip>
          <a:blip r:embed="rId15"/>
        </a:buBlip>
        <a:defRPr sz="1200" kern="1200">
          <a:solidFill>
            <a:srgbClr val="5A666A"/>
          </a:solidFill>
          <a:latin typeface="+mn-lt"/>
          <a:ea typeface="+mn-ea"/>
          <a:cs typeface="+mn-cs"/>
        </a:defRPr>
      </a:lvl4pPr>
      <a:lvl5pPr marL="1920240" indent="-36576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Blip>
          <a:blip r:embed="rId15"/>
        </a:buBlip>
        <a:defRPr sz="1200" kern="1200">
          <a:solidFill>
            <a:srgbClr val="5A66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Excel_Worksheet2.xlsx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-micronews.com/products/gan-based-wall-charger-comparison-2019/?utm_source=ZohoCampaigns&amp;utm_campaign=R+SPC+GaN+Charger+Comparison+2019+++GaN+HEMT+Power+Integrations_USA&amp;utm_medium=emai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C5047-4C4A-974E-AB6C-867B2B36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Extending </a:t>
            </a:r>
            <a:r>
              <a:rPr lang="en-US" dirty="0" smtClean="0"/>
              <a:t>InnoSwitch™3 </a:t>
            </a:r>
            <a:r>
              <a:rPr lang="en-US" dirty="0"/>
              <a:t>IC Families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err="1"/>
              <a:t>GaN</a:t>
            </a:r>
            <a:r>
              <a:rPr lang="en-US" dirty="0"/>
              <a:t> Switches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447E47-51BF-9243-999A-A9634D1645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July 25, 2019</a:t>
            </a:r>
          </a:p>
        </p:txBody>
      </p:sp>
    </p:spTree>
    <p:extLst>
      <p:ext uri="{BB962C8B-B14F-4D97-AF65-F5344CB8AC3E}">
        <p14:creationId xmlns:p14="http://schemas.microsoft.com/office/powerpoint/2010/main" xmlns="" val="4111522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235" y="1061947"/>
            <a:ext cx="6502963" cy="341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©2019 Power Integrations  |  www.power.com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4000" y="443343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Conduction losses and switching losses work in opposite directions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31667" y="1611443"/>
            <a:ext cx="577120" cy="10268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766861">
            <a:off x="4850368" y="2285902"/>
            <a:ext cx="343971" cy="14732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712793">
            <a:off x="4205048" y="2926334"/>
            <a:ext cx="494955" cy="680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712793">
            <a:off x="3126890" y="3464774"/>
            <a:ext cx="955599" cy="4814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9510" y="3557978"/>
            <a:ext cx="1703225" cy="4814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0000" y="1332000"/>
            <a:ext cx="1360800" cy="7928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131267" y="2339961"/>
            <a:ext cx="0" cy="1726583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59267" y="4084644"/>
            <a:ext cx="23404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66467" y="3532472"/>
            <a:ext cx="127815" cy="39738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015220" y="2280816"/>
            <a:ext cx="63908" cy="85105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826292">
            <a:off x="2195393" y="1309399"/>
            <a:ext cx="3346434" cy="14414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929600" y="1332000"/>
            <a:ext cx="601522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632081" y="2310656"/>
            <a:ext cx="383139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1631569" y="2280816"/>
            <a:ext cx="0" cy="83306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 rot="19262628">
            <a:off x="2053816" y="2271865"/>
            <a:ext cx="106369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9262628">
            <a:off x="1938259" y="2341345"/>
            <a:ext cx="106369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19054170" flipH="1" flipV="1">
            <a:off x="2175313" y="-1076170"/>
            <a:ext cx="4001950" cy="3651129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1642651" y="3453890"/>
            <a:ext cx="3379702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-1" y="2882678"/>
            <a:ext cx="138201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algn="r">
              <a:lnSpc>
                <a:spcPct val="110000"/>
              </a:lnSpc>
              <a:buSzPct val="100000"/>
            </a:pPr>
            <a:r>
              <a:rPr lang="en-US" sz="1200" b="1" dirty="0" smtClean="0">
                <a:solidFill>
                  <a:srgbClr val="004976"/>
                </a:solidFill>
              </a:rPr>
              <a:t>Power lost with </a:t>
            </a:r>
            <a:r>
              <a:rPr lang="en-US" sz="1200" b="1" dirty="0" err="1" smtClean="0">
                <a:solidFill>
                  <a:srgbClr val="004976"/>
                </a:solidFill>
              </a:rPr>
              <a:t>GaN</a:t>
            </a:r>
            <a:r>
              <a:rPr lang="en-US" sz="1200" b="1" dirty="0" smtClean="0">
                <a:solidFill>
                  <a:srgbClr val="004976"/>
                </a:solidFill>
              </a:rPr>
              <a:t> Technology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301344" y="3218377"/>
            <a:ext cx="319239" cy="233442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48155" y="2670964"/>
            <a:ext cx="2427186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08774" y="2767883"/>
            <a:ext cx="196956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algn="ctr">
              <a:lnSpc>
                <a:spcPct val="110000"/>
              </a:lnSpc>
              <a:buSzPct val="100000"/>
            </a:pPr>
            <a:r>
              <a:rPr lang="en-US" sz="1600" b="1" dirty="0" smtClean="0">
                <a:solidFill>
                  <a:srgbClr val="0070C0"/>
                </a:solidFill>
              </a:rPr>
              <a:t>Switching Loss</a:t>
            </a:r>
            <a:endParaRPr lang="en-US" sz="1600" b="1" dirty="0">
              <a:solidFill>
                <a:srgbClr val="0070C0"/>
              </a:solidFill>
            </a:endParaRPr>
          </a:p>
          <a:p>
            <a:pPr marL="1588" algn="ctr">
              <a:lnSpc>
                <a:spcPct val="110000"/>
              </a:lnSpc>
              <a:buSzPct val="100000"/>
            </a:pPr>
            <a:r>
              <a:rPr lang="en-US" sz="1600" b="1" dirty="0" err="1" smtClean="0">
                <a:solidFill>
                  <a:srgbClr val="0070C0"/>
                </a:solidFill>
              </a:rPr>
              <a:t>GaN</a:t>
            </a:r>
            <a:endParaRPr lang="en-US" sz="1600" b="1" dirty="0" smtClean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03646" y="2066152"/>
            <a:ext cx="131188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algn="r">
              <a:lnSpc>
                <a:spcPct val="110000"/>
              </a:lnSpc>
              <a:buSzPct val="100000"/>
            </a:pPr>
            <a:r>
              <a:rPr lang="en-US" sz="1200" b="1" dirty="0" smtClean="0">
                <a:solidFill>
                  <a:srgbClr val="004976"/>
                </a:solidFill>
              </a:rPr>
              <a:t>Power lost with conventional MOSFET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208235" y="2366603"/>
            <a:ext cx="419059" cy="304361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10024" y="2200704"/>
            <a:ext cx="177379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588" algn="ctr">
              <a:lnSpc>
                <a:spcPct val="110000"/>
              </a:lnSpc>
              <a:buSzPct val="100000"/>
              <a:defRPr sz="1600" b="1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Total Power Loss </a:t>
            </a:r>
            <a:r>
              <a:rPr lang="en-US" dirty="0" err="1" smtClean="0"/>
              <a:t>GaN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87" t="14980" r="-1162" b="-369"/>
          <a:stretch/>
        </p:blipFill>
        <p:spPr bwMode="auto">
          <a:xfrm rot="852083">
            <a:off x="1760050" y="2740843"/>
            <a:ext cx="5045733" cy="23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 rot="1098743">
            <a:off x="3925348" y="3551905"/>
            <a:ext cx="288814" cy="1316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40000"/>
                  <a:lumOff val="60000"/>
                </a:schemeClr>
              </a:gs>
              <a:gs pos="24000">
                <a:schemeClr val="bg2"/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189762" y="1837944"/>
            <a:ext cx="147977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588" algn="ctr">
              <a:lnSpc>
                <a:spcPct val="110000"/>
              </a:lnSpc>
              <a:buSzPct val="100000"/>
              <a:defRPr sz="1600" b="1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Total Power Loss (MOSFET)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858" y="57150"/>
            <a:ext cx="8915400" cy="857250"/>
          </a:xfrm>
        </p:spPr>
        <p:txBody>
          <a:bodyPr>
            <a:normAutofit/>
          </a:bodyPr>
          <a:lstStyle/>
          <a:p>
            <a:r>
              <a:rPr lang="en-US" dirty="0" err="1" smtClean="0"/>
              <a:t>GaN</a:t>
            </a:r>
            <a:r>
              <a:rPr lang="en-US" dirty="0" smtClean="0"/>
              <a:t> Switches Change the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293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0679E-6 L 0.10069 0.153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76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7" grpId="0"/>
      <p:bldP spid="36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GaN-Based Design Achieves 95% Full-Load Efficiency -Allows Elimination of </a:t>
            </a:r>
            <a:r>
              <a:rPr lang="en-US" dirty="0"/>
              <a:t>H</a:t>
            </a:r>
            <a:r>
              <a:rPr lang="en-US" dirty="0" smtClean="0"/>
              <a:t>eatsinks from Adapter Designs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©2019 Power Integrations  |  www.power.com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324350"/>
            <a:ext cx="8686800" cy="304800"/>
          </a:xfrm>
          <a:prstGeom prst="rect">
            <a:avLst/>
          </a:prstGeom>
        </p:spPr>
        <p:txBody>
          <a:bodyPr lIns="77925" tIns="38963" rIns="77925" bIns="38963"/>
          <a:lstStyle>
            <a:lvl1pPr marL="389626" indent="-389626" algn="l" defTabSz="779252" rtl="0" eaLnBrk="1" latinLnBrk="0" hangingPunct="1">
              <a:lnSpc>
                <a:spcPct val="110000"/>
              </a:lnSpc>
              <a:spcBef>
                <a:spcPts val="511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700" b="1" kern="1200">
                <a:solidFill>
                  <a:srgbClr val="004976"/>
                </a:solidFill>
                <a:latin typeface="+mn-lt"/>
                <a:ea typeface="+mn-ea"/>
                <a:cs typeface="+mn-cs"/>
              </a:defRPr>
            </a:lvl1pPr>
            <a:lvl2pPr marL="701327" indent="-311701" algn="l" defTabSz="77925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 sz="1400" kern="1200">
                <a:solidFill>
                  <a:srgbClr val="5A666A"/>
                </a:solidFill>
                <a:latin typeface="+mn-lt"/>
                <a:ea typeface="+mn-ea"/>
                <a:cs typeface="+mn-cs"/>
              </a:defRPr>
            </a:lvl2pPr>
            <a:lvl3pPr marL="1013027" indent="-311701" algn="l" defTabSz="77925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 sz="1200" kern="1200">
                <a:solidFill>
                  <a:srgbClr val="5A666A"/>
                </a:solidFill>
                <a:latin typeface="+mn-lt"/>
                <a:ea typeface="+mn-ea"/>
                <a:cs typeface="+mn-cs"/>
              </a:defRPr>
            </a:lvl3pPr>
            <a:lvl4pPr marL="1324728" indent="-311701" algn="l" defTabSz="77925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 sz="1000" kern="1200">
                <a:solidFill>
                  <a:srgbClr val="5A666A"/>
                </a:solidFill>
                <a:latin typeface="+mn-lt"/>
                <a:ea typeface="+mn-ea"/>
                <a:cs typeface="+mn-cs"/>
              </a:defRPr>
            </a:lvl4pPr>
            <a:lvl5pPr marL="1636429" indent="-311701" algn="l" defTabSz="77925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 sz="1000" kern="1200">
                <a:solidFill>
                  <a:srgbClr val="5A666A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DER-747 (65 W, 20 V Adapter): Full-load efficiency </a:t>
            </a:r>
            <a:r>
              <a:rPr lang="en-US" dirty="0"/>
              <a:t>is </a:t>
            </a:r>
            <a:r>
              <a:rPr lang="en-US" dirty="0" smtClean="0"/>
              <a:t>95% </a:t>
            </a:r>
            <a:r>
              <a:rPr lang="en-US" dirty="0"/>
              <a:t>at </a:t>
            </a:r>
            <a:r>
              <a:rPr lang="en-US" dirty="0" smtClean="0"/>
              <a:t>230 VAC </a:t>
            </a:r>
            <a:r>
              <a:rPr lang="en-US" dirty="0"/>
              <a:t>and </a:t>
            </a:r>
            <a:r>
              <a:rPr lang="en-US" dirty="0" smtClean="0"/>
              <a:t>94% </a:t>
            </a:r>
            <a:r>
              <a:rPr lang="en-US" dirty="0"/>
              <a:t>at </a:t>
            </a:r>
            <a:r>
              <a:rPr lang="en-US" dirty="0" smtClean="0"/>
              <a:t>115 VAC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44" y="983604"/>
            <a:ext cx="8937511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2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GaN</a:t>
            </a:r>
            <a:r>
              <a:rPr lang="en-US" dirty="0" smtClean="0"/>
              <a:t> High Efficiency Also Improves Performance </a:t>
            </a:r>
            <a:br>
              <a:rPr lang="en-US" dirty="0" smtClean="0"/>
            </a:br>
            <a:r>
              <a:rPr lang="en-US" dirty="0" smtClean="0"/>
              <a:t>Across Load for 60 W USB PD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228600" y="971550"/>
            <a:ext cx="3921919" cy="3657600"/>
          </a:xfrm>
        </p:spPr>
        <p:txBody>
          <a:bodyPr/>
          <a:lstStyle/>
          <a:p>
            <a:pPr lvl="0"/>
            <a:r>
              <a:rPr lang="en-US" sz="1800" dirty="0" smtClean="0"/>
              <a:t>Same high-efficiency-across-load as standard InnoSwitch3</a:t>
            </a:r>
            <a:endParaRPr lang="en-US" sz="1800" dirty="0"/>
          </a:p>
          <a:p>
            <a:pPr lvl="1"/>
            <a:r>
              <a:rPr lang="en-US" dirty="0"/>
              <a:t>Ideal for </a:t>
            </a:r>
            <a:r>
              <a:rPr lang="en-US" dirty="0" smtClean="0"/>
              <a:t>high-power USB PD </a:t>
            </a:r>
            <a:r>
              <a:rPr lang="en-US" dirty="0"/>
              <a:t>applications</a:t>
            </a:r>
          </a:p>
          <a:p>
            <a:endParaRPr lang="en-US" dirty="0"/>
          </a:p>
          <a:p>
            <a:r>
              <a:rPr lang="en-US" u="sng" dirty="0"/>
              <a:t>Average</a:t>
            </a:r>
            <a:r>
              <a:rPr lang="en-US" dirty="0"/>
              <a:t> efficiency is 92.49% 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115 VAC </a:t>
            </a:r>
            <a:r>
              <a:rPr lang="en-US" dirty="0"/>
              <a:t>and 93.24% at 230 VAC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©2019 Power Integrations  |  www.power.com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850481"/>
            <a:ext cx="8686800" cy="778669"/>
          </a:xfrm>
          <a:prstGeom prst="rect">
            <a:avLst/>
          </a:prstGeom>
        </p:spPr>
        <p:txBody>
          <a:bodyPr lIns="77925" tIns="38963" rIns="77925" bIns="38963"/>
          <a:lstStyle>
            <a:lvl1pPr marL="389626" indent="-389626" algn="l" defTabSz="779252" rtl="0" eaLnBrk="1" latinLnBrk="0" hangingPunct="1">
              <a:lnSpc>
                <a:spcPct val="110000"/>
              </a:lnSpc>
              <a:spcBef>
                <a:spcPts val="511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700" b="1" kern="1200">
                <a:solidFill>
                  <a:srgbClr val="004976"/>
                </a:solidFill>
                <a:latin typeface="+mn-lt"/>
                <a:ea typeface="+mn-ea"/>
                <a:cs typeface="+mn-cs"/>
              </a:defRPr>
            </a:lvl1pPr>
            <a:lvl2pPr marL="701327" indent="-311701" algn="l" defTabSz="77925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 sz="1400" kern="1200">
                <a:solidFill>
                  <a:srgbClr val="5A666A"/>
                </a:solidFill>
                <a:latin typeface="+mn-lt"/>
                <a:ea typeface="+mn-ea"/>
                <a:cs typeface="+mn-cs"/>
              </a:defRPr>
            </a:lvl2pPr>
            <a:lvl3pPr marL="1013027" indent="-311701" algn="l" defTabSz="77925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 sz="1200" kern="1200">
                <a:solidFill>
                  <a:srgbClr val="5A666A"/>
                </a:solidFill>
                <a:latin typeface="+mn-lt"/>
                <a:ea typeface="+mn-ea"/>
                <a:cs typeface="+mn-cs"/>
              </a:defRPr>
            </a:lvl3pPr>
            <a:lvl4pPr marL="1324728" indent="-311701" algn="l" defTabSz="77925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 sz="1000" kern="1200">
                <a:solidFill>
                  <a:srgbClr val="5A666A"/>
                </a:solidFill>
                <a:latin typeface="+mn-lt"/>
                <a:ea typeface="+mn-ea"/>
                <a:cs typeface="+mn-cs"/>
              </a:defRPr>
            </a:lvl4pPr>
            <a:lvl5pPr marL="1636429" indent="-311701" algn="l" defTabSz="77925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 sz="1000" kern="1200">
                <a:solidFill>
                  <a:srgbClr val="5A666A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5368" y="1081813"/>
            <a:ext cx="4706520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7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InnoSwitch3 for USB PD baseline design</a:t>
            </a:r>
          </a:p>
          <a:p>
            <a:pPr lvl="1"/>
            <a:r>
              <a:rPr lang="en-US" dirty="0" smtClean="0"/>
              <a:t>DER-601 60 W USB PD (WT6635P)</a:t>
            </a:r>
          </a:p>
          <a:p>
            <a:pPr lvl="1"/>
            <a:r>
              <a:rPr lang="en-US" dirty="0" smtClean="0"/>
              <a:t>DER-602 100 W USB PD (WT6635P)</a:t>
            </a:r>
          </a:p>
          <a:p>
            <a:pPr lvl="1"/>
            <a:r>
              <a:rPr lang="en-US" dirty="0" smtClean="0"/>
              <a:t>DER-747 65 W Non-USB PD adapter</a:t>
            </a:r>
          </a:p>
          <a:p>
            <a:r>
              <a:rPr lang="en-US" dirty="0" smtClean="0"/>
              <a:t>InnoSwitch3-Pro for USB PD + PPS design</a:t>
            </a:r>
          </a:p>
          <a:p>
            <a:pPr lvl="1"/>
            <a:r>
              <a:rPr lang="en-US" dirty="0" smtClean="0"/>
              <a:t>DER-802 60 W USB PD (WT6635P)</a:t>
            </a:r>
          </a:p>
          <a:p>
            <a:pPr lvl="1"/>
            <a:r>
              <a:rPr lang="en-US" dirty="0" smtClean="0"/>
              <a:t>DER-803 60 W USB PD (VP302)</a:t>
            </a:r>
          </a:p>
          <a:p>
            <a:pPr lvl="1"/>
            <a:r>
              <a:rPr lang="en-US" dirty="0" smtClean="0"/>
              <a:t>DER-805 100 W USB PD (</a:t>
            </a:r>
            <a:r>
              <a:rPr lang="en-US" smtClean="0"/>
              <a:t>VP302)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Available GaN Reference Designs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©2019 Power Integrations  |  www.power.com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3307" y="1054492"/>
            <a:ext cx="2493058" cy="22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53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971550"/>
            <a:ext cx="3773807" cy="3657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PI GaN devices deliver more power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educed on-resistance </a:t>
            </a:r>
            <a:endParaRPr lang="en-US" dirty="0"/>
          </a:p>
          <a:p>
            <a:pPr lvl="1"/>
            <a:r>
              <a:rPr lang="en-US" dirty="0" smtClean="0"/>
              <a:t>Lower switching loss</a:t>
            </a:r>
          </a:p>
          <a:p>
            <a:endParaRPr lang="en-US" dirty="0"/>
          </a:p>
          <a:p>
            <a:r>
              <a:rPr lang="en-US" dirty="0" smtClean="0"/>
              <a:t>Circuit operation indistinguishable from one using silicon devices</a:t>
            </a:r>
          </a:p>
          <a:p>
            <a:endParaRPr lang="en-US" dirty="0" smtClean="0"/>
          </a:p>
          <a:p>
            <a:r>
              <a:rPr lang="en-US" dirty="0" smtClean="0"/>
              <a:t>Manufacturing </a:t>
            </a:r>
            <a:r>
              <a:rPr lang="en-US" dirty="0"/>
              <a:t>processes developed and maintained by PI </a:t>
            </a:r>
          </a:p>
          <a:p>
            <a:pPr lvl="1"/>
            <a:r>
              <a:rPr lang="en-US" dirty="0"/>
              <a:t>Working with established partners</a:t>
            </a:r>
          </a:p>
          <a:p>
            <a:endParaRPr lang="en-US" dirty="0"/>
          </a:p>
          <a:p>
            <a:r>
              <a:rPr lang="en-US" dirty="0" smtClean="0"/>
              <a:t>Industry-leading </a:t>
            </a:r>
            <a:r>
              <a:rPr lang="en-US" dirty="0" err="1" smtClean="0"/>
              <a:t>GaN</a:t>
            </a:r>
            <a:r>
              <a:rPr lang="en-US" dirty="0" smtClean="0"/>
              <a:t> qualification process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</a:t>
            </a:r>
            <a:r>
              <a:rPr lang="en-US" dirty="0" err="1" smtClean="0"/>
              <a:t>GaN</a:t>
            </a:r>
            <a:r>
              <a:rPr lang="en-US" dirty="0" smtClean="0"/>
              <a:t> – Powerful, Efficient, Reliable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©2019 Power Integrations  |  www.power.com</a:t>
            </a:r>
            <a:endParaRPr lang="en-US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5843" y="3942196"/>
            <a:ext cx="2739276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65 W Reference Design Using INN32X9C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64623" y="871220"/>
            <a:ext cx="4992687" cy="2882900"/>
            <a:chOff x="3964623" y="871220"/>
            <a:chExt cx="4992687" cy="28829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623" y="871220"/>
              <a:ext cx="4992687" cy="288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895189" y="3570097"/>
              <a:ext cx="577515" cy="100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519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7511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29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technology we are using is proprietary to </a:t>
            </a:r>
            <a:r>
              <a:rPr lang="en-US" dirty="0" smtClean="0"/>
              <a:t>Power Integrations</a:t>
            </a:r>
          </a:p>
          <a:p>
            <a:endParaRPr lang="en-US" dirty="0" smtClean="0"/>
          </a:p>
          <a:p>
            <a:r>
              <a:rPr lang="en-US" dirty="0" smtClean="0"/>
              <a:t>PI GaN transistor fabrication done at existing silicon fab partners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InnoSwitch3 Size 9 and 10 devices use the same assembly and test facilities as silicon InnoSwitch3 parts</a:t>
            </a:r>
          </a:p>
          <a:p>
            <a:endParaRPr lang="en-US" dirty="0" smtClean="0"/>
          </a:p>
          <a:p>
            <a:r>
              <a:rPr lang="en-US" dirty="0" smtClean="0"/>
              <a:t>Comprehensive technology qualification meets exacting PI standards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Chain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©2019 Power Integrations  |  www.power.com</a:t>
            </a:r>
          </a:p>
        </p:txBody>
      </p:sp>
    </p:spTree>
    <p:extLst>
      <p:ext uri="{BB962C8B-B14F-4D97-AF65-F5344CB8AC3E}">
        <p14:creationId xmlns:p14="http://schemas.microsoft.com/office/powerpoint/2010/main" xmlns="" val="283767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GaN</a:t>
            </a:r>
            <a:r>
              <a:rPr lang="en-US" dirty="0" smtClean="0"/>
              <a:t> Qualification </a:t>
            </a:r>
            <a:br>
              <a:rPr lang="en-US" dirty="0" smtClean="0"/>
            </a:br>
            <a:r>
              <a:rPr lang="en-US" dirty="0" smtClean="0"/>
              <a:t>Mirrors Silicon Product Qual. Protocol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0954" y="1006744"/>
          <a:ext cx="8981566" cy="3614638"/>
        </p:xfrm>
        <a:graphic>
          <a:graphicData uri="http://schemas.openxmlformats.org/drawingml/2006/table">
            <a:tbl>
              <a:tblPr/>
              <a:tblGrid>
                <a:gridCol w="441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711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Test Description</a:t>
                      </a: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Symbol</a:t>
                      </a: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Test Method</a:t>
                      </a: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InnoSwitch3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InnoSwitch3 (GaN)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26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Fab Process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Preconditioning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Moisture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Sensitivity Level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JESD22-A113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MSL3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MSL3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JEDEC J-STD-020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MSL3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MSL3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Temperature Humidity Bias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JESD22-A101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4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Temperature Cycling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JESD22-A104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4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Temp.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Storage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Life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HTSL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JESD22-A103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Dynamic Operating Life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DOPL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JESD22-A108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7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Fab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Package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ighly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Accelerated Life Test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HALT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JESD22-A104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9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Temp.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Reverse Bias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HTRB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JESD22-A108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459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Packaging Process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Preconditioning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JESD22-A113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4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Moisture Sensitivity Level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JEDEC J-STD-020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4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Temperature Humidity Bias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JESD22-A101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4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Temperature Cycling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JESD22-A104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4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Temp.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Storage Life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HTSL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JESD22-A103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units, multiple lots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05200" y="4767265"/>
            <a:ext cx="2133600" cy="376237"/>
          </a:xfrm>
        </p:spPr>
        <p:txBody>
          <a:bodyPr/>
          <a:lstStyle/>
          <a:p>
            <a:fld id="{615E764F-69B5-431E-8BCF-43BC9994815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67265"/>
            <a:ext cx="3200400" cy="376237"/>
          </a:xfrm>
        </p:spPr>
        <p:txBody>
          <a:bodyPr/>
          <a:lstStyle/>
          <a:p>
            <a:r>
              <a:rPr lang="en-US" dirty="0" smtClean="0"/>
              <a:t>©2019 Power Integrations  |  www.power.com</a:t>
            </a:r>
          </a:p>
        </p:txBody>
      </p:sp>
    </p:spTree>
    <p:extLst>
      <p:ext uri="{BB962C8B-B14F-4D97-AF65-F5344CB8AC3E}">
        <p14:creationId xmlns:p14="http://schemas.microsoft.com/office/powerpoint/2010/main" xmlns="" val="183585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77" t="19898" r="14039" b="71605"/>
          <a:stretch/>
        </p:blipFill>
        <p:spPr bwMode="auto">
          <a:xfrm>
            <a:off x="3634131" y="1546115"/>
            <a:ext cx="36191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77" t="21686" r="14039" b="71605"/>
          <a:stretch/>
        </p:blipFill>
        <p:spPr bwMode="auto">
          <a:xfrm>
            <a:off x="3634131" y="989587"/>
            <a:ext cx="3619113" cy="27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4131" y="1137321"/>
            <a:ext cx="3619113" cy="617916"/>
          </a:xfrm>
          <a:prstGeom prst="rect">
            <a:avLst/>
          </a:prstGeom>
          <a:solidFill>
            <a:srgbClr val="0085CA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PI’s </a:t>
            </a:r>
            <a:r>
              <a:rPr lang="en-US" dirty="0" err="1" smtClean="0"/>
              <a:t>GaN</a:t>
            </a:r>
            <a:r>
              <a:rPr lang="en-US" dirty="0" smtClean="0"/>
              <a:t> is Extremely Robust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©2019 Power Integrations  |  www.power.com</a:t>
            </a:r>
            <a:endParaRPr lang="en-US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3243" y="3157300"/>
            <a:ext cx="814967" cy="3293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400" b="1" dirty="0" smtClean="0">
                <a:solidFill>
                  <a:srgbClr val="004976"/>
                </a:solidFill>
              </a:rPr>
              <a:t>380 VDC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3244" y="2254215"/>
            <a:ext cx="904735" cy="3293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400" b="1" dirty="0" smtClean="0">
                <a:solidFill>
                  <a:srgbClr val="004976"/>
                </a:solidFill>
              </a:rPr>
              <a:t>~530 VDC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07562" y="1607504"/>
            <a:ext cx="1749453" cy="3293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400" b="1" dirty="0" smtClean="0">
                <a:solidFill>
                  <a:srgbClr val="004976"/>
                </a:solidFill>
              </a:rPr>
              <a:t>650 V = V</a:t>
            </a:r>
            <a:r>
              <a:rPr lang="en-US" sz="1400" b="1" baseline="-25000" dirty="0" smtClean="0">
                <a:solidFill>
                  <a:srgbClr val="004976"/>
                </a:solidFill>
              </a:rPr>
              <a:t>MAX(continuous)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7983" y="977228"/>
            <a:ext cx="1911357" cy="3293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400" b="1" dirty="0" smtClean="0">
                <a:solidFill>
                  <a:srgbClr val="004976"/>
                </a:solidFill>
              </a:rPr>
              <a:t>750 V = V</a:t>
            </a:r>
            <a:r>
              <a:rPr lang="en-US" sz="1400" b="1" baseline="-25000" dirty="0" smtClean="0">
                <a:solidFill>
                  <a:srgbClr val="004976"/>
                </a:solidFill>
              </a:rPr>
              <a:t>MAX(non-repetitive)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117" y="1902970"/>
            <a:ext cx="3565127" cy="250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580852" y="1235219"/>
            <a:ext cx="1901674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1200" b="1" dirty="0">
                <a:solidFill>
                  <a:srgbClr val="00B050"/>
                </a:solidFill>
              </a:rPr>
              <a:t>T</a:t>
            </a:r>
            <a:r>
              <a:rPr lang="en-US" sz="1200" b="1" dirty="0" smtClean="0">
                <a:solidFill>
                  <a:srgbClr val="00B050"/>
                </a:solidFill>
              </a:rPr>
              <a:t>ypical margin (150 V)</a:t>
            </a:r>
          </a:p>
          <a:p>
            <a:pPr marL="171450" indent="-17145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B050"/>
                </a:solidFill>
              </a:rPr>
              <a:t>Gives de-rating of &gt; 80%</a:t>
            </a:r>
            <a:endParaRPr lang="en-US" sz="800" b="1" baseline="-25000" dirty="0" smtClean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82311" y="4411280"/>
            <a:ext cx="3156890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 algn="ctr">
              <a:lnSpc>
                <a:spcPct val="110000"/>
              </a:lnSpc>
              <a:buSzPct val="100000"/>
            </a:pPr>
            <a:r>
              <a:rPr lang="en-US" sz="1400" b="1" dirty="0" smtClean="0">
                <a:solidFill>
                  <a:srgbClr val="004976"/>
                </a:solidFill>
              </a:rPr>
              <a:t>Primary Switch Voltage Stress (264 VAC)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580852" y="1124961"/>
            <a:ext cx="0" cy="856155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44975" y="1138169"/>
            <a:ext cx="0" cy="61706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67558" y="1180298"/>
            <a:ext cx="1958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4976"/>
                </a:solidFill>
              </a:rPr>
              <a:t>Safe Surge Voltage Region (SSVR)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57409" y="2557925"/>
          <a:ext cx="3331802" cy="698544"/>
        </p:xfrm>
        <a:graphic>
          <a:graphicData uri="http://schemas.openxmlformats.org/presentationml/2006/ole">
            <p:oleObj spid="_x0000_s2081" name="Worksheet" r:id="rId5" imgW="3028911" imgH="63504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4585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6" grpId="0" animBg="1"/>
      <p:bldP spid="5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InnoSwitch3 </a:t>
            </a:r>
            <a:r>
              <a:rPr lang="en-US" dirty="0"/>
              <a:t>silicon transistors are highly effective up to 65 W</a:t>
            </a:r>
          </a:p>
          <a:p>
            <a:pPr lvl="1"/>
            <a:r>
              <a:rPr lang="en-US" dirty="0"/>
              <a:t>Size 7 is the lowest R</a:t>
            </a:r>
            <a:r>
              <a:rPr lang="en-US" baseline="-25000" dirty="0"/>
              <a:t>DS(ON)</a:t>
            </a:r>
            <a:r>
              <a:rPr lang="en-US" dirty="0"/>
              <a:t> silicon MOSFET that will fit in the InSOP-24 package</a:t>
            </a:r>
          </a:p>
          <a:p>
            <a:r>
              <a:rPr lang="en-US" dirty="0"/>
              <a:t>PI </a:t>
            </a:r>
            <a:r>
              <a:rPr lang="en-US" dirty="0" err="1"/>
              <a:t>GaN</a:t>
            </a:r>
            <a:r>
              <a:rPr lang="en-US" dirty="0"/>
              <a:t> switches </a:t>
            </a:r>
            <a:r>
              <a:rPr lang="en-US" dirty="0" smtClean="0"/>
              <a:t>provide </a:t>
            </a:r>
            <a:r>
              <a:rPr lang="en-US" dirty="0"/>
              <a:t>more power</a:t>
            </a:r>
          </a:p>
          <a:p>
            <a:pPr lvl="1"/>
            <a:r>
              <a:rPr lang="en-US" dirty="0"/>
              <a:t>Lower R</a:t>
            </a:r>
            <a:r>
              <a:rPr lang="en-US" baseline="-25000" dirty="0"/>
              <a:t>DS(ON) </a:t>
            </a:r>
            <a:r>
              <a:rPr lang="en-US" dirty="0"/>
              <a:t>per unit area  </a:t>
            </a:r>
          </a:p>
          <a:p>
            <a:pPr lvl="1"/>
            <a:r>
              <a:rPr lang="en-US" dirty="0"/>
              <a:t>Lower switching losses</a:t>
            </a:r>
          </a:p>
          <a:p>
            <a:r>
              <a:rPr lang="en-US" dirty="0"/>
              <a:t>InnoSwitch3-CP – constant power</a:t>
            </a:r>
          </a:p>
          <a:p>
            <a:r>
              <a:rPr lang="en-US" dirty="0"/>
              <a:t>InnoSwitch3-EP – for open frame</a:t>
            </a:r>
          </a:p>
          <a:p>
            <a:r>
              <a:rPr lang="en-US" dirty="0"/>
              <a:t>InnoSwitch3-Pro – digital control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InnoSwitch3 (CE/CP/Pro</a:t>
            </a:r>
            <a:r>
              <a:rPr lang="en-US" dirty="0"/>
              <a:t>) ICs Achieve &gt; 100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©</a:t>
            </a:r>
            <a:r>
              <a:rPr lang="en-US" dirty="0" smtClean="0">
                <a:cs typeface="Arial" panose="020B0604020202020204" pitchFamily="34" charset="0"/>
              </a:rPr>
              <a:t>2019 </a:t>
            </a:r>
            <a:r>
              <a:rPr lang="en-US" dirty="0">
                <a:cs typeface="Arial" panose="020B0604020202020204" pitchFamily="34" charset="0"/>
              </a:rPr>
              <a:t>Power Integrations  |  www.power.com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9073" y="3750303"/>
            <a:ext cx="1958340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2000" b="1" dirty="0" smtClean="0">
                <a:solidFill>
                  <a:srgbClr val="004976"/>
                </a:solidFill>
              </a:rPr>
              <a:t>GaN switches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01440" y="3987762"/>
            <a:ext cx="603441" cy="20698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7673179"/>
              </p:ext>
            </p:extLst>
          </p:nvPr>
        </p:nvGraphicFramePr>
        <p:xfrm>
          <a:off x="4570413" y="2400427"/>
          <a:ext cx="3963987" cy="2041525"/>
        </p:xfrm>
        <a:graphic>
          <a:graphicData uri="http://schemas.openxmlformats.org/presentationml/2006/ole">
            <p:oleObj spid="_x0000_s1057" name="Worksheet" r:id="rId3" imgW="3665211" imgH="1889839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693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do not release the names of our customers</a:t>
            </a:r>
          </a:p>
          <a:p>
            <a:r>
              <a:rPr lang="en-US" dirty="0" smtClean="0"/>
              <a:t>The following customers have been identified by </a:t>
            </a:r>
            <a:r>
              <a:rPr lang="en-US" dirty="0" err="1" smtClean="0"/>
              <a:t>Yole</a:t>
            </a:r>
            <a:r>
              <a:rPr lang="en-US" dirty="0" smtClean="0"/>
              <a:t> in their report</a:t>
            </a:r>
          </a:p>
          <a:p>
            <a:pPr lvl="1"/>
            <a:r>
              <a:rPr lang="en-US" dirty="0" smtClean="0">
                <a:hlinkClick r:id="rId2"/>
              </a:rPr>
              <a:t>Anker, </a:t>
            </a:r>
            <a:r>
              <a:rPr lang="en-US" dirty="0" err="1" smtClean="0">
                <a:hlinkClick r:id="rId2"/>
              </a:rPr>
              <a:t>Aukey</a:t>
            </a:r>
            <a:r>
              <a:rPr lang="en-US" dirty="0" smtClean="0">
                <a:hlinkClick r:id="rId2"/>
              </a:rPr>
              <a:t>, </a:t>
            </a:r>
            <a:r>
              <a:rPr lang="en-US" dirty="0" err="1" smtClean="0">
                <a:hlinkClick r:id="rId2"/>
              </a:rPr>
              <a:t>Ravpower</a:t>
            </a:r>
            <a:endParaRPr lang="en-US" dirty="0" smtClean="0"/>
          </a:p>
          <a:p>
            <a:r>
              <a:rPr lang="en-US" dirty="0" smtClean="0"/>
              <a:t>We are not releasing shipping volumes, backlog or </a:t>
            </a:r>
            <a:r>
              <a:rPr lang="en-US" dirty="0" err="1" smtClean="0"/>
              <a:t>GaN</a:t>
            </a:r>
            <a:r>
              <a:rPr lang="en-US" dirty="0" smtClean="0"/>
              <a:t>-based revenue information at this time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©2019 Power Integrations  |  www.power.com</a:t>
            </a:r>
            <a:endParaRPr lang="en-US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58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31937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971550"/>
            <a:ext cx="4341813" cy="3657600"/>
          </a:xfrm>
        </p:spPr>
        <p:txBody>
          <a:bodyPr/>
          <a:lstStyle/>
          <a:p>
            <a:r>
              <a:rPr lang="en-US" sz="1800" dirty="0"/>
              <a:t>Aftermarket USB PD adapters</a:t>
            </a:r>
          </a:p>
          <a:p>
            <a:r>
              <a:rPr lang="en-US" sz="1800" dirty="0"/>
              <a:t>High-end cellphone chargers and other mobile devices</a:t>
            </a:r>
          </a:p>
          <a:p>
            <a:r>
              <a:rPr lang="en-US" sz="1800" dirty="0"/>
              <a:t>Notebook adapters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with Size </a:t>
            </a:r>
            <a:r>
              <a:rPr lang="en-US" u="sng" dirty="0"/>
              <a:t>AND</a:t>
            </a:r>
            <a:r>
              <a:rPr lang="en-US" dirty="0"/>
              <a:t> Efficiency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©2019 Power Integrations  |  www.power.com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3587" y="971550"/>
            <a:ext cx="4341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2000" b="1" kern="1200">
                <a:solidFill>
                  <a:srgbClr val="004976"/>
                </a:solidFill>
                <a:latin typeface="+mn-lt"/>
                <a:ea typeface="+mn-ea"/>
                <a:cs typeface="+mn-cs"/>
              </a:defRPr>
            </a:lvl1pPr>
            <a:lvl2pPr marL="822960" indent="-36576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 sz="1700" kern="1200">
                <a:solidFill>
                  <a:srgbClr val="5A666A"/>
                </a:solidFill>
                <a:latin typeface="+mn-lt"/>
                <a:ea typeface="+mn-ea"/>
                <a:cs typeface="+mn-cs"/>
              </a:defRPr>
            </a:lvl2pPr>
            <a:lvl3pPr marL="1188720" indent="-36576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 sz="1400" kern="1200">
                <a:solidFill>
                  <a:srgbClr val="5A666A"/>
                </a:solidFill>
                <a:latin typeface="+mn-lt"/>
                <a:ea typeface="+mn-ea"/>
                <a:cs typeface="+mn-cs"/>
              </a:defRPr>
            </a:lvl3pPr>
            <a:lvl4pPr marL="1554480" indent="-36576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 sz="1200" kern="1200">
                <a:solidFill>
                  <a:srgbClr val="5A666A"/>
                </a:solidFill>
                <a:latin typeface="+mn-lt"/>
                <a:ea typeface="+mn-ea"/>
                <a:cs typeface="+mn-cs"/>
              </a:defRPr>
            </a:lvl4pPr>
            <a:lvl5pPr marL="1920240" indent="-36576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 sz="1200" kern="1200">
                <a:solidFill>
                  <a:srgbClr val="5A66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Products with size </a:t>
            </a:r>
            <a:r>
              <a:rPr lang="en-US" sz="1800" u="sng" dirty="0"/>
              <a:t>OR</a:t>
            </a:r>
            <a:r>
              <a:rPr lang="en-US" sz="1800" dirty="0"/>
              <a:t> efficiency needs</a:t>
            </a:r>
          </a:p>
          <a:p>
            <a:pPr lvl="1"/>
            <a:r>
              <a:rPr lang="en-US" sz="1600" dirty="0"/>
              <a:t>Appliances, TVs, server standby, AIO PCs, video games</a:t>
            </a:r>
          </a:p>
          <a:p>
            <a:r>
              <a:rPr lang="en-US" sz="1800" dirty="0"/>
              <a:t>Applications requiring feature benefits of </a:t>
            </a:r>
            <a:r>
              <a:rPr lang="en-US" sz="1800" dirty="0" err="1"/>
              <a:t>InnoSwitch</a:t>
            </a:r>
            <a:r>
              <a:rPr lang="en-US" sz="1800" dirty="0"/>
              <a:t>, but need more </a:t>
            </a:r>
            <a:r>
              <a:rPr lang="en-US" sz="1800" dirty="0" smtClean="0"/>
              <a:t>power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960" y="2558796"/>
            <a:ext cx="4450080" cy="21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19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GaN</a:t>
            </a:r>
            <a:r>
              <a:rPr lang="en-US" dirty="0"/>
              <a:t> transistors are better than silicon</a:t>
            </a:r>
          </a:p>
          <a:p>
            <a:pPr lvl="1"/>
            <a:r>
              <a:rPr lang="en-US" dirty="0"/>
              <a:t>More efficient, cooler, smaller power supplies</a:t>
            </a:r>
          </a:p>
          <a:p>
            <a:pPr lvl="1"/>
            <a:r>
              <a:rPr lang="en-US" dirty="0"/>
              <a:t>Leading the way to “no-heatsink” designs at high power levels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GaN</a:t>
            </a:r>
            <a:r>
              <a:rPr lang="en-US" dirty="0"/>
              <a:t> transistor technology is the future for power conversion</a:t>
            </a:r>
          </a:p>
          <a:p>
            <a:endParaRPr lang="en-US" dirty="0"/>
          </a:p>
          <a:p>
            <a:r>
              <a:rPr lang="en-US" dirty="0"/>
              <a:t>Our strategy is to enclose and protect the </a:t>
            </a:r>
            <a:r>
              <a:rPr lang="en-US" dirty="0" err="1"/>
              <a:t>GaN</a:t>
            </a:r>
            <a:r>
              <a:rPr lang="en-US" dirty="0"/>
              <a:t> device within our ICs</a:t>
            </a:r>
          </a:p>
          <a:p>
            <a:pPr lvl="1"/>
            <a:r>
              <a:rPr lang="en-US" dirty="0"/>
              <a:t>Engineers see significant performance benefits</a:t>
            </a:r>
          </a:p>
          <a:p>
            <a:pPr lvl="1"/>
            <a:r>
              <a:rPr lang="en-US" dirty="0"/>
              <a:t>But won’t otherwise notice a </a:t>
            </a: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</a:t>
            </a:r>
            <a:r>
              <a:rPr lang="en-US" dirty="0" err="1"/>
              <a:t>GaN</a:t>
            </a:r>
            <a:r>
              <a:rPr lang="en-US" dirty="0"/>
              <a:t> Easy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©2019 Power Integrations  |  www.power.com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2334" y="778207"/>
            <a:ext cx="1562434" cy="9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552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Consistent, Familiar and Easy to Implement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flyback</a:t>
            </a:r>
            <a:r>
              <a:rPr lang="en-US" dirty="0" smtClean="0"/>
              <a:t> circuit topology</a:t>
            </a:r>
          </a:p>
          <a:p>
            <a:r>
              <a:rPr lang="en-US" dirty="0" smtClean="0"/>
              <a:t>Use identical SMPS design flows for silicon and </a:t>
            </a:r>
            <a:r>
              <a:rPr lang="en-US" dirty="0" err="1" smtClean="0"/>
              <a:t>GaN</a:t>
            </a:r>
            <a:r>
              <a:rPr lang="en-US" dirty="0" smtClean="0"/>
              <a:t> InnoSwitch3 ICs </a:t>
            </a:r>
          </a:p>
          <a:p>
            <a:r>
              <a:rPr lang="en-US" dirty="0" smtClean="0"/>
              <a:t>Identical switching frequency</a:t>
            </a:r>
          </a:p>
          <a:p>
            <a:r>
              <a:rPr lang="en-US" dirty="0" smtClean="0"/>
              <a:t>External components scale for power</a:t>
            </a:r>
          </a:p>
          <a:p>
            <a:r>
              <a:rPr lang="en-US" dirty="0" smtClean="0"/>
              <a:t>Switching waveforms are very similar</a:t>
            </a:r>
          </a:p>
          <a:p>
            <a:r>
              <a:rPr lang="en-US" dirty="0" smtClean="0"/>
              <a:t>No unusual behaviors or concerns</a:t>
            </a:r>
          </a:p>
          <a:p>
            <a:pPr lvl="1"/>
            <a:r>
              <a:rPr lang="en-US" dirty="0" smtClean="0"/>
              <a:t>EMI	Standard techniques </a:t>
            </a:r>
          </a:p>
          <a:p>
            <a:pPr lvl="1"/>
            <a:r>
              <a:rPr lang="en-US" dirty="0" smtClean="0"/>
              <a:t>ESD	No different from silicon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©2019 Power Integrations  |  www.power.com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7372" y="1595250"/>
            <a:ext cx="4354045" cy="240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5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325513" y="1334725"/>
            <a:ext cx="1550503" cy="2951028"/>
          </a:xfrm>
          <a:prstGeom prst="roundRect">
            <a:avLst>
              <a:gd name="adj" fmla="val 894"/>
            </a:avLst>
          </a:prstGeom>
          <a:solidFill>
            <a:schemeClr val="bg2">
              <a:lumMod val="65000"/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890544" y="1334725"/>
            <a:ext cx="5434969" cy="2951028"/>
          </a:xfrm>
          <a:prstGeom prst="rect">
            <a:avLst/>
          </a:prstGeom>
          <a:solidFill>
            <a:srgbClr val="0085CA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556" y="99391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GaN</a:t>
            </a:r>
            <a:r>
              <a:rPr lang="en-US" dirty="0" smtClean="0"/>
              <a:t> Increases InnoSwitch3 Efficiency </a:t>
            </a:r>
            <a:r>
              <a:rPr lang="en-US" dirty="0"/>
              <a:t>and </a:t>
            </a:r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©2019 Power Integrations  |  www.power.com</a:t>
            </a:r>
            <a:endParaRPr lang="en-US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954799" y="2621376"/>
            <a:ext cx="2487284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600" b="1" dirty="0" smtClean="0">
                <a:solidFill>
                  <a:srgbClr val="0070C0"/>
                </a:solidFill>
              </a:rPr>
              <a:t>R</a:t>
            </a:r>
            <a:r>
              <a:rPr lang="en-US" sz="1600" b="1" baseline="-25000" dirty="0" smtClean="0">
                <a:solidFill>
                  <a:srgbClr val="0070C0"/>
                </a:solidFill>
              </a:rPr>
              <a:t>DS(ON) </a:t>
            </a:r>
            <a:r>
              <a:rPr lang="en-US" sz="1600" b="1" dirty="0" smtClean="0">
                <a:solidFill>
                  <a:srgbClr val="0070C0"/>
                </a:solidFill>
              </a:rPr>
              <a:t>(</a:t>
            </a:r>
            <a:r>
              <a:rPr lang="el-GR" sz="1600" b="1" dirty="0" smtClean="0">
                <a:solidFill>
                  <a:srgbClr val="0070C0"/>
                </a:solidFill>
              </a:rPr>
              <a:t>Ω</a:t>
            </a:r>
            <a:r>
              <a:rPr lang="en-US" sz="1600" b="1" dirty="0" smtClean="0">
                <a:solidFill>
                  <a:srgbClr val="0070C0"/>
                </a:solidFill>
              </a:rPr>
              <a:t>) – Typical (25 °C)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7162172" y="2621376"/>
            <a:ext cx="270799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algn="ctr">
              <a:lnSpc>
                <a:spcPct val="110000"/>
              </a:lnSpc>
              <a:buSzPct val="100000"/>
            </a:pPr>
            <a:r>
              <a:rPr lang="en-US" sz="1600" b="1" dirty="0" smtClean="0">
                <a:solidFill>
                  <a:schemeClr val="accent1"/>
                </a:solidFill>
              </a:rPr>
              <a:t>Output Power  (W)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13" y="1186734"/>
            <a:ext cx="7864522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17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Power Range and High </a:t>
            </a:r>
            <a:r>
              <a:rPr lang="en-US" dirty="0" smtClean="0"/>
              <a:t>V</a:t>
            </a:r>
            <a:r>
              <a:rPr lang="en-US" baseline="-25000" dirty="0" smtClean="0"/>
              <a:t>DS(MAX)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©2019 Power Integrations  |  www.power.com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7200731"/>
              </p:ext>
            </p:extLst>
          </p:nvPr>
        </p:nvGraphicFramePr>
        <p:xfrm>
          <a:off x="1187859" y="835240"/>
          <a:ext cx="5898741" cy="38474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5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37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17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58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87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13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511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098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8764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Product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Adapter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Rating (W)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InnoSwitch3 </a:t>
                      </a:r>
                      <a:endParaRPr lang="en-US" sz="1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InnoSwitch3-Pro</a:t>
                      </a: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85-265 VAC</a:t>
                      </a:r>
                      <a:endParaRPr lang="en-US" sz="10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650 V</a:t>
                      </a:r>
                      <a:endParaRPr lang="en-US" sz="11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FFFF"/>
                          </a:solidFill>
                        </a:rPr>
                        <a:t>725 V</a:t>
                      </a:r>
                      <a:endParaRPr lang="en-US"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86533" marR="86533" marT="43266" marB="43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FFFF"/>
                          </a:solidFill>
                        </a:rPr>
                        <a:t>750 V</a:t>
                      </a:r>
                      <a:endParaRPr lang="en-US"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86533" marR="86533" marT="43266" marB="43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FFFF"/>
                          </a:solidFill>
                        </a:rPr>
                        <a:t>900 V</a:t>
                      </a:r>
                      <a:endParaRPr lang="en-US"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86533" marR="86533" marT="43266" marB="43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650 V</a:t>
                      </a:r>
                      <a:endParaRPr lang="en-US" sz="11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FFFF"/>
                          </a:solidFill>
                        </a:rPr>
                        <a:t>725 V</a:t>
                      </a:r>
                      <a:endParaRPr lang="en-US"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86533" marR="86533" marT="43266" marB="43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FFFF"/>
                          </a:solidFill>
                        </a:rPr>
                        <a:t>750 V</a:t>
                      </a:r>
                      <a:endParaRPr lang="en-US"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86533" marR="86533" marT="43266" marB="43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296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INN36y2C</a:t>
                      </a:r>
                      <a:endParaRPr lang="en-US" sz="1100" b="1" dirty="0"/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86533" marR="86533" marT="43266" marB="4326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533" marR="86533" marT="43266" marB="43266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91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INN36y3C</a:t>
                      </a:r>
                      <a:endParaRPr lang="en-US" sz="1100" b="1" dirty="0"/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E62A0D"/>
                        </a:solidFill>
                      </a:endParaRPr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533" marR="86533" marT="43266" marB="4326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296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INN36y4C</a:t>
                      </a:r>
                      <a:endParaRPr lang="en-US" sz="1100" b="1" dirty="0"/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533" marR="86533" marT="43266" marB="4326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INN3xy5C</a:t>
                      </a:r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22</a:t>
                      </a:r>
                      <a:endParaRPr lang="en-US" sz="1100" b="1" dirty="0"/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E62A0D"/>
                        </a:solidFill>
                      </a:endParaRPr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533" marR="86533" marT="43266" marB="4326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INN3xy6C</a:t>
                      </a:r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27</a:t>
                      </a:r>
                      <a:endParaRPr lang="en-US" sz="1100" b="1" dirty="0"/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533" marR="86533" marT="43266" marB="4326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INN3xy7C</a:t>
                      </a:r>
                      <a:endParaRPr lang="en-US" sz="1100" b="0" dirty="0" smtClean="0"/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40</a:t>
                      </a:r>
                      <a:endParaRPr lang="en-US" sz="1100" b="1" dirty="0"/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533" marR="86533" marT="43266" marB="4326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INN3xy8C</a:t>
                      </a:r>
                      <a:endParaRPr lang="en-US" sz="1100" b="0" dirty="0" smtClean="0"/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50</a:t>
                      </a:r>
                      <a:endParaRPr lang="en-US" sz="1100" b="1" dirty="0"/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/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533" marR="86533" marT="43266" marB="4326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INN3xy9C</a:t>
                      </a:r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65</a:t>
                      </a:r>
                      <a:endParaRPr lang="en-US" sz="1100" b="1" dirty="0"/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6533" marR="86533" marT="43266" marB="4326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533" marR="86533" marT="43266" marB="4326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INN3xy0C</a:t>
                      </a:r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75</a:t>
                      </a:r>
                      <a:endParaRPr lang="en-US" sz="1100" b="1" dirty="0"/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533" marR="86533" marT="43266" marB="4326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86533" marR="86533" marT="43266" marB="4326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533" marR="86533" marT="43266" marB="4326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533" marR="86533" marT="43266" marB="432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US" sz="1500" b="1" dirty="0">
                        <a:solidFill>
                          <a:srgbClr val="00B050"/>
                        </a:solidFill>
                      </a:endParaRPr>
                    </a:p>
                  </a:txBody>
                  <a:tcPr marL="86533" marR="86533" marT="43266" marB="4326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35371" y="2386853"/>
            <a:ext cx="1808629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400" b="1" dirty="0" smtClean="0">
                <a:solidFill>
                  <a:schemeClr val="tx2"/>
                </a:solidFill>
              </a:rPr>
              <a:t>X = InnoSwitch3 Product family</a:t>
            </a:r>
          </a:p>
          <a:p>
            <a:pPr marL="287338" indent="-28575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4976"/>
                </a:solidFill>
              </a:rPr>
              <a:t>2 = </a:t>
            </a:r>
            <a:r>
              <a:rPr lang="en-US" sz="1200" b="1" dirty="0" smtClean="0">
                <a:solidFill>
                  <a:srgbClr val="004976"/>
                </a:solidFill>
              </a:rPr>
              <a:t>CP</a:t>
            </a:r>
            <a:endParaRPr lang="en-US" sz="1200" b="1" dirty="0">
              <a:solidFill>
                <a:srgbClr val="004976"/>
              </a:solidFill>
            </a:endParaRPr>
          </a:p>
          <a:p>
            <a:pPr marL="287338" indent="-28575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4976"/>
                </a:solidFill>
              </a:rPr>
              <a:t>3 </a:t>
            </a:r>
            <a:r>
              <a:rPr lang="en-US" sz="1200" b="1" dirty="0">
                <a:solidFill>
                  <a:srgbClr val="004976"/>
                </a:solidFill>
              </a:rPr>
              <a:t>= Pro</a:t>
            </a:r>
          </a:p>
          <a:p>
            <a:pPr marL="287338" indent="-28575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4976"/>
                </a:solidFill>
              </a:rPr>
              <a:t>6 = EP</a:t>
            </a:r>
          </a:p>
          <a:p>
            <a:pPr marL="1588">
              <a:lnSpc>
                <a:spcPct val="110000"/>
              </a:lnSpc>
              <a:buSzPct val="100000"/>
            </a:pPr>
            <a:r>
              <a:rPr lang="en-US" sz="1400" b="1" dirty="0" smtClean="0">
                <a:solidFill>
                  <a:schemeClr val="tx2"/>
                </a:solidFill>
              </a:rPr>
              <a:t>Y = Primary Switch Voltage </a:t>
            </a:r>
            <a:r>
              <a:rPr lang="en-US" sz="1400" b="1" dirty="0">
                <a:solidFill>
                  <a:schemeClr val="tx2"/>
                </a:solidFill>
              </a:rPr>
              <a:t>R</a:t>
            </a:r>
            <a:r>
              <a:rPr lang="en-US" sz="1400" b="1" dirty="0" smtClean="0">
                <a:solidFill>
                  <a:schemeClr val="tx2"/>
                </a:solidFill>
              </a:rPr>
              <a:t>ating</a:t>
            </a:r>
          </a:p>
          <a:p>
            <a:pPr marL="287338" indent="-28575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4976"/>
                </a:solidFill>
              </a:rPr>
              <a:t>6 = 650 V</a:t>
            </a:r>
          </a:p>
          <a:p>
            <a:pPr marL="287338" indent="-28575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4976"/>
                </a:solidFill>
              </a:rPr>
              <a:t>7 = 725 V / 750 V</a:t>
            </a:r>
          </a:p>
          <a:p>
            <a:pPr marL="287338" indent="-28575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4976"/>
                </a:solidFill>
              </a:rPr>
              <a:t>9 = 900 V</a:t>
            </a:r>
          </a:p>
        </p:txBody>
      </p:sp>
    </p:spTree>
    <p:extLst>
      <p:ext uri="{BB962C8B-B14F-4D97-AF65-F5344CB8AC3E}">
        <p14:creationId xmlns:p14="http://schemas.microsoft.com/office/powerpoint/2010/main" xmlns="" val="5297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5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MOSFET output capacitance is discharged through itself at turn-on </a:t>
            </a:r>
          </a:p>
          <a:p>
            <a:pPr lvl="1"/>
            <a:r>
              <a:rPr lang="en-US" dirty="0" smtClean="0"/>
              <a:t>Parasitic capacitances are proportional to the size of the MOSFET</a:t>
            </a:r>
          </a:p>
          <a:p>
            <a:pPr lvl="1"/>
            <a:r>
              <a:rPr lang="en-US" dirty="0" smtClean="0"/>
              <a:t>Bigger MOSFET = more switching loss </a:t>
            </a:r>
          </a:p>
          <a:p>
            <a:pPr lvl="2"/>
            <a:r>
              <a:rPr lang="en-US" dirty="0" smtClean="0"/>
              <a:t>Also lower R</a:t>
            </a:r>
            <a:r>
              <a:rPr lang="en-US" baseline="-25000" dirty="0" smtClean="0"/>
              <a:t>DS(ON)</a:t>
            </a:r>
            <a:r>
              <a:rPr lang="en-US" dirty="0" smtClean="0"/>
              <a:t> means less conduction loss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7150"/>
            <a:ext cx="8778600" cy="857250"/>
          </a:xfrm>
        </p:spPr>
        <p:txBody>
          <a:bodyPr>
            <a:normAutofit/>
          </a:bodyPr>
          <a:lstStyle/>
          <a:p>
            <a:r>
              <a:rPr lang="en-US" dirty="0" err="1" smtClean="0"/>
              <a:t>GaN</a:t>
            </a:r>
            <a:r>
              <a:rPr lang="en-US" dirty="0" smtClean="0"/>
              <a:t> Switches Significantly Reduce Losses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©2019 Power Integrations  |  www.power.com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61880" y="2792388"/>
            <a:ext cx="1006750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600" b="1" dirty="0" smtClean="0">
                <a:solidFill>
                  <a:srgbClr val="004976"/>
                </a:solidFill>
              </a:rPr>
              <a:t>f . C</a:t>
            </a:r>
            <a:r>
              <a:rPr lang="en-US" sz="1600" b="1" baseline="-25000" dirty="0" smtClean="0">
                <a:solidFill>
                  <a:srgbClr val="004976"/>
                </a:solidFill>
              </a:rPr>
              <a:t>OSS</a:t>
            </a:r>
            <a:r>
              <a:rPr lang="en-US" sz="1600" b="1" dirty="0" smtClean="0">
                <a:solidFill>
                  <a:srgbClr val="004976"/>
                </a:solidFill>
              </a:rPr>
              <a:t> .</a:t>
            </a:r>
            <a:r>
              <a:rPr lang="en-US" sz="1600" b="1" dirty="0" err="1" smtClean="0">
                <a:solidFill>
                  <a:srgbClr val="004976"/>
                </a:solidFill>
              </a:rPr>
              <a:t>V</a:t>
            </a:r>
            <a:r>
              <a:rPr lang="en-US" sz="1600" b="1" baseline="30000" dirty="0" err="1" smtClean="0">
                <a:solidFill>
                  <a:srgbClr val="004976"/>
                </a:solidFill>
              </a:rPr>
              <a:t>2</a:t>
            </a:r>
            <a:endParaRPr lang="en-US" sz="1600" b="1" baseline="30000" dirty="0" smtClean="0">
              <a:solidFill>
                <a:srgbClr val="004976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33873" y="3146996"/>
            <a:ext cx="290785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600" b="1" dirty="0" smtClean="0">
                <a:solidFill>
                  <a:srgbClr val="004976"/>
                </a:solidFill>
              </a:rPr>
              <a:t>2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946151" y="3166463"/>
            <a:ext cx="1022479" cy="31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120735" y="2966583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4976"/>
                </a:solidFill>
              </a:rPr>
              <a:t>P</a:t>
            </a:r>
            <a:r>
              <a:rPr lang="en-US" b="1" baseline="-25000" dirty="0" smtClean="0">
                <a:solidFill>
                  <a:srgbClr val="004976"/>
                </a:solidFill>
              </a:rPr>
              <a:t>(Loss)  </a:t>
            </a:r>
            <a:r>
              <a:rPr lang="en-US" b="1" dirty="0">
                <a:solidFill>
                  <a:srgbClr val="004976"/>
                </a:solidFill>
              </a:rPr>
              <a:t>=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309437" y="2838634"/>
            <a:ext cx="25128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400" b="1" dirty="0" smtClean="0">
                <a:solidFill>
                  <a:srgbClr val="004976"/>
                </a:solidFill>
              </a:rPr>
              <a:t>f = Switching frequency</a:t>
            </a:r>
          </a:p>
          <a:p>
            <a:pPr marL="1588">
              <a:lnSpc>
                <a:spcPct val="110000"/>
              </a:lnSpc>
              <a:buSzPct val="100000"/>
            </a:pPr>
            <a:r>
              <a:rPr lang="en-US" sz="1400" b="1" dirty="0" smtClean="0">
                <a:solidFill>
                  <a:srgbClr val="004976"/>
                </a:solidFill>
              </a:rPr>
              <a:t>V = Peak of VAC ~ 400 V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38" y="2483917"/>
            <a:ext cx="1694646" cy="13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7709" y="3116776"/>
            <a:ext cx="486287" cy="285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Gate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1301426" y="2330350"/>
            <a:ext cx="532646" cy="285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Drain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365317" y="3718696"/>
            <a:ext cx="618824" cy="285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Source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78982" y="2973976"/>
            <a:ext cx="1446806" cy="349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600" b="1" dirty="0" smtClean="0">
                <a:solidFill>
                  <a:srgbClr val="004976"/>
                </a:solidFill>
              </a:rPr>
              <a:t>C</a:t>
            </a:r>
            <a:r>
              <a:rPr lang="en-US" sz="1600" b="1" baseline="-25000" dirty="0" smtClean="0">
                <a:solidFill>
                  <a:srgbClr val="004976"/>
                </a:solidFill>
              </a:rPr>
              <a:t>OSS</a:t>
            </a:r>
            <a:r>
              <a:rPr lang="en-US" sz="1600" b="1" dirty="0" smtClean="0">
                <a:solidFill>
                  <a:srgbClr val="004976"/>
                </a:solidFill>
              </a:rPr>
              <a:t> = C</a:t>
            </a:r>
            <a:r>
              <a:rPr lang="en-US" sz="1600" b="1" baseline="-25000" dirty="0" smtClean="0">
                <a:solidFill>
                  <a:srgbClr val="004976"/>
                </a:solidFill>
              </a:rPr>
              <a:t>DS</a:t>
            </a:r>
            <a:r>
              <a:rPr lang="en-US" sz="1600" b="1" dirty="0" smtClean="0">
                <a:solidFill>
                  <a:srgbClr val="004976"/>
                </a:solidFill>
              </a:rPr>
              <a:t> + C</a:t>
            </a:r>
            <a:r>
              <a:rPr lang="en-US" sz="1600" b="1" baseline="-25000" dirty="0" smtClean="0">
                <a:solidFill>
                  <a:srgbClr val="004976"/>
                </a:solidFill>
              </a:rPr>
              <a:t>GD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686795" y="2713421"/>
            <a:ext cx="412613" cy="31745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400" b="1" dirty="0" smtClean="0">
                <a:solidFill>
                  <a:srgbClr val="00B050"/>
                </a:solidFill>
              </a:rPr>
              <a:t>C</a:t>
            </a:r>
            <a:r>
              <a:rPr lang="en-US" sz="1400" b="1" baseline="-25000" dirty="0" smtClean="0">
                <a:solidFill>
                  <a:srgbClr val="00B050"/>
                </a:solidFill>
              </a:rPr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xmlns="" val="331443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858" y="571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Switching Losses </a:t>
            </a:r>
            <a:r>
              <a:rPr lang="en-US" u="sng" dirty="0" smtClean="0"/>
              <a:t>Increase</a:t>
            </a:r>
            <a:r>
              <a:rPr lang="en-US" dirty="0" smtClean="0"/>
              <a:t> with FET Size</a:t>
            </a:r>
            <a:br>
              <a:rPr lang="en-US" dirty="0" smtClean="0"/>
            </a:br>
            <a:r>
              <a:rPr lang="en-US" dirty="0" smtClean="0"/>
              <a:t>Conduction Losses </a:t>
            </a:r>
            <a:r>
              <a:rPr lang="en-US" u="sng" dirty="0" smtClean="0"/>
              <a:t>Decrease</a:t>
            </a:r>
            <a:r>
              <a:rPr lang="en-US" dirty="0" smtClean="0"/>
              <a:t> with FET Size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5E764F-69B5-431E-8BCF-43BC9994815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©2019 Power Integrations  |  www.power.com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4000" y="443343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Conduction losses and switching losses work in opposite directions </a:t>
            </a: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235" y="1062996"/>
            <a:ext cx="6502963" cy="341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5538867" y="1611443"/>
            <a:ext cx="577120" cy="10268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2766861">
            <a:off x="4850368" y="2285902"/>
            <a:ext cx="343971" cy="14732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712793">
            <a:off x="4205048" y="2926334"/>
            <a:ext cx="494955" cy="680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712793">
            <a:off x="3126890" y="3464774"/>
            <a:ext cx="955599" cy="4814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679510" y="3557978"/>
            <a:ext cx="1703225" cy="4814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83200" y="1303200"/>
            <a:ext cx="1324800" cy="7629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68" t="14611" r="-74"/>
          <a:stretch/>
        </p:blipFill>
        <p:spPr bwMode="auto">
          <a:xfrm>
            <a:off x="1635095" y="1260000"/>
            <a:ext cx="4949582" cy="28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21182116">
            <a:off x="2462649" y="1320554"/>
            <a:ext cx="3038182" cy="1058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0923" y="1396212"/>
            <a:ext cx="1301572" cy="948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44835" y="1828690"/>
            <a:ext cx="214090" cy="1434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40470" y="1690261"/>
            <a:ext cx="1301572" cy="948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642235" y="2320364"/>
            <a:ext cx="48980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26048" y="3180527"/>
            <a:ext cx="10258" cy="89055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92575" y="3541713"/>
            <a:ext cx="87313" cy="285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020889" y="2290190"/>
            <a:ext cx="49213" cy="656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092575" y="3300968"/>
            <a:ext cx="87314" cy="50369"/>
          </a:xfrm>
          <a:prstGeom prst="line">
            <a:avLst/>
          </a:prstGeom>
          <a:ln w="4064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 rot="19054170" flipH="1" flipV="1">
            <a:off x="2176272" y="-1078992"/>
            <a:ext cx="4001950" cy="3651129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648155" y="2670964"/>
            <a:ext cx="244442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103646" y="2066152"/>
            <a:ext cx="131188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algn="r">
              <a:lnSpc>
                <a:spcPct val="110000"/>
              </a:lnSpc>
              <a:buSzPct val="100000"/>
            </a:pPr>
            <a:r>
              <a:rPr lang="en-US" sz="1200" b="1" dirty="0" smtClean="0">
                <a:solidFill>
                  <a:srgbClr val="004976"/>
                </a:solidFill>
              </a:rPr>
              <a:t>Power lost with conventional MOSFET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208235" y="2362179"/>
            <a:ext cx="368565" cy="276090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326901" y="1033036"/>
            <a:ext cx="1461169" cy="620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1600" b="1" dirty="0" smtClean="0">
                <a:solidFill>
                  <a:srgbClr val="0070C0"/>
                </a:solidFill>
              </a:rPr>
              <a:t>Switching Loss </a:t>
            </a:r>
          </a:p>
          <a:p>
            <a:pPr marL="1588">
              <a:lnSpc>
                <a:spcPct val="110000"/>
              </a:lnSpc>
              <a:buSzPct val="100000"/>
            </a:pPr>
            <a:r>
              <a:rPr lang="en-US" sz="1600" b="1" dirty="0" smtClean="0">
                <a:solidFill>
                  <a:srgbClr val="0070C0"/>
                </a:solidFill>
              </a:rPr>
              <a:t>(MOSFET)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27831" y="1837944"/>
            <a:ext cx="145095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588" algn="ctr">
              <a:lnSpc>
                <a:spcPct val="110000"/>
              </a:lnSpc>
              <a:buSzPct val="100000"/>
              <a:defRPr sz="1600" b="1">
                <a:solidFill>
                  <a:srgbClr val="00B050"/>
                </a:solidFill>
              </a:defRPr>
            </a:lvl1pPr>
          </a:lstStyle>
          <a:p>
            <a:r>
              <a:rPr lang="en-US" dirty="0" smtClean="0">
                <a:solidFill>
                  <a:srgbClr val="3FAE2A"/>
                </a:solidFill>
              </a:rPr>
              <a:t>Total Power Loss (MOSFET)</a:t>
            </a:r>
            <a:endParaRPr lang="en-US" dirty="0">
              <a:solidFill>
                <a:srgbClr val="3FAE2A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1062049">
            <a:off x="3862115" y="3552808"/>
            <a:ext cx="429141" cy="109863"/>
          </a:xfrm>
          <a:prstGeom prst="rect">
            <a:avLst/>
          </a:prstGeom>
          <a:gradFill>
            <a:gsLst>
              <a:gs pos="0">
                <a:schemeClr val="bg1">
                  <a:lumMod val="40000"/>
                  <a:lumOff val="60000"/>
                </a:schemeClr>
              </a:gs>
              <a:gs pos="48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83182" y="3418822"/>
            <a:ext cx="646652" cy="413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2000" b="1" dirty="0" smtClean="0">
                <a:solidFill>
                  <a:schemeClr val="accent2"/>
                </a:solidFill>
              </a:rPr>
              <a:t>(I</a:t>
            </a:r>
            <a:r>
              <a:rPr lang="en-US" sz="20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2000" b="1" dirty="0" smtClean="0">
                <a:solidFill>
                  <a:schemeClr val="accent2"/>
                </a:solidFill>
              </a:rPr>
              <a:t>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1198" y="1140483"/>
            <a:ext cx="721993" cy="413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>
              <a:lnSpc>
                <a:spcPct val="110000"/>
              </a:lnSpc>
              <a:buSzPct val="100000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(CV</a:t>
            </a:r>
            <a:r>
              <a:rPr lang="en-US" sz="20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36606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 Template-2018">
  <a:themeElements>
    <a:clrScheme name="Power Integrations 1">
      <a:dk1>
        <a:srgbClr val="004976"/>
      </a:dk1>
      <a:lt1>
        <a:srgbClr val="5A666A"/>
      </a:lt1>
      <a:dk2>
        <a:srgbClr val="0085CA"/>
      </a:dk2>
      <a:lt2>
        <a:srgbClr val="FFFFFF"/>
      </a:lt2>
      <a:accent1>
        <a:srgbClr val="000000"/>
      </a:accent1>
      <a:accent2>
        <a:srgbClr val="C0C0C0"/>
      </a:accent2>
      <a:accent3>
        <a:srgbClr val="E52A0D"/>
      </a:accent3>
      <a:accent4>
        <a:srgbClr val="FFA400"/>
      </a:accent4>
      <a:accent5>
        <a:srgbClr val="3FAE2A"/>
      </a:accent5>
      <a:accent6>
        <a:srgbClr val="632F7F"/>
      </a:accent6>
      <a:hlink>
        <a:srgbClr val="0085CA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588">
          <a:lnSpc>
            <a:spcPct val="110000"/>
          </a:lnSpc>
          <a:buSzPct val="100000"/>
          <a:defRPr sz="2000" b="1" dirty="0" err="1" smtClean="0">
            <a:solidFill>
              <a:srgbClr val="00497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54CE5558-3A43-9C4D-A740-0CF63E9A391E}" vid="{C2B7C2DB-B8B6-3B40-B1A7-9E93FA2A3E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ower Integrations 1">
    <a:dk1>
      <a:srgbClr val="004976"/>
    </a:dk1>
    <a:lt1>
      <a:srgbClr val="5A666A"/>
    </a:lt1>
    <a:dk2>
      <a:srgbClr val="0085CA"/>
    </a:dk2>
    <a:lt2>
      <a:srgbClr val="FFFFFF"/>
    </a:lt2>
    <a:accent1>
      <a:srgbClr val="000000"/>
    </a:accent1>
    <a:accent2>
      <a:srgbClr val="C0C0C0"/>
    </a:accent2>
    <a:accent3>
      <a:srgbClr val="E52A0D"/>
    </a:accent3>
    <a:accent4>
      <a:srgbClr val="FFA400"/>
    </a:accent4>
    <a:accent5>
      <a:srgbClr val="3FAE2A"/>
    </a:accent5>
    <a:accent6>
      <a:srgbClr val="632F7F"/>
    </a:accent6>
    <a:hlink>
      <a:srgbClr val="0085CA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Power Integrations 1">
    <a:dk1>
      <a:srgbClr val="004976"/>
    </a:dk1>
    <a:lt1>
      <a:srgbClr val="5A666A"/>
    </a:lt1>
    <a:dk2>
      <a:srgbClr val="0085CA"/>
    </a:dk2>
    <a:lt2>
      <a:srgbClr val="FFFFFF"/>
    </a:lt2>
    <a:accent1>
      <a:srgbClr val="000000"/>
    </a:accent1>
    <a:accent2>
      <a:srgbClr val="C0C0C0"/>
    </a:accent2>
    <a:accent3>
      <a:srgbClr val="E52A0D"/>
    </a:accent3>
    <a:accent4>
      <a:srgbClr val="FFA400"/>
    </a:accent4>
    <a:accent5>
      <a:srgbClr val="3FAE2A"/>
    </a:accent5>
    <a:accent6>
      <a:srgbClr val="632F7F"/>
    </a:accent6>
    <a:hlink>
      <a:srgbClr val="0085CA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 Presentation Template</Template>
  <TotalTime>154</TotalTime>
  <Words>1136</Words>
  <Application>Microsoft Office PowerPoint</Application>
  <PresentationFormat>On-screen Show (16:9)</PresentationFormat>
  <Paragraphs>298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1_Presentation Template-2018</vt:lpstr>
      <vt:lpstr>Worksheet</vt:lpstr>
      <vt:lpstr>Extending InnoSwitch™3 IC Families  With GaN Switches</vt:lpstr>
      <vt:lpstr>InnoSwitch3 (CE/CP/Pro) ICs Achieve &gt; 100 W</vt:lpstr>
      <vt:lpstr>Applications with Size AND Efficiency Needs</vt:lpstr>
      <vt:lpstr>Making GaN Easy to Use</vt:lpstr>
      <vt:lpstr>Consistent, Familiar and Easy to Implement</vt:lpstr>
      <vt:lpstr>GaN Increases InnoSwitch3 Efficiency and Power</vt:lpstr>
      <vt:lpstr>Wide Power Range and High VDS(MAX)</vt:lpstr>
      <vt:lpstr>GaN Switches Significantly Reduce Losses</vt:lpstr>
      <vt:lpstr>Switching Losses Increase with FET Size Conduction Losses Decrease with FET Size </vt:lpstr>
      <vt:lpstr>GaN Switches Change the Curve</vt:lpstr>
      <vt:lpstr>GaN-Based Design Achieves 95% Full-Load Efficiency -Allows Elimination of Heatsinks from Adapter Designs</vt:lpstr>
      <vt:lpstr>GaN High Efficiency Also Improves Performance  Across Load for 60 W USB PD</vt:lpstr>
      <vt:lpstr>Available GaN Reference Designs</vt:lpstr>
      <vt:lpstr>Summary: GaN – Powerful, Efficient, Reliable</vt:lpstr>
      <vt:lpstr>Slide 15</vt:lpstr>
      <vt:lpstr>Q&amp;A Slides</vt:lpstr>
      <vt:lpstr>Supply Chain Questions</vt:lpstr>
      <vt:lpstr>GaN Qualification  Mirrors Silicon Product Qual. Protocol </vt:lpstr>
      <vt:lpstr>PI’s GaN is Extremely Robust</vt:lpstr>
      <vt:lpstr>Customers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PowerPoint Presentation</dc:title>
  <dc:creator>Heather Savage</dc:creator>
  <cp:lastModifiedBy>Nick Foot</cp:lastModifiedBy>
  <cp:revision>26</cp:revision>
  <cp:lastPrinted>2015-01-12T16:14:54Z</cp:lastPrinted>
  <dcterms:created xsi:type="dcterms:W3CDTF">2019-07-24T22:58:46Z</dcterms:created>
  <dcterms:modified xsi:type="dcterms:W3CDTF">2019-07-26T20:43:58Z</dcterms:modified>
</cp:coreProperties>
</file>