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42" r:id="rId5"/>
  </p:sldMasterIdLst>
  <p:notesMasterIdLst>
    <p:notesMasterId r:id="rId32"/>
  </p:notesMasterIdLst>
  <p:handoutMasterIdLst>
    <p:handoutMasterId r:id="rId33"/>
  </p:handoutMasterIdLst>
  <p:sldIdLst>
    <p:sldId id="257" r:id="rId6"/>
    <p:sldId id="5369" r:id="rId7"/>
    <p:sldId id="5370" r:id="rId8"/>
    <p:sldId id="5373" r:id="rId9"/>
    <p:sldId id="5412" r:id="rId10"/>
    <p:sldId id="5371" r:id="rId11"/>
    <p:sldId id="5374" r:id="rId12"/>
    <p:sldId id="5308" r:id="rId13"/>
    <p:sldId id="5376" r:id="rId14"/>
    <p:sldId id="5407" r:id="rId15"/>
    <p:sldId id="5408" r:id="rId16"/>
    <p:sldId id="5409" r:id="rId17"/>
    <p:sldId id="5385" r:id="rId18"/>
    <p:sldId id="5387" r:id="rId19"/>
    <p:sldId id="5397" r:id="rId20"/>
    <p:sldId id="5388" r:id="rId21"/>
    <p:sldId id="5386" r:id="rId22"/>
    <p:sldId id="5394" r:id="rId23"/>
    <p:sldId id="5383" r:id="rId24"/>
    <p:sldId id="5390" r:id="rId25"/>
    <p:sldId id="5384" r:id="rId26"/>
    <p:sldId id="5398" r:id="rId27"/>
    <p:sldId id="5399" r:id="rId28"/>
    <p:sldId id="5338" r:id="rId29"/>
    <p:sldId id="5410" r:id="rId30"/>
    <p:sldId id="5411" r:id="rId31"/>
  </p:sldIdLst>
  <p:sldSz cx="12192000" cy="6858000"/>
  <p:notesSz cx="7315200" cy="96012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438061-A9EE-4807-AFF6-E4D05F5C7629}">
          <p14:sldIdLst>
            <p14:sldId id="257"/>
            <p14:sldId id="5369"/>
            <p14:sldId id="5370"/>
            <p14:sldId id="5373"/>
            <p14:sldId id="5412"/>
            <p14:sldId id="5371"/>
            <p14:sldId id="5374"/>
            <p14:sldId id="5308"/>
            <p14:sldId id="5376"/>
            <p14:sldId id="5407"/>
            <p14:sldId id="5408"/>
            <p14:sldId id="5409"/>
            <p14:sldId id="5385"/>
            <p14:sldId id="5387"/>
            <p14:sldId id="5397"/>
            <p14:sldId id="5388"/>
            <p14:sldId id="5386"/>
            <p14:sldId id="5394"/>
            <p14:sldId id="5383"/>
            <p14:sldId id="5390"/>
            <p14:sldId id="5384"/>
            <p14:sldId id="5398"/>
            <p14:sldId id="5399"/>
            <p14:sldId id="5338"/>
            <p14:sldId id="5410"/>
            <p14:sldId id="54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37D12"/>
    <a:srgbClr val="21FF06"/>
    <a:srgbClr val="000000"/>
    <a:srgbClr val="E80029"/>
    <a:srgbClr val="FCB300"/>
    <a:srgbClr val="EEEEEE"/>
    <a:srgbClr val="F7F7F7"/>
    <a:srgbClr val="F4F4F4"/>
    <a:srgbClr val="FAFAF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548BB8-8050-4582-B6F3-B233BE5F9228}" v="131" dt="2021-03-19T01:07:38.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26" y="10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spPr>
            <a:ln w="31750" cap="rnd">
              <a:solidFill>
                <a:schemeClr val="accent1"/>
              </a:solidFill>
              <a:round/>
            </a:ln>
            <a:effectLst>
              <a:outerShdw blurRad="57150" dist="19050" dir="5400000" algn="ctr" rotWithShape="0">
                <a:srgbClr val="000000">
                  <a:alpha val="63000"/>
                </a:srgbClr>
              </a:outerShdw>
            </a:effectLst>
          </c:spPr>
          <c:marker>
            <c:symbol val="circle"/>
            <c:size val="6"/>
            <c:spPr>
              <a:solidFill>
                <a:srgbClr val="45FD57"/>
              </a:solidFill>
              <a:ln w="9525" cap="rnd">
                <a:solidFill>
                  <a:schemeClr val="accent1"/>
                </a:solidFill>
                <a:round/>
              </a:ln>
              <a:effectLst>
                <a:outerShdw blurRad="57150" dist="19050" dir="5400000" algn="ctr" rotWithShape="0">
                  <a:srgbClr val="000000">
                    <a:alpha val="63000"/>
                  </a:srgbClr>
                </a:outerShdw>
              </a:effectLst>
            </c:spPr>
          </c:marker>
          <c:xVal>
            <c:numRef>
              <c:f>Sheet1!$L$9:$O$9</c:f>
              <c:numCache>
                <c:formatCode>General</c:formatCode>
                <c:ptCount val="4"/>
                <c:pt idx="0">
                  <c:v>1</c:v>
                </c:pt>
                <c:pt idx="1">
                  <c:v>4</c:v>
                </c:pt>
                <c:pt idx="2">
                  <c:v>8</c:v>
                </c:pt>
                <c:pt idx="3">
                  <c:v>12</c:v>
                </c:pt>
              </c:numCache>
            </c:numRef>
          </c:xVal>
          <c:yVal>
            <c:numRef>
              <c:f>Sheet1!$L$10:$O$10</c:f>
              <c:numCache>
                <c:formatCode>General</c:formatCode>
                <c:ptCount val="4"/>
                <c:pt idx="0">
                  <c:v>2.92</c:v>
                </c:pt>
                <c:pt idx="1">
                  <c:v>0.93</c:v>
                </c:pt>
                <c:pt idx="2">
                  <c:v>0.66</c:v>
                </c:pt>
                <c:pt idx="3">
                  <c:v>0.48</c:v>
                </c:pt>
              </c:numCache>
            </c:numRef>
          </c:yVal>
          <c:smooth val="1"/>
          <c:extLst>
            <c:ext xmlns:c16="http://schemas.microsoft.com/office/drawing/2014/chart" uri="{C3380CC4-5D6E-409C-BE32-E72D297353CC}">
              <c16:uniqueId val="{00000000-1817-40B0-855B-D5B9B1F62233}"/>
            </c:ext>
          </c:extLst>
        </c:ser>
        <c:dLbls>
          <c:showLegendKey val="0"/>
          <c:showVal val="0"/>
          <c:showCatName val="0"/>
          <c:showSerName val="0"/>
          <c:showPercent val="0"/>
          <c:showBubbleSize val="0"/>
        </c:dLbls>
        <c:axId val="913642688"/>
        <c:axId val="913643016"/>
      </c:scatterChart>
      <c:valAx>
        <c:axId val="913642688"/>
        <c:scaling>
          <c:orientation val="minMax"/>
          <c:max val="12"/>
          <c:min val="0"/>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25400" cap="flat" cmpd="sng" algn="ctr">
            <a:solidFill>
              <a:schemeClr val="lt1">
                <a:lumMod val="50000"/>
              </a:schemeClr>
            </a:solidFill>
          </a:ln>
          <a:effectLst/>
        </c:spPr>
        <c:txPr>
          <a:bodyPr rot="-60000000" spcFirstLastPara="1" vertOverflow="ellipsis" vert="horz" wrap="square" anchor="ctr" anchorCtr="1"/>
          <a:lstStyle/>
          <a:p>
            <a:pPr>
              <a:defRPr sz="1400" b="0" i="0" u="none" strike="noStrike" kern="1200" baseline="0">
                <a:solidFill>
                  <a:schemeClr val="lt1">
                    <a:lumMod val="75000"/>
                  </a:schemeClr>
                </a:solidFill>
                <a:latin typeface="+mn-lt"/>
                <a:ea typeface="+mn-ea"/>
                <a:cs typeface="+mn-cs"/>
              </a:defRPr>
            </a:pPr>
            <a:endParaRPr lang="en-US"/>
          </a:p>
        </c:txPr>
        <c:crossAx val="913643016"/>
        <c:crosses val="autoZero"/>
        <c:crossBetween val="midCat"/>
        <c:majorUnit val="2"/>
      </c:valAx>
      <c:valAx>
        <c:axId val="913643016"/>
        <c:scaling>
          <c:orientation val="minMax"/>
          <c:max val="3"/>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28575" cap="flat" cmpd="sng" algn="ctr">
            <a:solidFill>
              <a:schemeClr val="lt1">
                <a:lumMod val="50000"/>
              </a:schemeClr>
            </a:solidFill>
          </a:ln>
          <a:effectLst/>
        </c:spPr>
        <c:txPr>
          <a:bodyPr rot="-60000000" spcFirstLastPara="1" vertOverflow="ellipsis" vert="horz" wrap="square" anchor="ctr" anchorCtr="1"/>
          <a:lstStyle/>
          <a:p>
            <a:pPr>
              <a:defRPr sz="1400" b="0" i="0" u="none" strike="noStrike" kern="1200" baseline="0">
                <a:solidFill>
                  <a:schemeClr val="lt1">
                    <a:lumMod val="75000"/>
                  </a:schemeClr>
                </a:solidFill>
                <a:latin typeface="+mn-lt"/>
                <a:ea typeface="+mn-ea"/>
                <a:cs typeface="+mn-cs"/>
              </a:defRPr>
            </a:pPr>
            <a:endParaRPr lang="en-US"/>
          </a:p>
        </c:txPr>
        <c:crossAx val="9136426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28575">
      <a:solidFill>
        <a:srgbClr val="FFFFFF"/>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32AE93-04B0-4B14-9BA9-5A4E1E888D43}"/>
              </a:ext>
            </a:extLst>
          </p:cNvPr>
          <p:cNvSpPr>
            <a:spLocks noGrp="1"/>
          </p:cNvSpPr>
          <p:nvPr>
            <p:ph type="ftr" sz="quarter" idx="2"/>
          </p:nvPr>
        </p:nvSpPr>
        <p:spPr>
          <a:xfrm>
            <a:off x="1" y="24942152"/>
            <a:ext cx="3901440" cy="1317543"/>
          </a:xfrm>
          <a:prstGeom prst="rect">
            <a:avLst/>
          </a:prstGeom>
        </p:spPr>
        <p:txBody>
          <a:bodyPr vert="horz" lIns="303207" tIns="303207" rIns="303207" bIns="303207" rtlCol="0" anchor="b"/>
          <a:lstStyle>
            <a:lvl1pPr algn="l">
              <a:defRPr sz="1900"/>
            </a:lvl1pPr>
          </a:lstStyle>
          <a:p>
            <a:r>
              <a:rPr lang="en-US" sz="1300" dirty="0">
                <a:solidFill>
                  <a:schemeClr val="tx1">
                    <a:lumMod val="50000"/>
                    <a:lumOff val="50000"/>
                  </a:schemeClr>
                </a:solidFill>
              </a:rPr>
              <a:t>© 2017 Keysight Technologies and/or its affiliates. All rights reserved.</a:t>
            </a:r>
          </a:p>
        </p:txBody>
      </p:sp>
      <p:sp>
        <p:nvSpPr>
          <p:cNvPr id="5" name="Slide Number Placeholder 4">
            <a:extLst>
              <a:ext uri="{FF2B5EF4-FFF2-40B4-BE49-F238E27FC236}">
                <a16:creationId xmlns:a16="http://schemas.microsoft.com/office/drawing/2014/main" id="{DDE6FEEE-424C-49DA-AAE0-6FD6D9B0551D}"/>
              </a:ext>
            </a:extLst>
          </p:cNvPr>
          <p:cNvSpPr>
            <a:spLocks noGrp="1"/>
          </p:cNvSpPr>
          <p:nvPr>
            <p:ph type="sldNum" sz="quarter" idx="3"/>
          </p:nvPr>
        </p:nvSpPr>
        <p:spPr>
          <a:xfrm>
            <a:off x="6339840" y="24942152"/>
            <a:ext cx="975360" cy="1317543"/>
          </a:xfrm>
          <a:prstGeom prst="rect">
            <a:avLst/>
          </a:prstGeom>
        </p:spPr>
        <p:txBody>
          <a:bodyPr vert="horz" lIns="303207" tIns="303207" rIns="303207" bIns="303207" rtlCol="0" anchor="b"/>
          <a:lstStyle>
            <a:lvl1pPr algn="r">
              <a:defRPr sz="1900"/>
            </a:lvl1pPr>
          </a:lstStyle>
          <a:p>
            <a:fld id="{836D5859-1D5A-48C7-BA8C-83EF8FC1CBCA}" type="slidenum">
              <a:rPr lang="en-US" sz="1300">
                <a:solidFill>
                  <a:schemeClr val="tx1">
                    <a:lumMod val="50000"/>
                    <a:lumOff val="50000"/>
                  </a:schemeClr>
                </a:solidFill>
              </a:rPr>
              <a:t>‹#›</a:t>
            </a:fld>
            <a:endParaRPr lang="en-US" sz="1300" dirty="0">
              <a:solidFill>
                <a:schemeClr val="tx1">
                  <a:lumMod val="50000"/>
                  <a:lumOff val="50000"/>
                </a:schemeClr>
              </a:solidFill>
            </a:endParaRPr>
          </a:p>
        </p:txBody>
      </p:sp>
    </p:spTree>
    <p:extLst>
      <p:ext uri="{BB962C8B-B14F-4D97-AF65-F5344CB8AC3E}">
        <p14:creationId xmlns:p14="http://schemas.microsoft.com/office/powerpoint/2010/main" val="1683574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749800" y="2627313"/>
            <a:ext cx="16814800" cy="9458325"/>
          </a:xfrm>
          <a:prstGeom prst="rect">
            <a:avLst/>
          </a:prstGeom>
          <a:noFill/>
          <a:ln w="12700">
            <a:solidFill>
              <a:schemeClr val="tx2"/>
            </a:solidFill>
            <a:miter lim="800000"/>
          </a:ln>
        </p:spPr>
        <p:txBody>
          <a:bodyPr vert="horz" lIns="151604" tIns="75802" rIns="151604" bIns="75802" rtlCol="0" anchor="ctr"/>
          <a:lstStyle/>
          <a:p>
            <a:endParaRPr lang="en-US" dirty="0"/>
          </a:p>
        </p:txBody>
      </p:sp>
      <p:sp>
        <p:nvSpPr>
          <p:cNvPr id="5" name="Notes Placeholder 4"/>
          <p:cNvSpPr>
            <a:spLocks noGrp="1"/>
          </p:cNvSpPr>
          <p:nvPr>
            <p:ph type="body" sz="quarter" idx="3"/>
          </p:nvPr>
        </p:nvSpPr>
        <p:spPr>
          <a:xfrm>
            <a:off x="548645" y="12637478"/>
            <a:ext cx="6217921" cy="10339757"/>
          </a:xfrm>
          <a:prstGeom prst="rect">
            <a:avLst/>
          </a:prstGeom>
        </p:spPr>
        <p:txBody>
          <a:bodyPr vert="horz" lIns="0" tIns="0" rIns="0" bIns="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24942152"/>
            <a:ext cx="3901440" cy="1317543"/>
          </a:xfrm>
          <a:prstGeom prst="rect">
            <a:avLst/>
          </a:prstGeom>
        </p:spPr>
        <p:txBody>
          <a:bodyPr vert="horz" wrap="square" lIns="303207" tIns="303207" rIns="303207" bIns="303207" rtlCol="0" anchor="b">
            <a:noAutofit/>
          </a:bodyPr>
          <a:lstStyle>
            <a:lvl1pPr>
              <a:defRPr lang="en-US" sz="13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 2017 Keysight Technologies and/or its affiliates. All rights reserved.</a:t>
            </a:r>
          </a:p>
        </p:txBody>
      </p:sp>
      <p:sp>
        <p:nvSpPr>
          <p:cNvPr id="7" name="Slide Number Placeholder 6"/>
          <p:cNvSpPr>
            <a:spLocks noGrp="1"/>
          </p:cNvSpPr>
          <p:nvPr>
            <p:ph type="sldNum" sz="quarter" idx="5"/>
          </p:nvPr>
        </p:nvSpPr>
        <p:spPr>
          <a:xfrm>
            <a:off x="6339840" y="24942152"/>
            <a:ext cx="975360" cy="1317543"/>
          </a:xfrm>
          <a:prstGeom prst="rect">
            <a:avLst/>
          </a:prstGeom>
        </p:spPr>
        <p:txBody>
          <a:bodyPr vert="horz" lIns="303207" tIns="303207" rIns="303207" bIns="303207" rtlCol="0" anchor="b"/>
          <a:lstStyle>
            <a:lvl1pPr algn="r">
              <a:defRPr sz="1300">
                <a:solidFill>
                  <a:schemeClr val="tx1">
                    <a:lumMod val="50000"/>
                    <a:lumOff val="50000"/>
                  </a:schemeClr>
                </a:solidFill>
                <a:latin typeface="Arial" panose="020B0604020202020204" pitchFamily="34" charset="0"/>
                <a:cs typeface="Arial" panose="020B0604020202020204" pitchFamily="34" charset="0"/>
              </a:defRPr>
            </a:lvl1pPr>
          </a:lstStyle>
          <a:p>
            <a:fld id="{E8FDEE44-2F84-48D1-BBF6-82E16595D1F6}" type="slidenum">
              <a:rPr lang="en-US" smtClean="0"/>
              <a:pPr/>
              <a:t>‹#›</a:t>
            </a:fld>
            <a:endParaRPr lang="en-US" dirty="0"/>
          </a:p>
        </p:txBody>
      </p:sp>
    </p:spTree>
    <p:extLst>
      <p:ext uri="{BB962C8B-B14F-4D97-AF65-F5344CB8AC3E}">
        <p14:creationId xmlns:p14="http://schemas.microsoft.com/office/powerpoint/2010/main" val="3173182270"/>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4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0" indent="-13716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274320" indent="-13716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411480" indent="-13716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548640" indent="-13716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FDEE44-2F84-48D1-BBF6-82E16595D1F6}" type="slidenum">
              <a:rPr lang="en-US" smtClean="0"/>
              <a:t>1</a:t>
            </a:fld>
            <a:endParaRPr lang="en-US" dirty="0"/>
          </a:p>
        </p:txBody>
      </p:sp>
    </p:spTree>
    <p:extLst>
      <p:ext uri="{BB962C8B-B14F-4D97-AF65-F5344CB8AC3E}">
        <p14:creationId xmlns:p14="http://schemas.microsoft.com/office/powerpoint/2010/main" val="131041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DEE44-2F84-48D1-BBF6-82E16595D1F6}" type="slidenum">
              <a:rPr lang="en-US" smtClean="0"/>
              <a:pPr/>
              <a:t>5</a:t>
            </a:fld>
            <a:endParaRPr lang="en-US" dirty="0"/>
          </a:p>
        </p:txBody>
      </p:sp>
    </p:spTree>
    <p:extLst>
      <p:ext uri="{BB962C8B-B14F-4D97-AF65-F5344CB8AC3E}">
        <p14:creationId xmlns:p14="http://schemas.microsoft.com/office/powerpoint/2010/main" val="131717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298" indent="-28429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FDEE44-2F84-48D1-BBF6-82E16595D1F6}" type="slidenum">
              <a:rPr kumimoji="0" lang="en-US" sz="13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790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298" indent="-28429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FDEE44-2F84-48D1-BBF6-82E16595D1F6}" type="slidenum">
              <a:rPr kumimoji="0" lang="en-US" sz="13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8293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E8FDEE44-2F84-48D1-BBF6-82E16595D1F6}" type="slidenum">
              <a:rPr lang="en-US" smtClean="0"/>
              <a:pPr/>
              <a:t>8</a:t>
            </a:fld>
            <a:endParaRPr lang="en-US" dirty="0"/>
          </a:p>
        </p:txBody>
      </p:sp>
    </p:spTree>
    <p:extLst>
      <p:ext uri="{BB962C8B-B14F-4D97-AF65-F5344CB8AC3E}">
        <p14:creationId xmlns:p14="http://schemas.microsoft.com/office/powerpoint/2010/main" val="251429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298" indent="-28429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FDEE44-2F84-48D1-BBF6-82E16595D1F6}" type="slidenum">
              <a:rPr kumimoji="0" lang="en-US" sz="13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785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4298" indent="-28429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FDEE44-2F84-48D1-BBF6-82E16595D1F6}" type="slidenum">
              <a:rPr kumimoji="0" lang="en-US" sz="13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065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DEE44-2F84-48D1-BBF6-82E16595D1F6}" type="slidenum">
              <a:rPr lang="en-US" smtClean="0"/>
              <a:pPr/>
              <a:t>24</a:t>
            </a:fld>
            <a:endParaRPr lang="en-US" dirty="0"/>
          </a:p>
        </p:txBody>
      </p:sp>
    </p:spTree>
    <p:extLst>
      <p:ext uri="{BB962C8B-B14F-4D97-AF65-F5344CB8AC3E}">
        <p14:creationId xmlns:p14="http://schemas.microsoft.com/office/powerpoint/2010/main" val="2494114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2" name="Texture">
            <a:extLst>
              <a:ext uri="{FF2B5EF4-FFF2-40B4-BE49-F238E27FC236}">
                <a16:creationId xmlns:a16="http://schemas.microsoft.com/office/drawing/2014/main" id="{259E29B8-69B3-4461-B37F-0DBB9DC0476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 name="Oval 1">
            <a:extLst>
              <a:ext uri="{FF2B5EF4-FFF2-40B4-BE49-F238E27FC236}">
                <a16:creationId xmlns:a16="http://schemas.microsoft.com/office/drawing/2014/main" id="{67C7E9E7-7333-4EF5-9FC3-4CEF923EA801}"/>
              </a:ext>
            </a:extLst>
          </p:cNvPr>
          <p:cNvSpPr/>
          <p:nvPr userDrawn="1"/>
        </p:nvSpPr>
        <p:spPr>
          <a:xfrm>
            <a:off x="3555406" y="4109059"/>
            <a:ext cx="5169494" cy="1434491"/>
          </a:xfrm>
          <a:prstGeom prst="ellipse">
            <a:avLst/>
          </a:prstGeom>
          <a:gradFill flip="none" rotWithShape="1">
            <a:gsLst>
              <a:gs pos="55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grpSp>
        <p:nvGrpSpPr>
          <p:cNvPr id="40" name="Logo">
            <a:extLst>
              <a:ext uri="{FF2B5EF4-FFF2-40B4-BE49-F238E27FC236}">
                <a16:creationId xmlns:a16="http://schemas.microsoft.com/office/drawing/2014/main" id="{D2A95714-9F6E-48DD-9ED6-94BDDECF0F49}"/>
              </a:ext>
            </a:extLst>
          </p:cNvPr>
          <p:cNvGrpSpPr>
            <a:grpSpLocks noChangeAspect="1"/>
          </p:cNvGrpSpPr>
          <p:nvPr userDrawn="1"/>
        </p:nvGrpSpPr>
        <p:grpSpPr bwMode="black">
          <a:xfrm>
            <a:off x="5258125" y="4703638"/>
            <a:ext cx="1675750" cy="393192"/>
            <a:chOff x="1231901" y="5359401"/>
            <a:chExt cx="11210925" cy="2630487"/>
          </a:xfrm>
        </p:grpSpPr>
        <p:sp>
          <p:nvSpPr>
            <p:cNvPr id="60" name="Freeform 5">
              <a:extLst>
                <a:ext uri="{FF2B5EF4-FFF2-40B4-BE49-F238E27FC236}">
                  <a16:creationId xmlns:a16="http://schemas.microsoft.com/office/drawing/2014/main" id="{39598F92-4036-449A-A381-281AC133F93A}"/>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
              <a:extLst>
                <a:ext uri="{FF2B5EF4-FFF2-40B4-BE49-F238E27FC236}">
                  <a16:creationId xmlns:a16="http://schemas.microsoft.com/office/drawing/2014/main" id="{6A04830E-5424-4362-9CD6-60CBCC39C203}"/>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 name="Ruler">
            <a:extLst>
              <a:ext uri="{FF2B5EF4-FFF2-40B4-BE49-F238E27FC236}">
                <a16:creationId xmlns:a16="http://schemas.microsoft.com/office/drawing/2014/main" id="{DBE24C15-4489-4BF7-A20E-4FEB0A1A6671}"/>
              </a:ext>
            </a:extLst>
          </p:cNvPr>
          <p:cNvGrpSpPr/>
          <p:nvPr userDrawn="1"/>
        </p:nvGrpSpPr>
        <p:grpSpPr>
          <a:xfrm>
            <a:off x="5273041" y="4219340"/>
            <a:ext cx="1645920" cy="339946"/>
            <a:chOff x="5273041" y="4219340"/>
            <a:chExt cx="1645920" cy="339946"/>
          </a:xfrm>
        </p:grpSpPr>
        <p:cxnSp>
          <p:nvCxnSpPr>
            <p:cNvPr id="50" name="Straight Connector 49">
              <a:extLst>
                <a:ext uri="{FF2B5EF4-FFF2-40B4-BE49-F238E27FC236}">
                  <a16:creationId xmlns:a16="http://schemas.microsoft.com/office/drawing/2014/main" id="{EBDB098C-E5AE-4364-A913-1C8D462BF9B3}"/>
                </a:ext>
              </a:extLst>
            </p:cNvPr>
            <p:cNvCxnSpPr>
              <a:cxnSpLocks/>
            </p:cNvCxnSpPr>
            <p:nvPr/>
          </p:nvCxnSpPr>
          <p:spPr>
            <a:xfrm>
              <a:off x="6096003" y="4219340"/>
              <a:ext cx="0" cy="33994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9A6D359-A1D3-413C-8281-5A2E7EEE3200}"/>
                </a:ext>
              </a:extLst>
            </p:cNvPr>
            <p:cNvCxnSpPr/>
            <p:nvPr/>
          </p:nvCxnSpPr>
          <p:spPr>
            <a:xfrm>
              <a:off x="527304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A7D9A44-D64C-4D5A-B183-958220A4996C}"/>
                </a:ext>
              </a:extLst>
            </p:cNvPr>
            <p:cNvCxnSpPr/>
            <p:nvPr/>
          </p:nvCxnSpPr>
          <p:spPr>
            <a:xfrm>
              <a:off x="5364485"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4F8A2C-8776-4D1A-93D7-4590C0622121}"/>
                </a:ext>
              </a:extLst>
            </p:cNvPr>
            <p:cNvCxnSpPr/>
            <p:nvPr/>
          </p:nvCxnSpPr>
          <p:spPr>
            <a:xfrm>
              <a:off x="545592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91CB2CF-6B6F-48D5-8365-33EC34BA80A0}"/>
                </a:ext>
              </a:extLst>
            </p:cNvPr>
            <p:cNvCxnSpPr/>
            <p:nvPr/>
          </p:nvCxnSpPr>
          <p:spPr>
            <a:xfrm>
              <a:off x="5547364"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458D058-1610-4C89-9349-E009140E28F5}"/>
                </a:ext>
              </a:extLst>
            </p:cNvPr>
            <p:cNvCxnSpPr/>
            <p:nvPr/>
          </p:nvCxnSpPr>
          <p:spPr>
            <a:xfrm>
              <a:off x="563880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743F61-B1FA-44F3-81EC-3FF4A1864B3B}"/>
                </a:ext>
              </a:extLst>
            </p:cNvPr>
            <p:cNvCxnSpPr/>
            <p:nvPr/>
          </p:nvCxnSpPr>
          <p:spPr>
            <a:xfrm>
              <a:off x="5730244"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A99D48-7BDC-4896-BBA2-67770AABD231}"/>
                </a:ext>
              </a:extLst>
            </p:cNvPr>
            <p:cNvCxnSpPr/>
            <p:nvPr/>
          </p:nvCxnSpPr>
          <p:spPr>
            <a:xfrm>
              <a:off x="582168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3F7266-53C6-4879-8513-A4486B8FC303}"/>
                </a:ext>
              </a:extLst>
            </p:cNvPr>
            <p:cNvCxnSpPr/>
            <p:nvPr/>
          </p:nvCxnSpPr>
          <p:spPr>
            <a:xfrm>
              <a:off x="5913123"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65021D-7CFB-4445-8798-684D88150AE5}"/>
                </a:ext>
              </a:extLst>
            </p:cNvPr>
            <p:cNvCxnSpPr/>
            <p:nvPr/>
          </p:nvCxnSpPr>
          <p:spPr>
            <a:xfrm>
              <a:off x="600456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F2AFDE6-7C63-49EA-B242-2927A8B99025}"/>
                </a:ext>
              </a:extLst>
            </p:cNvPr>
            <p:cNvCxnSpPr/>
            <p:nvPr/>
          </p:nvCxnSpPr>
          <p:spPr>
            <a:xfrm>
              <a:off x="618744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252C539-DDC5-412A-AD14-69BA4ED96AF5}"/>
                </a:ext>
              </a:extLst>
            </p:cNvPr>
            <p:cNvCxnSpPr/>
            <p:nvPr/>
          </p:nvCxnSpPr>
          <p:spPr>
            <a:xfrm>
              <a:off x="627888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6D93BA2-F008-40E1-825E-6CF327EC92DA}"/>
                </a:ext>
              </a:extLst>
            </p:cNvPr>
            <p:cNvCxnSpPr/>
            <p:nvPr/>
          </p:nvCxnSpPr>
          <p:spPr>
            <a:xfrm>
              <a:off x="637032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D2E7C4B-6367-42C3-B536-906DE4FD552D}"/>
                </a:ext>
              </a:extLst>
            </p:cNvPr>
            <p:cNvCxnSpPr/>
            <p:nvPr/>
          </p:nvCxnSpPr>
          <p:spPr>
            <a:xfrm>
              <a:off x="6461762"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A78576E-5C4A-48E5-B281-76308E82DB77}"/>
                </a:ext>
              </a:extLst>
            </p:cNvPr>
            <p:cNvCxnSpPr/>
            <p:nvPr/>
          </p:nvCxnSpPr>
          <p:spPr>
            <a:xfrm>
              <a:off x="655320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1B39927-09E1-467A-8149-FE7A19A30F66}"/>
                </a:ext>
              </a:extLst>
            </p:cNvPr>
            <p:cNvCxnSpPr/>
            <p:nvPr/>
          </p:nvCxnSpPr>
          <p:spPr>
            <a:xfrm>
              <a:off x="664464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C32B564-C1C7-4C1A-8066-81D90765D42D}"/>
                </a:ext>
              </a:extLst>
            </p:cNvPr>
            <p:cNvCxnSpPr/>
            <p:nvPr/>
          </p:nvCxnSpPr>
          <p:spPr>
            <a:xfrm>
              <a:off x="673608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1267B10-9154-4C28-9140-3AF5C2021E44}"/>
                </a:ext>
              </a:extLst>
            </p:cNvPr>
            <p:cNvCxnSpPr/>
            <p:nvPr/>
          </p:nvCxnSpPr>
          <p:spPr>
            <a:xfrm>
              <a:off x="6827521"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290F9B9-A40C-41F9-B489-C1D87E71C101}"/>
                </a:ext>
              </a:extLst>
            </p:cNvPr>
            <p:cNvCxnSpPr/>
            <p:nvPr/>
          </p:nvCxnSpPr>
          <p:spPr>
            <a:xfrm>
              <a:off x="691896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sp>
        <p:nvSpPr>
          <p:cNvPr id="36" name="Speaker Name">
            <a:extLst>
              <a:ext uri="{FF2B5EF4-FFF2-40B4-BE49-F238E27FC236}">
                <a16:creationId xmlns:a16="http://schemas.microsoft.com/office/drawing/2014/main" id="{88104DA9-6CD2-4C4F-A6AE-C5D0CD6E016A}"/>
              </a:ext>
            </a:extLst>
          </p:cNvPr>
          <p:cNvSpPr>
            <a:spLocks noGrp="1"/>
          </p:cNvSpPr>
          <p:nvPr>
            <p:ph type="body" sz="quarter" idx="17" hasCustomPrompt="1"/>
          </p:nvPr>
        </p:nvSpPr>
        <p:spPr>
          <a:xfrm>
            <a:off x="3329295" y="2953512"/>
            <a:ext cx="4020340"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None/>
              <a:defRPr lang="en-US" sz="1600" b="0" i="1" cap="none" spc="60" baseline="0" dirty="0">
                <a:solidFill>
                  <a:schemeClr val="tx1">
                    <a:lumMod val="85000"/>
                    <a:lumOff val="15000"/>
                  </a:schemeClr>
                </a:solidFill>
                <a:latin typeface="+mj-lt"/>
                <a:ea typeface="+mj-ea"/>
                <a:cs typeface="+mj-cs"/>
              </a:defRPr>
            </a:lvl1pPr>
          </a:lstStyle>
          <a:p>
            <a:pPr marL="182880" lvl="0" indent="-182880">
              <a:spcBef>
                <a:spcPct val="0"/>
              </a:spcBef>
            </a:pPr>
            <a:r>
              <a:rPr lang="en-US"/>
              <a:t>Speaker Name</a:t>
            </a:r>
          </a:p>
        </p:txBody>
      </p:sp>
      <p:sp>
        <p:nvSpPr>
          <p:cNvPr id="37" name="Text Placeholder 128">
            <a:extLst>
              <a:ext uri="{FF2B5EF4-FFF2-40B4-BE49-F238E27FC236}">
                <a16:creationId xmlns:a16="http://schemas.microsoft.com/office/drawing/2014/main" id="{69D5EB8D-3B85-4059-8F34-4BFB6D0DED4E}"/>
              </a:ext>
            </a:extLst>
          </p:cNvPr>
          <p:cNvSpPr>
            <a:spLocks noGrp="1"/>
          </p:cNvSpPr>
          <p:nvPr>
            <p:ph type="body" sz="quarter" idx="18" hasCustomPrompt="1"/>
          </p:nvPr>
        </p:nvSpPr>
        <p:spPr>
          <a:xfrm>
            <a:off x="7349638" y="2953512"/>
            <a:ext cx="1513062" cy="402336"/>
          </a:xfrm>
          <a:solidFill>
            <a:schemeClr val="tx1">
              <a:lumMod val="85000"/>
              <a:lumOff val="15000"/>
            </a:schemeClr>
          </a:solidFill>
          <a:ln w="19050">
            <a:solidFill>
              <a:schemeClr val="tx1">
                <a:lumMod val="75000"/>
                <a:lumOff val="25000"/>
              </a:schemeClr>
            </a:solidFill>
            <a:miter lim="800000"/>
          </a:ln>
        </p:spPr>
        <p:txBody>
          <a:bodyPr vert="horz" wrap="square" lIns="0" tIns="0" rIns="0" bIns="0" rtlCol="0" anchor="ctr">
            <a:noAutofit/>
          </a:bodyPr>
          <a:lstStyle>
            <a:lvl1pPr marL="0" indent="0" algn="ctr">
              <a:buNone/>
              <a:defRPr lang="en-US" sz="1600" b="1" i="1" cap="all" spc="60" baseline="0" dirty="0">
                <a:solidFill>
                  <a:schemeClr val="bg1"/>
                </a:solidFill>
                <a:latin typeface="+mj-lt"/>
                <a:ea typeface="+mj-ea"/>
                <a:cs typeface="+mj-cs"/>
              </a:defRPr>
            </a:lvl1pPr>
          </a:lstStyle>
          <a:p>
            <a:pPr marL="182880" lvl="0" indent="-182880" algn="ctr">
              <a:spcBef>
                <a:spcPct val="0"/>
              </a:spcBef>
            </a:pPr>
            <a:r>
              <a:rPr lang="en-US"/>
              <a:t>YYYY.MM.DD</a:t>
            </a:r>
          </a:p>
        </p:txBody>
      </p:sp>
      <p:sp>
        <p:nvSpPr>
          <p:cNvPr id="38" name="Speaker Title">
            <a:extLst>
              <a:ext uri="{FF2B5EF4-FFF2-40B4-BE49-F238E27FC236}">
                <a16:creationId xmlns:a16="http://schemas.microsoft.com/office/drawing/2014/main" id="{0D9078F8-E937-4EF3-AC9B-A84856FA9487}"/>
              </a:ext>
            </a:extLst>
          </p:cNvPr>
          <p:cNvSpPr>
            <a:spLocks noGrp="1"/>
          </p:cNvSpPr>
          <p:nvPr>
            <p:ph type="body" sz="quarter" idx="19" hasCustomPrompt="1"/>
          </p:nvPr>
        </p:nvSpPr>
        <p:spPr>
          <a:xfrm>
            <a:off x="3329295" y="3355848"/>
            <a:ext cx="5533405"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None/>
              <a:defRPr lang="en-US" sz="16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a:t>Speaker Title / Company Name</a:t>
            </a:r>
          </a:p>
        </p:txBody>
      </p:sp>
      <p:sp>
        <p:nvSpPr>
          <p:cNvPr id="31" name="Title">
            <a:extLst>
              <a:ext uri="{FF2B5EF4-FFF2-40B4-BE49-F238E27FC236}">
                <a16:creationId xmlns:a16="http://schemas.microsoft.com/office/drawing/2014/main" id="{7A92962A-B660-43F3-9C7C-C1CD756ED73A}"/>
              </a:ext>
            </a:extLst>
          </p:cNvPr>
          <p:cNvSpPr>
            <a:spLocks noGrp="1"/>
          </p:cNvSpPr>
          <p:nvPr>
            <p:ph type="title" hasCustomPrompt="1"/>
          </p:nvPr>
        </p:nvSpPr>
        <p:spPr>
          <a:xfrm>
            <a:off x="1409700" y="1456875"/>
            <a:ext cx="9372600" cy="1336928"/>
          </a:xfrm>
        </p:spPr>
        <p:txBody>
          <a:bodyPr anchor="b"/>
          <a:lstStyle>
            <a:lvl1pPr algn="ctr">
              <a:lnSpc>
                <a:spcPct val="90000"/>
              </a:lnSpc>
              <a:defRPr sz="4400"/>
            </a:lvl1pPr>
          </a:lstStyle>
          <a:p>
            <a:r>
              <a:rPr lang="en-US"/>
              <a:t>Title Slide Layout</a:t>
            </a:r>
          </a:p>
        </p:txBody>
      </p:sp>
      <p:sp>
        <p:nvSpPr>
          <p:cNvPr id="30" name="Rectangle 29">
            <a:extLst>
              <a:ext uri="{FF2B5EF4-FFF2-40B4-BE49-F238E27FC236}">
                <a16:creationId xmlns:a16="http://schemas.microsoft.com/office/drawing/2014/main" id="{9FC49378-BFD9-43A8-8DB2-52BE426047C8}"/>
              </a:ext>
            </a:extLst>
          </p:cNvPr>
          <p:cNvSpPr/>
          <p:nvPr userDrawn="1"/>
        </p:nvSpPr>
        <p:spPr>
          <a:xfrm>
            <a:off x="0" y="0"/>
            <a:ext cx="12192000" cy="141619"/>
          </a:xfrm>
          <a:prstGeom prst="rect">
            <a:avLst/>
          </a:prstGeom>
          <a:gradFill flip="none" rotWithShape="1">
            <a:gsLst>
              <a:gs pos="0">
                <a:schemeClr val="accent1"/>
              </a:gs>
              <a:gs pos="100000">
                <a:schemeClr val="accent1">
                  <a:lumMod val="50000"/>
                </a:schemeClr>
              </a:gs>
            </a:gsLst>
            <a:path path="circle">
              <a:fillToRect l="50000" t="50000" r="50000" b="50000"/>
            </a:path>
            <a:tileRect/>
          </a:gradFill>
        </p:spPr>
        <p:txBody>
          <a:bodyPr vert="horz" lIns="137160" tIns="73152" rIns="137160" bIns="73152" rtlCol="0" anchor="ctr">
            <a:noAutofit/>
          </a:bodyPr>
          <a:lstStyle/>
          <a:p>
            <a:pPr marL="182880" lvl="0" indent="-182880" algn="ctr" defTabSz="914400">
              <a:lnSpc>
                <a:spcPct val="100000"/>
              </a:lnSpc>
              <a:spcBef>
                <a:spcPts val="1000"/>
              </a:spcBef>
              <a:buClr>
                <a:schemeClr val="accent1"/>
              </a:buClr>
              <a:buFont typeface="Arial" panose="020B0604020202020204" pitchFamily="34" charset="0"/>
              <a:buNone/>
            </a:pPr>
            <a:endParaRPr lang="en-US" sz="1600" b="1" cap="all" spc="300" baseline="0" dirty="0">
              <a:solidFill>
                <a:schemeClr val="bg1"/>
              </a:solidFill>
            </a:endParaRPr>
          </a:p>
        </p:txBody>
      </p:sp>
    </p:spTree>
    <p:extLst>
      <p:ext uri="{BB962C8B-B14F-4D97-AF65-F5344CB8AC3E}">
        <p14:creationId xmlns:p14="http://schemas.microsoft.com/office/powerpoint/2010/main" val="302638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Fu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04A056E-0A81-49A4-A1E8-EC8E2D83F6A9}"/>
              </a:ext>
            </a:extLst>
          </p:cNvPr>
          <p:cNvSpPr>
            <a:spLocks noGrp="1" noChangeAspect="1"/>
          </p:cNvSpPr>
          <p:nvPr>
            <p:ph type="pic" sz="quarter" idx="15" hasCustomPrompt="1"/>
          </p:nvPr>
        </p:nvSpPr>
        <p:spPr>
          <a:xfrm>
            <a:off x="0" y="447"/>
            <a:ext cx="12192000" cy="6857107"/>
          </a:xfrm>
          <a:solidFill>
            <a:schemeClr val="bg1">
              <a:lumMod val="85000"/>
            </a:schemeClr>
          </a:solidFill>
        </p:spPr>
        <p:txBody>
          <a:bodyPr bIns="640080" anchor="ctr"/>
          <a:lstStyle>
            <a:lvl1pPr marL="0" indent="0" algn="ctr">
              <a:buFont typeface="Arial" panose="020B0604020202020204" pitchFamily="34" charset="0"/>
              <a:buNone/>
              <a:defRPr sz="1800">
                <a:solidFill>
                  <a:schemeClr val="tx1"/>
                </a:solidFill>
              </a:defRPr>
            </a:lvl1pPr>
          </a:lstStyle>
          <a:p>
            <a:r>
              <a:rPr lang="en-US" dirty="0"/>
              <a:t>Click icon below to insert a picture</a:t>
            </a:r>
          </a:p>
        </p:txBody>
      </p:sp>
    </p:spTree>
    <p:extLst>
      <p:ext uri="{BB962C8B-B14F-4D97-AF65-F5344CB8AC3E}">
        <p14:creationId xmlns:p14="http://schemas.microsoft.com/office/powerpoint/2010/main" val="425180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Mosaic">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a:t>Subtitle (Delete if not used)</a:t>
            </a:r>
          </a:p>
        </p:txBody>
      </p:sp>
      <p:sp>
        <p:nvSpPr>
          <p:cNvPr id="22" name="Picture Placeholder 3">
            <a:extLst>
              <a:ext uri="{FF2B5EF4-FFF2-40B4-BE49-F238E27FC236}">
                <a16:creationId xmlns:a16="http://schemas.microsoft.com/office/drawing/2014/main" id="{F06E54C9-A448-4577-8FFC-86B9235556E4}"/>
              </a:ext>
            </a:extLst>
          </p:cNvPr>
          <p:cNvSpPr>
            <a:spLocks noGrp="1" noChangeAspect="1"/>
          </p:cNvSpPr>
          <p:nvPr>
            <p:ph type="pic" sz="quarter" idx="14" hasCustomPrompt="1"/>
          </p:nvPr>
        </p:nvSpPr>
        <p:spPr>
          <a:xfrm>
            <a:off x="449261"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3" name="Picture Placeholder 3">
            <a:extLst>
              <a:ext uri="{FF2B5EF4-FFF2-40B4-BE49-F238E27FC236}">
                <a16:creationId xmlns:a16="http://schemas.microsoft.com/office/drawing/2014/main" id="{750D041D-3D23-45A0-B825-F6942FB33899}"/>
              </a:ext>
            </a:extLst>
          </p:cNvPr>
          <p:cNvSpPr>
            <a:spLocks noGrp="1" noChangeAspect="1"/>
          </p:cNvSpPr>
          <p:nvPr>
            <p:ph type="pic" sz="quarter" idx="29" hasCustomPrompt="1"/>
          </p:nvPr>
        </p:nvSpPr>
        <p:spPr>
          <a:xfrm>
            <a:off x="449261"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4" name="Picture Placeholder 3">
            <a:extLst>
              <a:ext uri="{FF2B5EF4-FFF2-40B4-BE49-F238E27FC236}">
                <a16:creationId xmlns:a16="http://schemas.microsoft.com/office/drawing/2014/main" id="{A34408D2-7305-44BD-88E2-4782253029F6}"/>
              </a:ext>
            </a:extLst>
          </p:cNvPr>
          <p:cNvSpPr>
            <a:spLocks noGrp="1" noChangeAspect="1"/>
          </p:cNvSpPr>
          <p:nvPr>
            <p:ph type="pic" sz="quarter" idx="30" hasCustomPrompt="1"/>
          </p:nvPr>
        </p:nvSpPr>
        <p:spPr>
          <a:xfrm>
            <a:off x="449261"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5" name="Picture Placeholder 3">
            <a:extLst>
              <a:ext uri="{FF2B5EF4-FFF2-40B4-BE49-F238E27FC236}">
                <a16:creationId xmlns:a16="http://schemas.microsoft.com/office/drawing/2014/main" id="{AE057395-5D60-4151-A3F4-BD3C26F517E0}"/>
              </a:ext>
            </a:extLst>
          </p:cNvPr>
          <p:cNvSpPr>
            <a:spLocks noGrp="1" noChangeAspect="1"/>
          </p:cNvSpPr>
          <p:nvPr>
            <p:ph type="pic" sz="quarter" idx="31" hasCustomPrompt="1"/>
          </p:nvPr>
        </p:nvSpPr>
        <p:spPr>
          <a:xfrm>
            <a:off x="2724005"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6" name="Picture Placeholder 3">
            <a:extLst>
              <a:ext uri="{FF2B5EF4-FFF2-40B4-BE49-F238E27FC236}">
                <a16:creationId xmlns:a16="http://schemas.microsoft.com/office/drawing/2014/main" id="{82EC2578-E69B-48E7-9A0D-509C4DCB31EA}"/>
              </a:ext>
            </a:extLst>
          </p:cNvPr>
          <p:cNvSpPr>
            <a:spLocks noGrp="1" noChangeAspect="1"/>
          </p:cNvSpPr>
          <p:nvPr>
            <p:ph type="pic" sz="quarter" idx="32" hasCustomPrompt="1"/>
          </p:nvPr>
        </p:nvSpPr>
        <p:spPr>
          <a:xfrm>
            <a:off x="2724005"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7" name="Picture Placeholder 3">
            <a:extLst>
              <a:ext uri="{FF2B5EF4-FFF2-40B4-BE49-F238E27FC236}">
                <a16:creationId xmlns:a16="http://schemas.microsoft.com/office/drawing/2014/main" id="{7D0D4746-2A3C-4008-AE56-9C971679424A}"/>
              </a:ext>
            </a:extLst>
          </p:cNvPr>
          <p:cNvSpPr>
            <a:spLocks noGrp="1" noChangeAspect="1"/>
          </p:cNvSpPr>
          <p:nvPr>
            <p:ph type="pic" sz="quarter" idx="33" hasCustomPrompt="1"/>
          </p:nvPr>
        </p:nvSpPr>
        <p:spPr>
          <a:xfrm>
            <a:off x="2724005"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8" name="Picture Placeholder 3">
            <a:extLst>
              <a:ext uri="{FF2B5EF4-FFF2-40B4-BE49-F238E27FC236}">
                <a16:creationId xmlns:a16="http://schemas.microsoft.com/office/drawing/2014/main" id="{4FCA5D73-8894-4E23-A184-A54E0EC5A0EE}"/>
              </a:ext>
            </a:extLst>
          </p:cNvPr>
          <p:cNvSpPr>
            <a:spLocks noGrp="1" noChangeAspect="1"/>
          </p:cNvSpPr>
          <p:nvPr>
            <p:ph type="pic" sz="quarter" idx="34" hasCustomPrompt="1"/>
          </p:nvPr>
        </p:nvSpPr>
        <p:spPr>
          <a:xfrm>
            <a:off x="4998749"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9" name="Picture Placeholder 3">
            <a:extLst>
              <a:ext uri="{FF2B5EF4-FFF2-40B4-BE49-F238E27FC236}">
                <a16:creationId xmlns:a16="http://schemas.microsoft.com/office/drawing/2014/main" id="{6ACBD5C3-DCFC-4051-9545-03D3162522D6}"/>
              </a:ext>
            </a:extLst>
          </p:cNvPr>
          <p:cNvSpPr>
            <a:spLocks noGrp="1" noChangeAspect="1"/>
          </p:cNvSpPr>
          <p:nvPr>
            <p:ph type="pic" sz="quarter" idx="35" hasCustomPrompt="1"/>
          </p:nvPr>
        </p:nvSpPr>
        <p:spPr>
          <a:xfrm>
            <a:off x="4998749"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0" name="Picture Placeholder 3">
            <a:extLst>
              <a:ext uri="{FF2B5EF4-FFF2-40B4-BE49-F238E27FC236}">
                <a16:creationId xmlns:a16="http://schemas.microsoft.com/office/drawing/2014/main" id="{1A66F51C-4B75-45D7-A374-BEBFC16F4525}"/>
              </a:ext>
            </a:extLst>
          </p:cNvPr>
          <p:cNvSpPr>
            <a:spLocks noGrp="1" noChangeAspect="1"/>
          </p:cNvSpPr>
          <p:nvPr>
            <p:ph type="pic" sz="quarter" idx="36" hasCustomPrompt="1"/>
          </p:nvPr>
        </p:nvSpPr>
        <p:spPr>
          <a:xfrm>
            <a:off x="4998749"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1" name="Picture Placeholder 3">
            <a:extLst>
              <a:ext uri="{FF2B5EF4-FFF2-40B4-BE49-F238E27FC236}">
                <a16:creationId xmlns:a16="http://schemas.microsoft.com/office/drawing/2014/main" id="{892A4E8F-9D23-4A3B-9CF3-6E98766A0FC3}"/>
              </a:ext>
            </a:extLst>
          </p:cNvPr>
          <p:cNvSpPr>
            <a:spLocks noGrp="1" noChangeAspect="1"/>
          </p:cNvSpPr>
          <p:nvPr>
            <p:ph type="pic" sz="quarter" idx="37" hasCustomPrompt="1"/>
          </p:nvPr>
        </p:nvSpPr>
        <p:spPr>
          <a:xfrm>
            <a:off x="7273493"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2" name="Picture Placeholder 3">
            <a:extLst>
              <a:ext uri="{FF2B5EF4-FFF2-40B4-BE49-F238E27FC236}">
                <a16:creationId xmlns:a16="http://schemas.microsoft.com/office/drawing/2014/main" id="{F7C4C030-205C-4BEE-910F-AE86E4049451}"/>
              </a:ext>
            </a:extLst>
          </p:cNvPr>
          <p:cNvSpPr>
            <a:spLocks noGrp="1" noChangeAspect="1"/>
          </p:cNvSpPr>
          <p:nvPr>
            <p:ph type="pic" sz="quarter" idx="38" hasCustomPrompt="1"/>
          </p:nvPr>
        </p:nvSpPr>
        <p:spPr>
          <a:xfrm>
            <a:off x="7273493"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3" name="Picture Placeholder 3">
            <a:extLst>
              <a:ext uri="{FF2B5EF4-FFF2-40B4-BE49-F238E27FC236}">
                <a16:creationId xmlns:a16="http://schemas.microsoft.com/office/drawing/2014/main" id="{FC23546C-CAC0-4FD6-8C62-1F4F217EC83D}"/>
              </a:ext>
            </a:extLst>
          </p:cNvPr>
          <p:cNvSpPr>
            <a:spLocks noGrp="1" noChangeAspect="1"/>
          </p:cNvSpPr>
          <p:nvPr>
            <p:ph type="pic" sz="quarter" idx="39" hasCustomPrompt="1"/>
          </p:nvPr>
        </p:nvSpPr>
        <p:spPr>
          <a:xfrm>
            <a:off x="7273493"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4" name="Picture Placeholder 3">
            <a:extLst>
              <a:ext uri="{FF2B5EF4-FFF2-40B4-BE49-F238E27FC236}">
                <a16:creationId xmlns:a16="http://schemas.microsoft.com/office/drawing/2014/main" id="{084AFB79-D26E-4F3D-8A40-6D479CF90DB0}"/>
              </a:ext>
            </a:extLst>
          </p:cNvPr>
          <p:cNvSpPr>
            <a:spLocks noGrp="1" noChangeAspect="1"/>
          </p:cNvSpPr>
          <p:nvPr>
            <p:ph type="pic" sz="quarter" idx="40" hasCustomPrompt="1"/>
          </p:nvPr>
        </p:nvSpPr>
        <p:spPr>
          <a:xfrm>
            <a:off x="9548239"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5" name="Picture Placeholder 3">
            <a:extLst>
              <a:ext uri="{FF2B5EF4-FFF2-40B4-BE49-F238E27FC236}">
                <a16:creationId xmlns:a16="http://schemas.microsoft.com/office/drawing/2014/main" id="{897A7121-A588-46B7-AF5B-FDF684B00905}"/>
              </a:ext>
            </a:extLst>
          </p:cNvPr>
          <p:cNvSpPr>
            <a:spLocks noGrp="1" noChangeAspect="1"/>
          </p:cNvSpPr>
          <p:nvPr>
            <p:ph type="pic" sz="quarter" idx="41" hasCustomPrompt="1"/>
          </p:nvPr>
        </p:nvSpPr>
        <p:spPr>
          <a:xfrm>
            <a:off x="9548239"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6" name="Picture Placeholder 3">
            <a:extLst>
              <a:ext uri="{FF2B5EF4-FFF2-40B4-BE49-F238E27FC236}">
                <a16:creationId xmlns:a16="http://schemas.microsoft.com/office/drawing/2014/main" id="{89C5946B-4047-4FB3-AC49-D0F9A0F37808}"/>
              </a:ext>
            </a:extLst>
          </p:cNvPr>
          <p:cNvSpPr>
            <a:spLocks noGrp="1" noChangeAspect="1"/>
          </p:cNvSpPr>
          <p:nvPr>
            <p:ph type="pic" sz="quarter" idx="42" hasCustomPrompt="1"/>
          </p:nvPr>
        </p:nvSpPr>
        <p:spPr>
          <a:xfrm>
            <a:off x="9548239"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 name="Footer Placeholder 2">
            <a:extLst>
              <a:ext uri="{FF2B5EF4-FFF2-40B4-BE49-F238E27FC236}">
                <a16:creationId xmlns:a16="http://schemas.microsoft.com/office/drawing/2014/main" id="{6CDC077E-289F-4AAE-B3F6-9B318C828A23}"/>
              </a:ext>
            </a:extLst>
          </p:cNvPr>
          <p:cNvSpPr>
            <a:spLocks noGrp="1"/>
          </p:cNvSpPr>
          <p:nvPr>
            <p:ph type="ftr" sz="quarter" idx="43"/>
          </p:nvPr>
        </p:nvSpPr>
        <p:spPr/>
        <p:txBody>
          <a:bodyPr/>
          <a:lstStyle/>
          <a:p>
            <a:r>
              <a:rPr lang="en-US" dirty="0"/>
              <a:t>Optional Title of the Presentation</a:t>
            </a:r>
          </a:p>
        </p:txBody>
      </p:sp>
      <p:sp>
        <p:nvSpPr>
          <p:cNvPr id="4" name="Title 3">
            <a:extLst>
              <a:ext uri="{FF2B5EF4-FFF2-40B4-BE49-F238E27FC236}">
                <a16:creationId xmlns:a16="http://schemas.microsoft.com/office/drawing/2014/main" id="{8F4F685A-9886-45FB-8B04-AB8597A67C3F}"/>
              </a:ext>
            </a:extLst>
          </p:cNvPr>
          <p:cNvSpPr>
            <a:spLocks noGrp="1"/>
          </p:cNvSpPr>
          <p:nvPr>
            <p:ph type="title" hasCustomPrompt="1"/>
          </p:nvPr>
        </p:nvSpPr>
        <p:spPr/>
        <p:txBody>
          <a:bodyPr/>
          <a:lstStyle>
            <a:lvl1pPr>
              <a:defRPr/>
            </a:lvl1pPr>
          </a:lstStyle>
          <a:p>
            <a:r>
              <a:rPr lang="en-US"/>
              <a:t>Photo Mosaic Layout</a:t>
            </a:r>
          </a:p>
        </p:txBody>
      </p:sp>
    </p:spTree>
    <p:extLst>
      <p:ext uri="{BB962C8B-B14F-4D97-AF65-F5344CB8AC3E}">
        <p14:creationId xmlns:p14="http://schemas.microsoft.com/office/powerpoint/2010/main" val="234481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13" name="Texture">
            <a:extLst>
              <a:ext uri="{FF2B5EF4-FFF2-40B4-BE49-F238E27FC236}">
                <a16:creationId xmlns:a16="http://schemas.microsoft.com/office/drawing/2014/main" id="{CE3183E7-4A32-4F91-8AF8-C43C846072F3}"/>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9" name="Affiliation">
            <a:extLst>
              <a:ext uri="{FF2B5EF4-FFF2-40B4-BE49-F238E27FC236}">
                <a16:creationId xmlns:a16="http://schemas.microsoft.com/office/drawing/2014/main" id="{39EF96E8-8057-43E5-A862-D955F5E6F29D}"/>
              </a:ext>
            </a:extLst>
          </p:cNvPr>
          <p:cNvSpPr>
            <a:spLocks noGrp="1"/>
          </p:cNvSpPr>
          <p:nvPr>
            <p:ph type="body" sz="quarter" idx="18" hasCustomPrompt="1"/>
          </p:nvPr>
        </p:nvSpPr>
        <p:spPr>
          <a:xfrm>
            <a:off x="1776819" y="5140292"/>
            <a:ext cx="3248006" cy="4062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6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a:t>Title / Company Name</a:t>
            </a:r>
          </a:p>
        </p:txBody>
      </p:sp>
      <p:sp>
        <p:nvSpPr>
          <p:cNvPr id="8" name="Name">
            <a:extLst>
              <a:ext uri="{FF2B5EF4-FFF2-40B4-BE49-F238E27FC236}">
                <a16:creationId xmlns:a16="http://schemas.microsoft.com/office/drawing/2014/main" id="{B25ECA0C-C715-4AD0-9C0F-8BF3F52AAC6F}"/>
              </a:ext>
            </a:extLst>
          </p:cNvPr>
          <p:cNvSpPr>
            <a:spLocks noGrp="1"/>
          </p:cNvSpPr>
          <p:nvPr>
            <p:ph type="body" sz="quarter" idx="15" hasCustomPrompt="1"/>
          </p:nvPr>
        </p:nvSpPr>
        <p:spPr>
          <a:xfrm>
            <a:off x="1776819" y="4734027"/>
            <a:ext cx="3248006" cy="4062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6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a:t>Name</a:t>
            </a:r>
          </a:p>
        </p:txBody>
      </p:sp>
      <p:sp>
        <p:nvSpPr>
          <p:cNvPr id="2" name="Quote">
            <a:extLst>
              <a:ext uri="{FF2B5EF4-FFF2-40B4-BE49-F238E27FC236}">
                <a16:creationId xmlns:a16="http://schemas.microsoft.com/office/drawing/2014/main" id="{86824591-1B5F-489A-9593-4CEFC4B3EE2A}"/>
              </a:ext>
            </a:extLst>
          </p:cNvPr>
          <p:cNvSpPr>
            <a:spLocks noGrp="1"/>
          </p:cNvSpPr>
          <p:nvPr>
            <p:ph type="title" hasCustomPrompt="1"/>
          </p:nvPr>
        </p:nvSpPr>
        <p:spPr>
          <a:xfrm>
            <a:off x="1776819" y="1454532"/>
            <a:ext cx="8636427" cy="3279494"/>
          </a:xfrm>
          <a:ln w="19050">
            <a:solidFill>
              <a:schemeClr val="tx1">
                <a:lumMod val="75000"/>
                <a:lumOff val="25000"/>
              </a:schemeClr>
            </a:solidFill>
            <a:miter lim="800000"/>
          </a:ln>
        </p:spPr>
        <p:txBody>
          <a:bodyPr vert="horz" lIns="182880" tIns="91440" rIns="182880" bIns="91440" rtlCol="0" anchor="t">
            <a:noAutofit/>
          </a:bodyPr>
          <a:lstStyle>
            <a:lvl1pPr>
              <a:lnSpc>
                <a:spcPct val="100000"/>
              </a:lnSpc>
              <a:defRPr lang="en-US" dirty="0">
                <a:solidFill>
                  <a:schemeClr val="tx1">
                    <a:lumMod val="85000"/>
                    <a:lumOff val="15000"/>
                  </a:schemeClr>
                </a:solidFill>
              </a:defRPr>
            </a:lvl1pPr>
          </a:lstStyle>
          <a:p>
            <a:pPr marL="0" lvl="0">
              <a:lnSpc>
                <a:spcPct val="100000"/>
              </a:lnSpc>
            </a:pPr>
            <a:r>
              <a:rPr lang="en-US"/>
              <a:t>Quote layout.</a:t>
            </a:r>
          </a:p>
        </p:txBody>
      </p:sp>
      <p:grpSp>
        <p:nvGrpSpPr>
          <p:cNvPr id="22" name="Quote_Box">
            <a:extLst>
              <a:ext uri="{FF2B5EF4-FFF2-40B4-BE49-F238E27FC236}">
                <a16:creationId xmlns:a16="http://schemas.microsoft.com/office/drawing/2014/main" id="{16644DA2-FD5C-4132-871A-2F4CC3B9C325}"/>
              </a:ext>
            </a:extLst>
          </p:cNvPr>
          <p:cNvGrpSpPr>
            <a:grpSpLocks noChangeAspect="1"/>
          </p:cNvGrpSpPr>
          <p:nvPr userDrawn="1"/>
        </p:nvGrpSpPr>
        <p:grpSpPr>
          <a:xfrm>
            <a:off x="1127850" y="1454532"/>
            <a:ext cx="648005" cy="648005"/>
            <a:chOff x="1127850" y="1457847"/>
            <a:chExt cx="648005" cy="648005"/>
          </a:xfrm>
        </p:grpSpPr>
        <p:sp>
          <p:nvSpPr>
            <p:cNvPr id="23" name="Quote_Box">
              <a:extLst>
                <a:ext uri="{FF2B5EF4-FFF2-40B4-BE49-F238E27FC236}">
                  <a16:creationId xmlns:a16="http://schemas.microsoft.com/office/drawing/2014/main" id="{F8742923-446F-4F3E-A318-7D750E032EAE}"/>
                </a:ext>
              </a:extLst>
            </p:cNvPr>
            <p:cNvSpPr/>
            <p:nvPr userDrawn="1"/>
          </p:nvSpPr>
          <p:spPr>
            <a:xfrm>
              <a:off x="1127850" y="1457847"/>
              <a:ext cx="648005" cy="648005"/>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24" name="Icon">
              <a:extLst>
                <a:ext uri="{FF2B5EF4-FFF2-40B4-BE49-F238E27FC236}">
                  <a16:creationId xmlns:a16="http://schemas.microsoft.com/office/drawing/2014/main" id="{64D02E25-A2AE-488C-8479-BFF4596F0CD1}"/>
                </a:ext>
              </a:extLst>
            </p:cNvPr>
            <p:cNvSpPr>
              <a:spLocks noChangeAspect="1" noEditPoints="1"/>
            </p:cNvSpPr>
            <p:nvPr userDrawn="1"/>
          </p:nvSpPr>
          <p:spPr bwMode="auto">
            <a:xfrm>
              <a:off x="1300876" y="1648350"/>
              <a:ext cx="301952" cy="2377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88DB22BC-764C-491D-888B-64DE8D2F75FD}"/>
              </a:ext>
            </a:extLst>
          </p:cNvPr>
          <p:cNvSpPr>
            <a:spLocks noGrp="1"/>
          </p:cNvSpPr>
          <p:nvPr>
            <p:ph type="ftr" sz="quarter" idx="19"/>
          </p:nvPr>
        </p:nvSpPr>
        <p:spPr/>
        <p:txBody>
          <a:bodyPr/>
          <a:lstStyle/>
          <a:p>
            <a:r>
              <a:rPr lang="en-US" dirty="0"/>
              <a:t>Optional Title of the Presentation</a:t>
            </a:r>
          </a:p>
        </p:txBody>
      </p:sp>
      <p:sp>
        <p:nvSpPr>
          <p:cNvPr id="26" name="Slide Number">
            <a:extLst>
              <a:ext uri="{FF2B5EF4-FFF2-40B4-BE49-F238E27FC236}">
                <a16:creationId xmlns:a16="http://schemas.microsoft.com/office/drawing/2014/main" id="{3BF195AF-9651-4702-B588-B7C0FCFE2DB2}"/>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27" name="Logo">
            <a:extLst>
              <a:ext uri="{FF2B5EF4-FFF2-40B4-BE49-F238E27FC236}">
                <a16:creationId xmlns:a16="http://schemas.microsoft.com/office/drawing/2014/main" id="{D793CBCB-9D3E-4FB2-9244-94F5FE9EB03D}"/>
              </a:ext>
            </a:extLst>
          </p:cNvPr>
          <p:cNvGrpSpPr>
            <a:grpSpLocks noChangeAspect="1"/>
          </p:cNvGrpSpPr>
          <p:nvPr userDrawn="1"/>
        </p:nvGrpSpPr>
        <p:grpSpPr bwMode="black">
          <a:xfrm>
            <a:off x="428653" y="6447297"/>
            <a:ext cx="914400" cy="214552"/>
            <a:chOff x="1231901" y="5359401"/>
            <a:chExt cx="11210925" cy="2630487"/>
          </a:xfrm>
        </p:grpSpPr>
        <p:sp>
          <p:nvSpPr>
            <p:cNvPr id="28" name="Freeform 5">
              <a:extLst>
                <a:ext uri="{FF2B5EF4-FFF2-40B4-BE49-F238E27FC236}">
                  <a16:creationId xmlns:a16="http://schemas.microsoft.com/office/drawing/2014/main" id="{5CA6D27F-C163-4B78-8C9F-63F81E7A86B3}"/>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
              <a:extLst>
                <a:ext uri="{FF2B5EF4-FFF2-40B4-BE49-F238E27FC236}">
                  <a16:creationId xmlns:a16="http://schemas.microsoft.com/office/drawing/2014/main" id="{2CF469B8-42CE-43E7-A089-ED56DA2D857D}"/>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95791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Quote">
    <p:bg>
      <p:bgPr>
        <a:solidFill>
          <a:schemeClr val="bg1"/>
        </a:solidFill>
        <a:effectLst/>
      </p:bgPr>
    </p:bg>
    <p:spTree>
      <p:nvGrpSpPr>
        <p:cNvPr id="1" name=""/>
        <p:cNvGrpSpPr/>
        <p:nvPr/>
      </p:nvGrpSpPr>
      <p:grpSpPr>
        <a:xfrm>
          <a:off x="0" y="0"/>
          <a:ext cx="0" cy="0"/>
          <a:chOff x="0" y="0"/>
          <a:chExt cx="0" cy="0"/>
        </a:xfrm>
      </p:grpSpPr>
      <p:sp>
        <p:nvSpPr>
          <p:cNvPr id="26" name="Texture">
            <a:extLst>
              <a:ext uri="{FF2B5EF4-FFF2-40B4-BE49-F238E27FC236}">
                <a16:creationId xmlns:a16="http://schemas.microsoft.com/office/drawing/2014/main" id="{3C95BE6E-96AD-4084-ACEE-7830A9F32631}"/>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04" name="Affiliation">
            <a:extLst>
              <a:ext uri="{FF2B5EF4-FFF2-40B4-BE49-F238E27FC236}">
                <a16:creationId xmlns:a16="http://schemas.microsoft.com/office/drawing/2014/main" id="{705559C5-878A-4763-8DD2-8E2E436F4B4A}"/>
              </a:ext>
            </a:extLst>
          </p:cNvPr>
          <p:cNvSpPr>
            <a:spLocks noGrp="1"/>
          </p:cNvSpPr>
          <p:nvPr>
            <p:ph type="body" sz="quarter" idx="21" hasCustomPrompt="1"/>
          </p:nvPr>
        </p:nvSpPr>
        <p:spPr>
          <a:xfrm>
            <a:off x="6300383"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a:t>Title / Company Name</a:t>
            </a:r>
          </a:p>
        </p:txBody>
      </p:sp>
      <p:sp>
        <p:nvSpPr>
          <p:cNvPr id="105" name="Name">
            <a:extLst>
              <a:ext uri="{FF2B5EF4-FFF2-40B4-BE49-F238E27FC236}">
                <a16:creationId xmlns:a16="http://schemas.microsoft.com/office/drawing/2014/main" id="{DF4D4582-8847-4F32-8324-0D3299EDB5AA}"/>
              </a:ext>
            </a:extLst>
          </p:cNvPr>
          <p:cNvSpPr>
            <a:spLocks noGrp="1"/>
          </p:cNvSpPr>
          <p:nvPr>
            <p:ph type="body" sz="quarter" idx="22" hasCustomPrompt="1"/>
          </p:nvPr>
        </p:nvSpPr>
        <p:spPr>
          <a:xfrm>
            <a:off x="6300383"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a:t>Name</a:t>
            </a:r>
          </a:p>
        </p:txBody>
      </p:sp>
      <p:sp>
        <p:nvSpPr>
          <p:cNvPr id="109" name="Text Placeholder 9">
            <a:extLst>
              <a:ext uri="{FF2B5EF4-FFF2-40B4-BE49-F238E27FC236}">
                <a16:creationId xmlns:a16="http://schemas.microsoft.com/office/drawing/2014/main" id="{4097F5C6-326F-4898-9FB9-3FC9B0D6639A}"/>
              </a:ext>
            </a:extLst>
          </p:cNvPr>
          <p:cNvSpPr>
            <a:spLocks noGrp="1"/>
          </p:cNvSpPr>
          <p:nvPr>
            <p:ph type="body" sz="quarter" idx="23" hasCustomPrompt="1"/>
          </p:nvPr>
        </p:nvSpPr>
        <p:spPr>
          <a:xfrm>
            <a:off x="6300383" y="1630264"/>
            <a:ext cx="5073060" cy="3102074"/>
          </a:xfrm>
          <a:ln w="19050">
            <a:solidFill>
              <a:schemeClr val="tx1">
                <a:lumMod val="75000"/>
                <a:lumOff val="25000"/>
              </a:schemeClr>
            </a:solidFill>
            <a:miter lim="800000"/>
          </a:ln>
        </p:spPr>
        <p:txBody>
          <a:bodyPr lIns="182880" tIns="182880" rIns="182880" bIns="182880">
            <a:noAutofit/>
          </a:bodyPr>
          <a:lstStyle>
            <a:lvl1pPr marL="0" indent="0">
              <a:lnSpc>
                <a:spcPct val="100000"/>
              </a:lnSpc>
              <a:spcBef>
                <a:spcPts val="1600"/>
              </a:spcBef>
              <a:spcAft>
                <a:spcPts val="0"/>
              </a:spcAft>
              <a:buFont typeface="Arial" panose="020B0604020202020204" pitchFamily="34" charset="0"/>
              <a:buChar char="​"/>
              <a:defRPr sz="2000" b="1" spc="0">
                <a:solidFill>
                  <a:schemeClr val="tx1">
                    <a:lumMod val="85000"/>
                    <a:lumOff val="15000"/>
                  </a:schemeClr>
                </a:solidFill>
              </a:defRPr>
            </a:lvl1pPr>
            <a:lvl2pPr marL="0" indent="0">
              <a:lnSpc>
                <a:spcPct val="100000"/>
              </a:lnSpc>
              <a:spcBef>
                <a:spcPts val="1600"/>
              </a:spcBef>
              <a:spcAft>
                <a:spcPts val="0"/>
              </a:spcAft>
              <a:buFont typeface="Arial" panose="020B0604020202020204" pitchFamily="34" charset="0"/>
              <a:buNone/>
              <a:defRPr sz="2000" b="1" spc="0">
                <a:solidFill>
                  <a:schemeClr val="tx1">
                    <a:lumMod val="85000"/>
                    <a:lumOff val="15000"/>
                  </a:schemeClr>
                </a:solidFill>
              </a:defRPr>
            </a:lvl2pPr>
            <a:lvl3pPr marL="0" indent="0">
              <a:lnSpc>
                <a:spcPct val="100000"/>
              </a:lnSpc>
              <a:spcBef>
                <a:spcPts val="1600"/>
              </a:spcBef>
              <a:spcAft>
                <a:spcPts val="0"/>
              </a:spcAft>
              <a:buFont typeface="Arial" panose="020B0604020202020204" pitchFamily="34" charset="0"/>
              <a:buChar char="​"/>
              <a:defRPr sz="2000" b="1" spc="0">
                <a:solidFill>
                  <a:schemeClr val="tx1">
                    <a:lumMod val="85000"/>
                    <a:lumOff val="15000"/>
                  </a:schemeClr>
                </a:solidFill>
              </a:defRPr>
            </a:lvl3pPr>
            <a:lvl4pPr>
              <a:lnSpc>
                <a:spcPct val="100000"/>
              </a:lnSpc>
              <a:spcBef>
                <a:spcPts val="1600"/>
              </a:spcBef>
              <a:spcAft>
                <a:spcPts val="0"/>
              </a:spcAft>
              <a:defRPr sz="2000" b="1" cap="none" spc="0" baseline="0">
                <a:solidFill>
                  <a:schemeClr val="tx1">
                    <a:lumMod val="85000"/>
                    <a:lumOff val="15000"/>
                  </a:schemeClr>
                </a:solidFill>
              </a:defRPr>
            </a:lvl4pPr>
            <a:lvl5pPr>
              <a:lnSpc>
                <a:spcPct val="100000"/>
              </a:lnSpc>
              <a:spcBef>
                <a:spcPts val="1600"/>
              </a:spcBef>
              <a:spcAft>
                <a:spcPts val="0"/>
              </a:spcAft>
              <a:defRPr sz="2000" b="1" spc="0">
                <a:solidFill>
                  <a:schemeClr val="tx1">
                    <a:lumMod val="85000"/>
                    <a:lumOff val="15000"/>
                  </a:schemeClr>
                </a:solidFill>
              </a:defRPr>
            </a:lvl5pPr>
            <a:lvl6pPr indent="0">
              <a:lnSpc>
                <a:spcPct val="100000"/>
              </a:lnSpc>
              <a:spcBef>
                <a:spcPts val="1600"/>
              </a:spcBef>
              <a:spcAft>
                <a:spcPts val="0"/>
              </a:spcAft>
              <a:defRPr sz="2000" b="1" i="0" cap="none" spc="0" baseline="0">
                <a:solidFill>
                  <a:schemeClr val="tx1">
                    <a:lumMod val="85000"/>
                    <a:lumOff val="15000"/>
                  </a:schemeClr>
                </a:solidFill>
              </a:defRPr>
            </a:lvl6pPr>
            <a:lvl7pPr indent="0">
              <a:lnSpc>
                <a:spcPct val="100000"/>
              </a:lnSpc>
              <a:spcBef>
                <a:spcPts val="1600"/>
              </a:spcBef>
              <a:spcAft>
                <a:spcPts val="0"/>
              </a:spcAft>
              <a:defRPr sz="2000" b="1" i="0" cap="none" spc="0" baseline="0">
                <a:solidFill>
                  <a:schemeClr val="tx1">
                    <a:lumMod val="85000"/>
                    <a:lumOff val="15000"/>
                  </a:schemeClr>
                </a:solidFill>
              </a:defRPr>
            </a:lvl7pPr>
            <a:lvl8pPr indent="0">
              <a:lnSpc>
                <a:spcPct val="100000"/>
              </a:lnSpc>
              <a:spcBef>
                <a:spcPts val="1600"/>
              </a:spcBef>
              <a:spcAft>
                <a:spcPts val="0"/>
              </a:spcAft>
              <a:defRPr sz="2000" b="1" i="0" cap="none" spc="0" baseline="0">
                <a:solidFill>
                  <a:schemeClr val="tx1">
                    <a:lumMod val="85000"/>
                    <a:lumOff val="15000"/>
                  </a:schemeClr>
                </a:solidFill>
              </a:defRPr>
            </a:lvl8pPr>
            <a:lvl9pPr indent="0">
              <a:lnSpc>
                <a:spcPct val="100000"/>
              </a:lnSpc>
              <a:spcBef>
                <a:spcPts val="1600"/>
              </a:spcBef>
              <a:spcAft>
                <a:spcPts val="0"/>
              </a:spcAft>
              <a:defRPr sz="2000" b="1" i="0" cap="none" spc="0" baseline="0">
                <a:solidFill>
                  <a:schemeClr val="tx1">
                    <a:lumMod val="85000"/>
                    <a:lumOff val="15000"/>
                  </a:schemeClr>
                </a:solidFill>
              </a:defRPr>
            </a:lvl9pPr>
          </a:lstStyle>
          <a:p>
            <a:pPr lvl="0"/>
            <a:r>
              <a:rPr lang="en-US"/>
              <a:t>Two quote layout.</a:t>
            </a:r>
          </a:p>
        </p:txBody>
      </p:sp>
      <p:grpSp>
        <p:nvGrpSpPr>
          <p:cNvPr id="106" name="Quote_Box">
            <a:extLst>
              <a:ext uri="{FF2B5EF4-FFF2-40B4-BE49-F238E27FC236}">
                <a16:creationId xmlns:a16="http://schemas.microsoft.com/office/drawing/2014/main" id="{ABCF5F15-1C99-4B5F-A62C-06821A1D013D}"/>
              </a:ext>
            </a:extLst>
          </p:cNvPr>
          <p:cNvGrpSpPr>
            <a:grpSpLocks noChangeAspect="1"/>
          </p:cNvGrpSpPr>
          <p:nvPr userDrawn="1"/>
        </p:nvGrpSpPr>
        <p:grpSpPr>
          <a:xfrm>
            <a:off x="6300383" y="1115459"/>
            <a:ext cx="509542" cy="509542"/>
            <a:chOff x="1127850" y="1457847"/>
            <a:chExt cx="648005" cy="648005"/>
          </a:xfrm>
        </p:grpSpPr>
        <p:sp>
          <p:nvSpPr>
            <p:cNvPr id="107" name="Quote_Box">
              <a:extLst>
                <a:ext uri="{FF2B5EF4-FFF2-40B4-BE49-F238E27FC236}">
                  <a16:creationId xmlns:a16="http://schemas.microsoft.com/office/drawing/2014/main" id="{BBFBCDF7-264A-4503-9A4A-3935E8AFA293}"/>
                </a:ext>
              </a:extLst>
            </p:cNvPr>
            <p:cNvSpPr/>
            <p:nvPr userDrawn="1"/>
          </p:nvSpPr>
          <p:spPr>
            <a:xfrm>
              <a:off x="1127850" y="1457847"/>
              <a:ext cx="648005" cy="648005"/>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108" name="Icon">
              <a:extLst>
                <a:ext uri="{FF2B5EF4-FFF2-40B4-BE49-F238E27FC236}">
                  <a16:creationId xmlns:a16="http://schemas.microsoft.com/office/drawing/2014/main" id="{D21F579F-48BF-483D-8137-FE8CA23EA9A1}"/>
                </a:ext>
              </a:extLst>
            </p:cNvPr>
            <p:cNvSpPr>
              <a:spLocks noChangeAspect="1" noEditPoints="1"/>
            </p:cNvSpPr>
            <p:nvPr userDrawn="1"/>
          </p:nvSpPr>
          <p:spPr bwMode="auto">
            <a:xfrm>
              <a:off x="1300876" y="1648350"/>
              <a:ext cx="301952" cy="2377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dirty="0"/>
            </a:p>
          </p:txBody>
        </p:sp>
      </p:grpSp>
      <p:sp>
        <p:nvSpPr>
          <p:cNvPr id="9" name="Affiliation">
            <a:extLst>
              <a:ext uri="{FF2B5EF4-FFF2-40B4-BE49-F238E27FC236}">
                <a16:creationId xmlns:a16="http://schemas.microsoft.com/office/drawing/2014/main" id="{39EF96E8-8057-43E5-A862-D955F5E6F29D}"/>
              </a:ext>
            </a:extLst>
          </p:cNvPr>
          <p:cNvSpPr>
            <a:spLocks noGrp="1"/>
          </p:cNvSpPr>
          <p:nvPr>
            <p:ph type="body" sz="quarter" idx="18" hasCustomPrompt="1"/>
          </p:nvPr>
        </p:nvSpPr>
        <p:spPr>
          <a:xfrm>
            <a:off x="817111"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a:t>Title / Company Name</a:t>
            </a:r>
          </a:p>
        </p:txBody>
      </p:sp>
      <p:sp>
        <p:nvSpPr>
          <p:cNvPr id="8" name="Name">
            <a:extLst>
              <a:ext uri="{FF2B5EF4-FFF2-40B4-BE49-F238E27FC236}">
                <a16:creationId xmlns:a16="http://schemas.microsoft.com/office/drawing/2014/main" id="{B25ECA0C-C715-4AD0-9C0F-8BF3F52AAC6F}"/>
              </a:ext>
            </a:extLst>
          </p:cNvPr>
          <p:cNvSpPr>
            <a:spLocks noGrp="1"/>
          </p:cNvSpPr>
          <p:nvPr>
            <p:ph type="body" sz="quarter" idx="15" hasCustomPrompt="1"/>
          </p:nvPr>
        </p:nvSpPr>
        <p:spPr>
          <a:xfrm>
            <a:off x="817112"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a:t>Name</a:t>
            </a:r>
          </a:p>
        </p:txBody>
      </p:sp>
      <p:sp>
        <p:nvSpPr>
          <p:cNvPr id="10" name="Text Placeholder 9">
            <a:extLst>
              <a:ext uri="{FF2B5EF4-FFF2-40B4-BE49-F238E27FC236}">
                <a16:creationId xmlns:a16="http://schemas.microsoft.com/office/drawing/2014/main" id="{9BDF67FD-4532-4FF0-8E1C-EAC346BA1231}"/>
              </a:ext>
            </a:extLst>
          </p:cNvPr>
          <p:cNvSpPr>
            <a:spLocks noGrp="1"/>
          </p:cNvSpPr>
          <p:nvPr>
            <p:ph type="body" sz="quarter" idx="20" hasCustomPrompt="1"/>
          </p:nvPr>
        </p:nvSpPr>
        <p:spPr>
          <a:xfrm>
            <a:off x="817111" y="1630264"/>
            <a:ext cx="5069850" cy="3102074"/>
          </a:xfrm>
          <a:ln w="19050">
            <a:solidFill>
              <a:schemeClr val="tx1">
                <a:lumMod val="75000"/>
                <a:lumOff val="25000"/>
              </a:schemeClr>
            </a:solidFill>
            <a:miter lim="800000"/>
          </a:ln>
        </p:spPr>
        <p:txBody>
          <a:bodyPr lIns="182880" tIns="182880" rIns="182880" bIns="182880">
            <a:noAutofit/>
          </a:bodyPr>
          <a:lstStyle>
            <a:lvl1pPr marL="0" indent="0">
              <a:lnSpc>
                <a:spcPct val="100000"/>
              </a:lnSpc>
              <a:spcBef>
                <a:spcPts val="1600"/>
              </a:spcBef>
              <a:spcAft>
                <a:spcPts val="0"/>
              </a:spcAft>
              <a:buFont typeface="Arial" panose="020B0604020202020204" pitchFamily="34" charset="0"/>
              <a:buChar char="​"/>
              <a:defRPr sz="2000" b="1" spc="0">
                <a:solidFill>
                  <a:schemeClr val="tx1">
                    <a:lumMod val="85000"/>
                    <a:lumOff val="15000"/>
                  </a:schemeClr>
                </a:solidFill>
              </a:defRPr>
            </a:lvl1pPr>
            <a:lvl2pPr marL="0" indent="0">
              <a:lnSpc>
                <a:spcPct val="100000"/>
              </a:lnSpc>
              <a:spcBef>
                <a:spcPts val="1600"/>
              </a:spcBef>
              <a:spcAft>
                <a:spcPts val="0"/>
              </a:spcAft>
              <a:buFont typeface="Arial" panose="020B0604020202020204" pitchFamily="34" charset="0"/>
              <a:buNone/>
              <a:defRPr sz="2000" b="1" spc="0">
                <a:solidFill>
                  <a:schemeClr val="tx1">
                    <a:lumMod val="85000"/>
                    <a:lumOff val="15000"/>
                  </a:schemeClr>
                </a:solidFill>
              </a:defRPr>
            </a:lvl2pPr>
            <a:lvl3pPr marL="0" indent="0">
              <a:lnSpc>
                <a:spcPct val="100000"/>
              </a:lnSpc>
              <a:spcBef>
                <a:spcPts val="1600"/>
              </a:spcBef>
              <a:spcAft>
                <a:spcPts val="0"/>
              </a:spcAft>
              <a:buFont typeface="Arial" panose="020B0604020202020204" pitchFamily="34" charset="0"/>
              <a:buChar char="​"/>
              <a:defRPr sz="2000" b="1" spc="0">
                <a:solidFill>
                  <a:schemeClr val="tx1">
                    <a:lumMod val="85000"/>
                    <a:lumOff val="15000"/>
                  </a:schemeClr>
                </a:solidFill>
              </a:defRPr>
            </a:lvl3pPr>
            <a:lvl4pPr>
              <a:lnSpc>
                <a:spcPct val="100000"/>
              </a:lnSpc>
              <a:spcBef>
                <a:spcPts val="1600"/>
              </a:spcBef>
              <a:spcAft>
                <a:spcPts val="0"/>
              </a:spcAft>
              <a:defRPr sz="2000" b="1" cap="none" spc="0" baseline="0">
                <a:solidFill>
                  <a:schemeClr val="tx1">
                    <a:lumMod val="85000"/>
                    <a:lumOff val="15000"/>
                  </a:schemeClr>
                </a:solidFill>
              </a:defRPr>
            </a:lvl4pPr>
            <a:lvl5pPr>
              <a:lnSpc>
                <a:spcPct val="100000"/>
              </a:lnSpc>
              <a:spcBef>
                <a:spcPts val="1600"/>
              </a:spcBef>
              <a:spcAft>
                <a:spcPts val="0"/>
              </a:spcAft>
              <a:defRPr sz="2000" b="1" spc="0">
                <a:solidFill>
                  <a:schemeClr val="tx1">
                    <a:lumMod val="85000"/>
                    <a:lumOff val="15000"/>
                  </a:schemeClr>
                </a:solidFill>
              </a:defRPr>
            </a:lvl5pPr>
            <a:lvl6pPr indent="0">
              <a:lnSpc>
                <a:spcPct val="100000"/>
              </a:lnSpc>
              <a:spcBef>
                <a:spcPts val="1600"/>
              </a:spcBef>
              <a:spcAft>
                <a:spcPts val="0"/>
              </a:spcAft>
              <a:defRPr sz="2000" b="1" i="0" cap="none" spc="0" baseline="0">
                <a:solidFill>
                  <a:schemeClr val="tx1">
                    <a:lumMod val="85000"/>
                    <a:lumOff val="15000"/>
                  </a:schemeClr>
                </a:solidFill>
              </a:defRPr>
            </a:lvl6pPr>
            <a:lvl7pPr indent="0">
              <a:lnSpc>
                <a:spcPct val="100000"/>
              </a:lnSpc>
              <a:spcBef>
                <a:spcPts val="1600"/>
              </a:spcBef>
              <a:spcAft>
                <a:spcPts val="0"/>
              </a:spcAft>
              <a:defRPr sz="2000" b="1" i="0" cap="none" spc="0" baseline="0">
                <a:solidFill>
                  <a:schemeClr val="tx1">
                    <a:lumMod val="85000"/>
                    <a:lumOff val="15000"/>
                  </a:schemeClr>
                </a:solidFill>
              </a:defRPr>
            </a:lvl7pPr>
            <a:lvl8pPr indent="0">
              <a:lnSpc>
                <a:spcPct val="100000"/>
              </a:lnSpc>
              <a:spcBef>
                <a:spcPts val="1600"/>
              </a:spcBef>
              <a:spcAft>
                <a:spcPts val="0"/>
              </a:spcAft>
              <a:defRPr sz="2000" b="1" i="0" cap="none" spc="0" baseline="0">
                <a:solidFill>
                  <a:schemeClr val="tx1">
                    <a:lumMod val="85000"/>
                    <a:lumOff val="15000"/>
                  </a:schemeClr>
                </a:solidFill>
              </a:defRPr>
            </a:lvl8pPr>
            <a:lvl9pPr indent="0">
              <a:lnSpc>
                <a:spcPct val="100000"/>
              </a:lnSpc>
              <a:spcBef>
                <a:spcPts val="1600"/>
              </a:spcBef>
              <a:spcAft>
                <a:spcPts val="0"/>
              </a:spcAft>
              <a:defRPr sz="2000" b="1" i="0" cap="none" spc="0" baseline="0">
                <a:solidFill>
                  <a:schemeClr val="tx1">
                    <a:lumMod val="85000"/>
                    <a:lumOff val="15000"/>
                  </a:schemeClr>
                </a:solidFill>
              </a:defRPr>
            </a:lvl9pPr>
          </a:lstStyle>
          <a:p>
            <a:pPr lvl="0"/>
            <a:r>
              <a:rPr lang="en-US"/>
              <a:t>Two quote layout.</a:t>
            </a:r>
          </a:p>
        </p:txBody>
      </p:sp>
      <p:grpSp>
        <p:nvGrpSpPr>
          <p:cNvPr id="7" name="Quote_Box">
            <a:extLst>
              <a:ext uri="{FF2B5EF4-FFF2-40B4-BE49-F238E27FC236}">
                <a16:creationId xmlns:a16="http://schemas.microsoft.com/office/drawing/2014/main" id="{9668343F-8517-4F28-87DB-A2A07E8FB7E8}"/>
              </a:ext>
            </a:extLst>
          </p:cNvPr>
          <p:cNvGrpSpPr>
            <a:grpSpLocks noChangeAspect="1"/>
          </p:cNvGrpSpPr>
          <p:nvPr userDrawn="1"/>
        </p:nvGrpSpPr>
        <p:grpSpPr>
          <a:xfrm>
            <a:off x="817112" y="1115459"/>
            <a:ext cx="509542" cy="509542"/>
            <a:chOff x="1127850" y="1457847"/>
            <a:chExt cx="648005" cy="648005"/>
          </a:xfrm>
        </p:grpSpPr>
        <p:sp>
          <p:nvSpPr>
            <p:cNvPr id="36" name="Quote_Box">
              <a:extLst>
                <a:ext uri="{FF2B5EF4-FFF2-40B4-BE49-F238E27FC236}">
                  <a16:creationId xmlns:a16="http://schemas.microsoft.com/office/drawing/2014/main" id="{42E56F5C-3AEB-4DE3-8888-7B24F0EA4953}"/>
                </a:ext>
              </a:extLst>
            </p:cNvPr>
            <p:cNvSpPr/>
            <p:nvPr userDrawn="1"/>
          </p:nvSpPr>
          <p:spPr>
            <a:xfrm>
              <a:off x="1127850" y="1457847"/>
              <a:ext cx="648005" cy="648005"/>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6" name="Icon">
              <a:extLst>
                <a:ext uri="{FF2B5EF4-FFF2-40B4-BE49-F238E27FC236}">
                  <a16:creationId xmlns:a16="http://schemas.microsoft.com/office/drawing/2014/main" id="{3DF19E5B-CFF4-45C8-B61A-F63CA122FB99}"/>
                </a:ext>
              </a:extLst>
            </p:cNvPr>
            <p:cNvSpPr>
              <a:spLocks noChangeAspect="1" noEditPoints="1"/>
            </p:cNvSpPr>
            <p:nvPr userDrawn="1"/>
          </p:nvSpPr>
          <p:spPr bwMode="auto">
            <a:xfrm>
              <a:off x="1300876" y="1648350"/>
              <a:ext cx="301952" cy="2377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5A5EF5EE-3B70-4DA9-9CA4-B61782592FBE}"/>
              </a:ext>
            </a:extLst>
          </p:cNvPr>
          <p:cNvSpPr>
            <a:spLocks noGrp="1"/>
          </p:cNvSpPr>
          <p:nvPr>
            <p:ph type="ftr" sz="quarter" idx="24"/>
          </p:nvPr>
        </p:nvSpPr>
        <p:spPr/>
        <p:txBody>
          <a:bodyPr/>
          <a:lstStyle/>
          <a:p>
            <a:r>
              <a:rPr lang="en-US" dirty="0"/>
              <a:t>Optional Title of the Presentation</a:t>
            </a:r>
          </a:p>
        </p:txBody>
      </p:sp>
      <p:sp>
        <p:nvSpPr>
          <p:cNvPr id="32" name="Slide Number">
            <a:extLst>
              <a:ext uri="{FF2B5EF4-FFF2-40B4-BE49-F238E27FC236}">
                <a16:creationId xmlns:a16="http://schemas.microsoft.com/office/drawing/2014/main" id="{FC713103-2866-494C-A53B-1AB3D87EEA7B}"/>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33" name="Logo">
            <a:extLst>
              <a:ext uri="{FF2B5EF4-FFF2-40B4-BE49-F238E27FC236}">
                <a16:creationId xmlns:a16="http://schemas.microsoft.com/office/drawing/2014/main" id="{CB047E31-151D-47D0-80D7-E717E2B69221}"/>
              </a:ext>
            </a:extLst>
          </p:cNvPr>
          <p:cNvGrpSpPr>
            <a:grpSpLocks noChangeAspect="1"/>
          </p:cNvGrpSpPr>
          <p:nvPr userDrawn="1"/>
        </p:nvGrpSpPr>
        <p:grpSpPr bwMode="black">
          <a:xfrm>
            <a:off x="428653" y="6447297"/>
            <a:ext cx="914400" cy="214552"/>
            <a:chOff x="1231901" y="5359401"/>
            <a:chExt cx="11210925" cy="2630487"/>
          </a:xfrm>
        </p:grpSpPr>
        <p:sp>
          <p:nvSpPr>
            <p:cNvPr id="34" name="Freeform 5">
              <a:extLst>
                <a:ext uri="{FF2B5EF4-FFF2-40B4-BE49-F238E27FC236}">
                  <a16:creationId xmlns:a16="http://schemas.microsoft.com/office/drawing/2014/main" id="{EEA3A2DC-1140-4EDC-B868-8D42AE958DD4}"/>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
              <a:extLst>
                <a:ext uri="{FF2B5EF4-FFF2-40B4-BE49-F238E27FC236}">
                  <a16:creationId xmlns:a16="http://schemas.microsoft.com/office/drawing/2014/main" id="{B821CE29-24BB-4400-BA45-0223522B7F77}"/>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5633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ree Quote">
    <p:bg>
      <p:bgPr>
        <a:solidFill>
          <a:schemeClr val="bg1"/>
        </a:solidFill>
        <a:effectLst/>
      </p:bgPr>
    </p:bg>
    <p:spTree>
      <p:nvGrpSpPr>
        <p:cNvPr id="1" name=""/>
        <p:cNvGrpSpPr/>
        <p:nvPr/>
      </p:nvGrpSpPr>
      <p:grpSpPr>
        <a:xfrm>
          <a:off x="0" y="0"/>
          <a:ext cx="0" cy="0"/>
          <a:chOff x="0" y="0"/>
          <a:chExt cx="0" cy="0"/>
        </a:xfrm>
      </p:grpSpPr>
      <p:sp>
        <p:nvSpPr>
          <p:cNvPr id="26" name="Texture">
            <a:extLst>
              <a:ext uri="{FF2B5EF4-FFF2-40B4-BE49-F238E27FC236}">
                <a16:creationId xmlns:a16="http://schemas.microsoft.com/office/drawing/2014/main" id="{3C95BE6E-96AD-4084-ACEE-7830A9F32631}"/>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10" name="Affiliation">
            <a:extLst>
              <a:ext uri="{FF2B5EF4-FFF2-40B4-BE49-F238E27FC236}">
                <a16:creationId xmlns:a16="http://schemas.microsoft.com/office/drawing/2014/main" id="{03391EED-1D97-47E6-8177-6C95A24711E4}"/>
              </a:ext>
            </a:extLst>
          </p:cNvPr>
          <p:cNvSpPr>
            <a:spLocks noGrp="1"/>
          </p:cNvSpPr>
          <p:nvPr>
            <p:ph type="body" sz="quarter" idx="24" hasCustomPrompt="1"/>
          </p:nvPr>
        </p:nvSpPr>
        <p:spPr>
          <a:xfrm>
            <a:off x="8127843"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a:t>Title / Company Name</a:t>
            </a:r>
          </a:p>
        </p:txBody>
      </p:sp>
      <p:sp>
        <p:nvSpPr>
          <p:cNvPr id="111" name="Name">
            <a:extLst>
              <a:ext uri="{FF2B5EF4-FFF2-40B4-BE49-F238E27FC236}">
                <a16:creationId xmlns:a16="http://schemas.microsoft.com/office/drawing/2014/main" id="{F8ADE435-12F0-4A39-B8D8-C041290A994F}"/>
              </a:ext>
            </a:extLst>
          </p:cNvPr>
          <p:cNvSpPr>
            <a:spLocks noGrp="1"/>
          </p:cNvSpPr>
          <p:nvPr>
            <p:ph type="body" sz="quarter" idx="25" hasCustomPrompt="1"/>
          </p:nvPr>
        </p:nvSpPr>
        <p:spPr>
          <a:xfrm>
            <a:off x="8127843"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a:t>Name</a:t>
            </a:r>
          </a:p>
        </p:txBody>
      </p:sp>
      <p:sp>
        <p:nvSpPr>
          <p:cNvPr id="115" name="Text Placeholder 9">
            <a:extLst>
              <a:ext uri="{FF2B5EF4-FFF2-40B4-BE49-F238E27FC236}">
                <a16:creationId xmlns:a16="http://schemas.microsoft.com/office/drawing/2014/main" id="{F508999A-BE23-41E9-BBE2-1DC9042691E8}"/>
              </a:ext>
            </a:extLst>
          </p:cNvPr>
          <p:cNvSpPr>
            <a:spLocks noGrp="1"/>
          </p:cNvSpPr>
          <p:nvPr>
            <p:ph type="body" sz="quarter" idx="26" hasCustomPrompt="1"/>
          </p:nvPr>
        </p:nvSpPr>
        <p:spPr>
          <a:xfrm>
            <a:off x="8127842" y="1630264"/>
            <a:ext cx="3246120" cy="3102074"/>
          </a:xfrm>
          <a:ln w="19050">
            <a:solidFill>
              <a:schemeClr val="tx1">
                <a:lumMod val="75000"/>
                <a:lumOff val="25000"/>
              </a:schemeClr>
            </a:solidFill>
            <a:miter lim="800000"/>
          </a:ln>
        </p:spPr>
        <p:txBody>
          <a:bodyPr lIns="182880" tIns="182880" rIns="182880" bIns="182880">
            <a:noAutofit/>
          </a:bodyPr>
          <a:lstStyle>
            <a:lvl1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1pPr>
            <a:lvl2pPr marL="0" indent="0">
              <a:lnSpc>
                <a:spcPct val="90000"/>
              </a:lnSpc>
              <a:spcBef>
                <a:spcPts val="800"/>
              </a:spcBef>
              <a:spcAft>
                <a:spcPts val="0"/>
              </a:spcAft>
              <a:buFont typeface="Arial" panose="020B0604020202020204" pitchFamily="34" charset="0"/>
              <a:buNone/>
              <a:defRPr sz="1600" b="1" spc="0">
                <a:solidFill>
                  <a:schemeClr val="tx1">
                    <a:lumMod val="85000"/>
                    <a:lumOff val="15000"/>
                  </a:schemeClr>
                </a:solidFill>
              </a:defRPr>
            </a:lvl2pPr>
            <a:lvl3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3pPr>
            <a:lvl4pPr>
              <a:lnSpc>
                <a:spcPct val="90000"/>
              </a:lnSpc>
              <a:spcBef>
                <a:spcPts val="800"/>
              </a:spcBef>
              <a:spcAft>
                <a:spcPts val="0"/>
              </a:spcAft>
              <a:defRPr sz="1600" b="1" cap="none" spc="0" baseline="0">
                <a:solidFill>
                  <a:schemeClr val="tx1">
                    <a:lumMod val="85000"/>
                    <a:lumOff val="15000"/>
                  </a:schemeClr>
                </a:solidFill>
              </a:defRPr>
            </a:lvl4pPr>
            <a:lvl5pPr>
              <a:lnSpc>
                <a:spcPct val="90000"/>
              </a:lnSpc>
              <a:spcBef>
                <a:spcPts val="800"/>
              </a:spcBef>
              <a:spcAft>
                <a:spcPts val="0"/>
              </a:spcAft>
              <a:defRPr sz="1600" b="1" spc="0">
                <a:solidFill>
                  <a:schemeClr val="tx1">
                    <a:lumMod val="85000"/>
                    <a:lumOff val="15000"/>
                  </a:schemeClr>
                </a:solidFill>
              </a:defRPr>
            </a:lvl5pPr>
            <a:lvl6pPr indent="0">
              <a:lnSpc>
                <a:spcPct val="90000"/>
              </a:lnSpc>
              <a:spcBef>
                <a:spcPts val="800"/>
              </a:spcBef>
              <a:spcAft>
                <a:spcPts val="0"/>
              </a:spcAft>
              <a:defRPr sz="1600" b="1" i="0" cap="none" spc="0" baseline="0">
                <a:solidFill>
                  <a:schemeClr val="tx1">
                    <a:lumMod val="85000"/>
                    <a:lumOff val="15000"/>
                  </a:schemeClr>
                </a:solidFill>
              </a:defRPr>
            </a:lvl6pPr>
            <a:lvl7pPr indent="0">
              <a:lnSpc>
                <a:spcPct val="90000"/>
              </a:lnSpc>
              <a:spcBef>
                <a:spcPts val="800"/>
              </a:spcBef>
              <a:spcAft>
                <a:spcPts val="0"/>
              </a:spcAft>
              <a:defRPr sz="1600" b="1" i="0" cap="none" spc="0" baseline="0">
                <a:solidFill>
                  <a:schemeClr val="tx1">
                    <a:lumMod val="85000"/>
                    <a:lumOff val="15000"/>
                  </a:schemeClr>
                </a:solidFill>
              </a:defRPr>
            </a:lvl7pPr>
            <a:lvl8pPr indent="0">
              <a:lnSpc>
                <a:spcPct val="90000"/>
              </a:lnSpc>
              <a:spcBef>
                <a:spcPts val="800"/>
              </a:spcBef>
              <a:spcAft>
                <a:spcPts val="0"/>
              </a:spcAft>
              <a:defRPr sz="1600" b="1" i="0" cap="none" spc="0" baseline="0">
                <a:solidFill>
                  <a:schemeClr val="tx1">
                    <a:lumMod val="85000"/>
                    <a:lumOff val="15000"/>
                  </a:schemeClr>
                </a:solidFill>
              </a:defRPr>
            </a:lvl8pPr>
            <a:lvl9pPr indent="0">
              <a:lnSpc>
                <a:spcPct val="90000"/>
              </a:lnSpc>
              <a:spcBef>
                <a:spcPts val="800"/>
              </a:spcBef>
              <a:spcAft>
                <a:spcPts val="0"/>
              </a:spcAft>
              <a:defRPr sz="1600" b="1" i="0" cap="none" spc="0" baseline="0">
                <a:solidFill>
                  <a:schemeClr val="tx1">
                    <a:lumMod val="85000"/>
                    <a:lumOff val="15000"/>
                  </a:schemeClr>
                </a:solidFill>
              </a:defRPr>
            </a:lvl9pPr>
          </a:lstStyle>
          <a:p>
            <a:pPr lvl="0"/>
            <a:r>
              <a:rPr lang="en-US"/>
              <a:t>Three quote layout.</a:t>
            </a:r>
          </a:p>
        </p:txBody>
      </p:sp>
      <p:sp>
        <p:nvSpPr>
          <p:cNvPr id="113" name="Quote_Box">
            <a:extLst>
              <a:ext uri="{FF2B5EF4-FFF2-40B4-BE49-F238E27FC236}">
                <a16:creationId xmlns:a16="http://schemas.microsoft.com/office/drawing/2014/main" id="{63E5C30B-475D-4271-B492-051282960614}"/>
              </a:ext>
            </a:extLst>
          </p:cNvPr>
          <p:cNvSpPr/>
          <p:nvPr userDrawn="1"/>
        </p:nvSpPr>
        <p:spPr>
          <a:xfrm>
            <a:off x="8127844" y="1115459"/>
            <a:ext cx="509542" cy="509542"/>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114" name="Icon">
            <a:extLst>
              <a:ext uri="{FF2B5EF4-FFF2-40B4-BE49-F238E27FC236}">
                <a16:creationId xmlns:a16="http://schemas.microsoft.com/office/drawing/2014/main" id="{6207C573-4A51-45AB-8A2D-1B0EC0E0CF77}"/>
              </a:ext>
            </a:extLst>
          </p:cNvPr>
          <p:cNvSpPr>
            <a:spLocks noChangeAspect="1" noEditPoints="1"/>
          </p:cNvSpPr>
          <p:nvPr userDrawn="1"/>
        </p:nvSpPr>
        <p:spPr bwMode="auto">
          <a:xfrm>
            <a:off x="8263899" y="1265256"/>
            <a:ext cx="237432" cy="1869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04" name="Affiliation">
            <a:extLst>
              <a:ext uri="{FF2B5EF4-FFF2-40B4-BE49-F238E27FC236}">
                <a16:creationId xmlns:a16="http://schemas.microsoft.com/office/drawing/2014/main" id="{705559C5-878A-4763-8DD2-8E2E436F4B4A}"/>
              </a:ext>
            </a:extLst>
          </p:cNvPr>
          <p:cNvSpPr>
            <a:spLocks noGrp="1"/>
          </p:cNvSpPr>
          <p:nvPr userDrawn="1">
            <p:ph type="body" sz="quarter" idx="21" hasCustomPrompt="1"/>
          </p:nvPr>
        </p:nvSpPr>
        <p:spPr>
          <a:xfrm>
            <a:off x="4472940"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a:t>Title / Company Name</a:t>
            </a:r>
          </a:p>
        </p:txBody>
      </p:sp>
      <p:sp>
        <p:nvSpPr>
          <p:cNvPr id="105" name="Name">
            <a:extLst>
              <a:ext uri="{FF2B5EF4-FFF2-40B4-BE49-F238E27FC236}">
                <a16:creationId xmlns:a16="http://schemas.microsoft.com/office/drawing/2014/main" id="{DF4D4582-8847-4F32-8324-0D3299EDB5AA}"/>
              </a:ext>
            </a:extLst>
          </p:cNvPr>
          <p:cNvSpPr>
            <a:spLocks noGrp="1"/>
          </p:cNvSpPr>
          <p:nvPr userDrawn="1">
            <p:ph type="body" sz="quarter" idx="22" hasCustomPrompt="1"/>
          </p:nvPr>
        </p:nvSpPr>
        <p:spPr>
          <a:xfrm>
            <a:off x="4472940"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a:t>Name</a:t>
            </a:r>
          </a:p>
        </p:txBody>
      </p:sp>
      <p:sp>
        <p:nvSpPr>
          <p:cNvPr id="109" name="Text Placeholder 9">
            <a:extLst>
              <a:ext uri="{FF2B5EF4-FFF2-40B4-BE49-F238E27FC236}">
                <a16:creationId xmlns:a16="http://schemas.microsoft.com/office/drawing/2014/main" id="{4097F5C6-326F-4898-9FB9-3FC9B0D6639A}"/>
              </a:ext>
            </a:extLst>
          </p:cNvPr>
          <p:cNvSpPr>
            <a:spLocks noGrp="1"/>
          </p:cNvSpPr>
          <p:nvPr userDrawn="1">
            <p:ph type="body" sz="quarter" idx="23" hasCustomPrompt="1"/>
          </p:nvPr>
        </p:nvSpPr>
        <p:spPr>
          <a:xfrm>
            <a:off x="4472940" y="1630264"/>
            <a:ext cx="3246120" cy="3102074"/>
          </a:xfrm>
          <a:ln w="19050">
            <a:solidFill>
              <a:schemeClr val="tx1">
                <a:lumMod val="75000"/>
                <a:lumOff val="25000"/>
              </a:schemeClr>
            </a:solidFill>
            <a:miter lim="800000"/>
          </a:ln>
        </p:spPr>
        <p:txBody>
          <a:bodyPr lIns="182880" tIns="182880" rIns="182880" bIns="182880">
            <a:noAutofit/>
          </a:bodyPr>
          <a:lstStyle>
            <a:lvl1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1pPr>
            <a:lvl2pPr marL="0" indent="0">
              <a:lnSpc>
                <a:spcPct val="90000"/>
              </a:lnSpc>
              <a:spcBef>
                <a:spcPts val="800"/>
              </a:spcBef>
              <a:spcAft>
                <a:spcPts val="0"/>
              </a:spcAft>
              <a:buFont typeface="Arial" panose="020B0604020202020204" pitchFamily="34" charset="0"/>
              <a:buNone/>
              <a:defRPr sz="1600" b="1" spc="0">
                <a:solidFill>
                  <a:schemeClr val="tx1">
                    <a:lumMod val="85000"/>
                    <a:lumOff val="15000"/>
                  </a:schemeClr>
                </a:solidFill>
              </a:defRPr>
            </a:lvl2pPr>
            <a:lvl3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3pPr>
            <a:lvl4pPr>
              <a:lnSpc>
                <a:spcPct val="90000"/>
              </a:lnSpc>
              <a:spcBef>
                <a:spcPts val="800"/>
              </a:spcBef>
              <a:spcAft>
                <a:spcPts val="0"/>
              </a:spcAft>
              <a:defRPr sz="1600" b="1" cap="none" spc="0" baseline="0">
                <a:solidFill>
                  <a:schemeClr val="tx1">
                    <a:lumMod val="85000"/>
                    <a:lumOff val="15000"/>
                  </a:schemeClr>
                </a:solidFill>
              </a:defRPr>
            </a:lvl4pPr>
            <a:lvl5pPr>
              <a:lnSpc>
                <a:spcPct val="90000"/>
              </a:lnSpc>
              <a:spcBef>
                <a:spcPts val="800"/>
              </a:spcBef>
              <a:spcAft>
                <a:spcPts val="0"/>
              </a:spcAft>
              <a:defRPr sz="1600" b="1" spc="0">
                <a:solidFill>
                  <a:schemeClr val="tx1">
                    <a:lumMod val="85000"/>
                    <a:lumOff val="15000"/>
                  </a:schemeClr>
                </a:solidFill>
              </a:defRPr>
            </a:lvl5pPr>
            <a:lvl6pPr indent="0">
              <a:lnSpc>
                <a:spcPct val="90000"/>
              </a:lnSpc>
              <a:spcBef>
                <a:spcPts val="800"/>
              </a:spcBef>
              <a:spcAft>
                <a:spcPts val="0"/>
              </a:spcAft>
              <a:defRPr sz="1600" b="1" i="0" cap="none" spc="0" baseline="0">
                <a:solidFill>
                  <a:schemeClr val="tx1">
                    <a:lumMod val="85000"/>
                    <a:lumOff val="15000"/>
                  </a:schemeClr>
                </a:solidFill>
              </a:defRPr>
            </a:lvl6pPr>
            <a:lvl7pPr indent="0">
              <a:lnSpc>
                <a:spcPct val="90000"/>
              </a:lnSpc>
              <a:spcBef>
                <a:spcPts val="800"/>
              </a:spcBef>
              <a:spcAft>
                <a:spcPts val="0"/>
              </a:spcAft>
              <a:defRPr sz="1600" b="1" i="0" cap="none" spc="0" baseline="0">
                <a:solidFill>
                  <a:schemeClr val="tx1">
                    <a:lumMod val="85000"/>
                    <a:lumOff val="15000"/>
                  </a:schemeClr>
                </a:solidFill>
              </a:defRPr>
            </a:lvl7pPr>
            <a:lvl8pPr indent="0">
              <a:lnSpc>
                <a:spcPct val="90000"/>
              </a:lnSpc>
              <a:spcBef>
                <a:spcPts val="800"/>
              </a:spcBef>
              <a:spcAft>
                <a:spcPts val="0"/>
              </a:spcAft>
              <a:defRPr sz="1600" b="1" i="0" cap="none" spc="0" baseline="0">
                <a:solidFill>
                  <a:schemeClr val="tx1">
                    <a:lumMod val="85000"/>
                    <a:lumOff val="15000"/>
                  </a:schemeClr>
                </a:solidFill>
              </a:defRPr>
            </a:lvl8pPr>
            <a:lvl9pPr indent="0">
              <a:lnSpc>
                <a:spcPct val="90000"/>
              </a:lnSpc>
              <a:spcBef>
                <a:spcPts val="800"/>
              </a:spcBef>
              <a:spcAft>
                <a:spcPts val="0"/>
              </a:spcAft>
              <a:defRPr sz="1600" b="1" i="0" cap="none" spc="0" baseline="0">
                <a:solidFill>
                  <a:schemeClr val="tx1">
                    <a:lumMod val="85000"/>
                    <a:lumOff val="15000"/>
                  </a:schemeClr>
                </a:solidFill>
              </a:defRPr>
            </a:lvl9pPr>
          </a:lstStyle>
          <a:p>
            <a:pPr lvl="0"/>
            <a:r>
              <a:rPr lang="en-US"/>
              <a:t>Three quote layout.</a:t>
            </a:r>
          </a:p>
        </p:txBody>
      </p:sp>
      <p:sp>
        <p:nvSpPr>
          <p:cNvPr id="107" name="Quote_Box">
            <a:extLst>
              <a:ext uri="{FF2B5EF4-FFF2-40B4-BE49-F238E27FC236}">
                <a16:creationId xmlns:a16="http://schemas.microsoft.com/office/drawing/2014/main" id="{BBFBCDF7-264A-4503-9A4A-3935E8AFA293}"/>
              </a:ext>
            </a:extLst>
          </p:cNvPr>
          <p:cNvSpPr/>
          <p:nvPr userDrawn="1"/>
        </p:nvSpPr>
        <p:spPr>
          <a:xfrm>
            <a:off x="4471995" y="1115459"/>
            <a:ext cx="509542" cy="509542"/>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108" name="Icon">
            <a:extLst>
              <a:ext uri="{FF2B5EF4-FFF2-40B4-BE49-F238E27FC236}">
                <a16:creationId xmlns:a16="http://schemas.microsoft.com/office/drawing/2014/main" id="{D21F579F-48BF-483D-8137-FE8CA23EA9A1}"/>
              </a:ext>
            </a:extLst>
          </p:cNvPr>
          <p:cNvSpPr>
            <a:spLocks noChangeAspect="1" noEditPoints="1"/>
          </p:cNvSpPr>
          <p:nvPr userDrawn="1"/>
        </p:nvSpPr>
        <p:spPr bwMode="auto">
          <a:xfrm>
            <a:off x="4608050" y="1265256"/>
            <a:ext cx="237432" cy="1869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9" name="Affiliation">
            <a:extLst>
              <a:ext uri="{FF2B5EF4-FFF2-40B4-BE49-F238E27FC236}">
                <a16:creationId xmlns:a16="http://schemas.microsoft.com/office/drawing/2014/main" id="{39EF96E8-8057-43E5-A862-D955F5E6F29D}"/>
              </a:ext>
            </a:extLst>
          </p:cNvPr>
          <p:cNvSpPr>
            <a:spLocks noGrp="1"/>
          </p:cNvSpPr>
          <p:nvPr userDrawn="1">
            <p:ph type="body" sz="quarter" idx="18" hasCustomPrompt="1"/>
          </p:nvPr>
        </p:nvSpPr>
        <p:spPr>
          <a:xfrm>
            <a:off x="817111"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a:t>Title / Company Name</a:t>
            </a:r>
          </a:p>
        </p:txBody>
      </p:sp>
      <p:sp>
        <p:nvSpPr>
          <p:cNvPr id="8" name="Name">
            <a:extLst>
              <a:ext uri="{FF2B5EF4-FFF2-40B4-BE49-F238E27FC236}">
                <a16:creationId xmlns:a16="http://schemas.microsoft.com/office/drawing/2014/main" id="{B25ECA0C-C715-4AD0-9C0F-8BF3F52AAC6F}"/>
              </a:ext>
            </a:extLst>
          </p:cNvPr>
          <p:cNvSpPr>
            <a:spLocks noGrp="1"/>
          </p:cNvSpPr>
          <p:nvPr userDrawn="1">
            <p:ph type="body" sz="quarter" idx="15" hasCustomPrompt="1"/>
          </p:nvPr>
        </p:nvSpPr>
        <p:spPr>
          <a:xfrm>
            <a:off x="817112"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a:t>Name</a:t>
            </a:r>
          </a:p>
        </p:txBody>
      </p:sp>
      <p:sp>
        <p:nvSpPr>
          <p:cNvPr id="10" name="Text Placeholder 9">
            <a:extLst>
              <a:ext uri="{FF2B5EF4-FFF2-40B4-BE49-F238E27FC236}">
                <a16:creationId xmlns:a16="http://schemas.microsoft.com/office/drawing/2014/main" id="{9BDF67FD-4532-4FF0-8E1C-EAC346BA1231}"/>
              </a:ext>
            </a:extLst>
          </p:cNvPr>
          <p:cNvSpPr>
            <a:spLocks noGrp="1"/>
          </p:cNvSpPr>
          <p:nvPr userDrawn="1">
            <p:ph type="body" sz="quarter" idx="20" hasCustomPrompt="1"/>
          </p:nvPr>
        </p:nvSpPr>
        <p:spPr>
          <a:xfrm>
            <a:off x="817112" y="1630264"/>
            <a:ext cx="3246120" cy="3102074"/>
          </a:xfrm>
          <a:ln w="19050">
            <a:solidFill>
              <a:schemeClr val="tx1">
                <a:lumMod val="75000"/>
                <a:lumOff val="25000"/>
              </a:schemeClr>
            </a:solidFill>
            <a:miter lim="800000"/>
          </a:ln>
        </p:spPr>
        <p:txBody>
          <a:bodyPr lIns="182880" tIns="182880" rIns="182880" bIns="182880">
            <a:noAutofit/>
          </a:bodyPr>
          <a:lstStyle>
            <a:lvl1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1pPr>
            <a:lvl2pPr marL="0" indent="0">
              <a:lnSpc>
                <a:spcPct val="90000"/>
              </a:lnSpc>
              <a:spcBef>
                <a:spcPts val="800"/>
              </a:spcBef>
              <a:spcAft>
                <a:spcPts val="0"/>
              </a:spcAft>
              <a:buFont typeface="Arial" panose="020B0604020202020204" pitchFamily="34" charset="0"/>
              <a:buNone/>
              <a:defRPr sz="1600" b="1" spc="0">
                <a:solidFill>
                  <a:schemeClr val="tx1">
                    <a:lumMod val="85000"/>
                    <a:lumOff val="15000"/>
                  </a:schemeClr>
                </a:solidFill>
              </a:defRPr>
            </a:lvl2pPr>
            <a:lvl3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3pPr>
            <a:lvl4pPr>
              <a:lnSpc>
                <a:spcPct val="90000"/>
              </a:lnSpc>
              <a:spcBef>
                <a:spcPts val="800"/>
              </a:spcBef>
              <a:spcAft>
                <a:spcPts val="0"/>
              </a:spcAft>
              <a:defRPr sz="1600" b="1" cap="none" spc="0" baseline="0">
                <a:solidFill>
                  <a:schemeClr val="tx1">
                    <a:lumMod val="85000"/>
                    <a:lumOff val="15000"/>
                  </a:schemeClr>
                </a:solidFill>
              </a:defRPr>
            </a:lvl4pPr>
            <a:lvl5pPr>
              <a:lnSpc>
                <a:spcPct val="90000"/>
              </a:lnSpc>
              <a:spcBef>
                <a:spcPts val="800"/>
              </a:spcBef>
              <a:spcAft>
                <a:spcPts val="0"/>
              </a:spcAft>
              <a:defRPr sz="1600" b="1" spc="0">
                <a:solidFill>
                  <a:schemeClr val="tx1">
                    <a:lumMod val="85000"/>
                    <a:lumOff val="15000"/>
                  </a:schemeClr>
                </a:solidFill>
              </a:defRPr>
            </a:lvl5pPr>
            <a:lvl6pPr indent="0">
              <a:lnSpc>
                <a:spcPct val="90000"/>
              </a:lnSpc>
              <a:spcBef>
                <a:spcPts val="800"/>
              </a:spcBef>
              <a:spcAft>
                <a:spcPts val="0"/>
              </a:spcAft>
              <a:defRPr sz="1600" b="1" i="0" cap="none" spc="0" baseline="0">
                <a:solidFill>
                  <a:schemeClr val="tx1">
                    <a:lumMod val="85000"/>
                    <a:lumOff val="15000"/>
                  </a:schemeClr>
                </a:solidFill>
              </a:defRPr>
            </a:lvl6pPr>
            <a:lvl7pPr indent="0">
              <a:lnSpc>
                <a:spcPct val="90000"/>
              </a:lnSpc>
              <a:spcBef>
                <a:spcPts val="800"/>
              </a:spcBef>
              <a:spcAft>
                <a:spcPts val="0"/>
              </a:spcAft>
              <a:defRPr sz="1600" b="1" i="0" cap="none" spc="0" baseline="0">
                <a:solidFill>
                  <a:schemeClr val="tx1">
                    <a:lumMod val="85000"/>
                    <a:lumOff val="15000"/>
                  </a:schemeClr>
                </a:solidFill>
              </a:defRPr>
            </a:lvl7pPr>
            <a:lvl8pPr indent="0">
              <a:lnSpc>
                <a:spcPct val="90000"/>
              </a:lnSpc>
              <a:spcBef>
                <a:spcPts val="800"/>
              </a:spcBef>
              <a:spcAft>
                <a:spcPts val="0"/>
              </a:spcAft>
              <a:defRPr sz="1600" b="1" i="0" cap="none" spc="0" baseline="0">
                <a:solidFill>
                  <a:schemeClr val="tx1">
                    <a:lumMod val="85000"/>
                    <a:lumOff val="15000"/>
                  </a:schemeClr>
                </a:solidFill>
              </a:defRPr>
            </a:lvl8pPr>
            <a:lvl9pPr indent="0">
              <a:lnSpc>
                <a:spcPct val="90000"/>
              </a:lnSpc>
              <a:spcBef>
                <a:spcPts val="800"/>
              </a:spcBef>
              <a:spcAft>
                <a:spcPts val="0"/>
              </a:spcAft>
              <a:defRPr sz="1600" b="1" i="0" cap="none" spc="0" baseline="0">
                <a:solidFill>
                  <a:schemeClr val="tx1">
                    <a:lumMod val="85000"/>
                    <a:lumOff val="15000"/>
                  </a:schemeClr>
                </a:solidFill>
              </a:defRPr>
            </a:lvl9pPr>
          </a:lstStyle>
          <a:p>
            <a:pPr lvl="0"/>
            <a:r>
              <a:rPr lang="en-US"/>
              <a:t>Three quote layout.</a:t>
            </a:r>
          </a:p>
        </p:txBody>
      </p:sp>
      <p:sp>
        <p:nvSpPr>
          <p:cNvPr id="36" name="Quote_Box">
            <a:extLst>
              <a:ext uri="{FF2B5EF4-FFF2-40B4-BE49-F238E27FC236}">
                <a16:creationId xmlns:a16="http://schemas.microsoft.com/office/drawing/2014/main" id="{42E56F5C-3AEB-4DE3-8888-7B24F0EA4953}"/>
              </a:ext>
            </a:extLst>
          </p:cNvPr>
          <p:cNvSpPr/>
          <p:nvPr userDrawn="1"/>
        </p:nvSpPr>
        <p:spPr>
          <a:xfrm>
            <a:off x="817112" y="1115459"/>
            <a:ext cx="509542" cy="509542"/>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6" name="Icon">
            <a:extLst>
              <a:ext uri="{FF2B5EF4-FFF2-40B4-BE49-F238E27FC236}">
                <a16:creationId xmlns:a16="http://schemas.microsoft.com/office/drawing/2014/main" id="{3DF19E5B-CFF4-45C8-B61A-F63CA122FB99}"/>
              </a:ext>
            </a:extLst>
          </p:cNvPr>
          <p:cNvSpPr>
            <a:spLocks noChangeAspect="1" noEditPoints="1"/>
          </p:cNvSpPr>
          <p:nvPr userDrawn="1"/>
        </p:nvSpPr>
        <p:spPr bwMode="auto">
          <a:xfrm>
            <a:off x="953167" y="1265256"/>
            <a:ext cx="237432" cy="1869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Footer Placeholder 1">
            <a:extLst>
              <a:ext uri="{FF2B5EF4-FFF2-40B4-BE49-F238E27FC236}">
                <a16:creationId xmlns:a16="http://schemas.microsoft.com/office/drawing/2014/main" id="{0809D31E-8183-451E-99A7-97F7D20575CB}"/>
              </a:ext>
            </a:extLst>
          </p:cNvPr>
          <p:cNvSpPr>
            <a:spLocks noGrp="1"/>
          </p:cNvSpPr>
          <p:nvPr userDrawn="1">
            <p:ph type="ftr" sz="quarter" idx="27"/>
          </p:nvPr>
        </p:nvSpPr>
        <p:spPr/>
        <p:txBody>
          <a:bodyPr/>
          <a:lstStyle/>
          <a:p>
            <a:r>
              <a:rPr lang="en-US" dirty="0"/>
              <a:t>Optional Title of the Presentation</a:t>
            </a:r>
          </a:p>
        </p:txBody>
      </p:sp>
      <p:sp>
        <p:nvSpPr>
          <p:cNvPr id="37" name="Slide Number">
            <a:extLst>
              <a:ext uri="{FF2B5EF4-FFF2-40B4-BE49-F238E27FC236}">
                <a16:creationId xmlns:a16="http://schemas.microsoft.com/office/drawing/2014/main" id="{64FA7F3B-629E-4994-9D8D-543F3F50EDAD}"/>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38" name="Logo">
            <a:extLst>
              <a:ext uri="{FF2B5EF4-FFF2-40B4-BE49-F238E27FC236}">
                <a16:creationId xmlns:a16="http://schemas.microsoft.com/office/drawing/2014/main" id="{8D803CD8-0215-4AF5-8112-85A0C960BE0A}"/>
              </a:ext>
            </a:extLst>
          </p:cNvPr>
          <p:cNvGrpSpPr>
            <a:grpSpLocks noChangeAspect="1"/>
          </p:cNvGrpSpPr>
          <p:nvPr userDrawn="1"/>
        </p:nvGrpSpPr>
        <p:grpSpPr bwMode="black">
          <a:xfrm>
            <a:off x="428653" y="6447297"/>
            <a:ext cx="914400" cy="214552"/>
            <a:chOff x="1231901" y="5359401"/>
            <a:chExt cx="11210925" cy="2630487"/>
          </a:xfrm>
        </p:grpSpPr>
        <p:sp>
          <p:nvSpPr>
            <p:cNvPr id="39" name="Freeform 5">
              <a:extLst>
                <a:ext uri="{FF2B5EF4-FFF2-40B4-BE49-F238E27FC236}">
                  <a16:creationId xmlns:a16="http://schemas.microsoft.com/office/drawing/2014/main" id="{1FE609AA-87CA-4AAA-86B8-3A5F58ED1C2E}"/>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
              <a:extLst>
                <a:ext uri="{FF2B5EF4-FFF2-40B4-BE49-F238E27FC236}">
                  <a16:creationId xmlns:a16="http://schemas.microsoft.com/office/drawing/2014/main" id="{0A9110DB-3204-4593-B863-F03340BAE92A}"/>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919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Statement">
    <p:bg>
      <p:bgPr>
        <a:solidFill>
          <a:schemeClr val="bg1"/>
        </a:solidFill>
        <a:effectLst/>
      </p:bgPr>
    </p:bg>
    <p:spTree>
      <p:nvGrpSpPr>
        <p:cNvPr id="1" name=""/>
        <p:cNvGrpSpPr/>
        <p:nvPr/>
      </p:nvGrpSpPr>
      <p:grpSpPr>
        <a:xfrm>
          <a:off x="0" y="0"/>
          <a:ext cx="0" cy="0"/>
          <a:chOff x="0" y="0"/>
          <a:chExt cx="0" cy="0"/>
        </a:xfrm>
      </p:grpSpPr>
      <p:sp>
        <p:nvSpPr>
          <p:cNvPr id="3" name="Texture">
            <a:extLst>
              <a:ext uri="{FF2B5EF4-FFF2-40B4-BE49-F238E27FC236}">
                <a16:creationId xmlns:a16="http://schemas.microsoft.com/office/drawing/2014/main" id="{1E4985FC-C4A1-4C4E-9D8B-E1EF235D555D}"/>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 name="Title">
            <a:extLst>
              <a:ext uri="{FF2B5EF4-FFF2-40B4-BE49-F238E27FC236}">
                <a16:creationId xmlns:a16="http://schemas.microsoft.com/office/drawing/2014/main" id="{C54FD730-BB81-4C20-B6E9-3E0B048CAC1C}"/>
              </a:ext>
            </a:extLst>
          </p:cNvPr>
          <p:cNvSpPr>
            <a:spLocks noGrp="1"/>
          </p:cNvSpPr>
          <p:nvPr>
            <p:ph type="title" hasCustomPrompt="1"/>
          </p:nvPr>
        </p:nvSpPr>
        <p:spPr>
          <a:xfrm>
            <a:off x="449202" y="1463040"/>
            <a:ext cx="11292840" cy="3785616"/>
          </a:xfrm>
        </p:spPr>
        <p:txBody>
          <a:bodyPr anchor="ctr"/>
          <a:lstStyle>
            <a:lvl1pPr algn="ctr">
              <a:lnSpc>
                <a:spcPct val="90000"/>
              </a:lnSpc>
              <a:defRPr lang="en-US" sz="4400" b="1" kern="1200" dirty="0">
                <a:solidFill>
                  <a:schemeClr val="tx1">
                    <a:lumMod val="85000"/>
                    <a:lumOff val="15000"/>
                  </a:schemeClr>
                </a:solidFill>
                <a:latin typeface="+mj-lt"/>
                <a:ea typeface="+mj-ea"/>
                <a:cs typeface="+mj-cs"/>
              </a:defRPr>
            </a:lvl1pPr>
          </a:lstStyle>
          <a:p>
            <a:pPr lvl="0" algn="ctr" defTabSz="914400" rtl="0" eaLnBrk="1" latinLnBrk="0" hangingPunct="1">
              <a:lnSpc>
                <a:spcPct val="90000"/>
              </a:lnSpc>
              <a:spcBef>
                <a:spcPct val="0"/>
              </a:spcBef>
              <a:buNone/>
            </a:pPr>
            <a:r>
              <a:rPr lang="en-US"/>
              <a:t>Large statement layout.</a:t>
            </a:r>
          </a:p>
        </p:txBody>
      </p:sp>
      <p:sp>
        <p:nvSpPr>
          <p:cNvPr id="15" name="Footer Placeholder 14">
            <a:extLst>
              <a:ext uri="{FF2B5EF4-FFF2-40B4-BE49-F238E27FC236}">
                <a16:creationId xmlns:a16="http://schemas.microsoft.com/office/drawing/2014/main" id="{9D9AE906-1DB3-4285-A68A-0F8B8AC97CA4}"/>
              </a:ext>
            </a:extLst>
          </p:cNvPr>
          <p:cNvSpPr>
            <a:spLocks noGrp="1"/>
          </p:cNvSpPr>
          <p:nvPr>
            <p:ph type="ftr" sz="quarter" idx="10"/>
          </p:nvPr>
        </p:nvSpPr>
        <p:spPr/>
        <p:txBody>
          <a:bodyPr/>
          <a:lstStyle/>
          <a:p>
            <a:r>
              <a:rPr lang="en-US" dirty="0"/>
              <a:t>Optional Title of the Presentation</a:t>
            </a:r>
          </a:p>
        </p:txBody>
      </p:sp>
      <p:sp>
        <p:nvSpPr>
          <p:cNvPr id="16" name="Slide Number">
            <a:extLst>
              <a:ext uri="{FF2B5EF4-FFF2-40B4-BE49-F238E27FC236}">
                <a16:creationId xmlns:a16="http://schemas.microsoft.com/office/drawing/2014/main" id="{27E814A0-99D6-40C5-A745-5C658684C0F9}"/>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17" name="Logo">
            <a:extLst>
              <a:ext uri="{FF2B5EF4-FFF2-40B4-BE49-F238E27FC236}">
                <a16:creationId xmlns:a16="http://schemas.microsoft.com/office/drawing/2014/main" id="{CBA27C52-51B0-46E5-A354-FDA0C0E69C96}"/>
              </a:ext>
            </a:extLst>
          </p:cNvPr>
          <p:cNvGrpSpPr>
            <a:grpSpLocks noChangeAspect="1"/>
          </p:cNvGrpSpPr>
          <p:nvPr userDrawn="1"/>
        </p:nvGrpSpPr>
        <p:grpSpPr bwMode="black">
          <a:xfrm>
            <a:off x="428653" y="6447297"/>
            <a:ext cx="914400" cy="214552"/>
            <a:chOff x="1231901" y="5359401"/>
            <a:chExt cx="11210925" cy="2630487"/>
          </a:xfrm>
        </p:grpSpPr>
        <p:sp>
          <p:nvSpPr>
            <p:cNvPr id="18" name="Freeform 5">
              <a:extLst>
                <a:ext uri="{FF2B5EF4-FFF2-40B4-BE49-F238E27FC236}">
                  <a16:creationId xmlns:a16="http://schemas.microsoft.com/office/drawing/2014/main" id="{0AE504F3-CE1B-4FFA-90CB-0DB30ADE04CC}"/>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47EEFBCB-3E60-4B8E-989D-3A4D50513D24}"/>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2009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815A8-0624-4A10-B1F3-C19B0E2331BC}"/>
              </a:ext>
            </a:extLst>
          </p:cNvPr>
          <p:cNvSpPr>
            <a:spLocks noGrp="1"/>
          </p:cNvSpPr>
          <p:nvPr>
            <p:ph type="ftr" sz="quarter" idx="10"/>
          </p:nvPr>
        </p:nvSpPr>
        <p:spPr/>
        <p:txBody>
          <a:bodyPr/>
          <a:lstStyle/>
          <a:p>
            <a:r>
              <a:rPr lang="en-US" dirty="0"/>
              <a:t>Optional Title of the Presentation</a:t>
            </a:r>
          </a:p>
        </p:txBody>
      </p:sp>
    </p:spTree>
    <p:extLst>
      <p:ext uri="{BB962C8B-B14F-4D97-AF65-F5344CB8AC3E}">
        <p14:creationId xmlns:p14="http://schemas.microsoft.com/office/powerpoint/2010/main" val="1040998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End Slide">
    <p:bg>
      <p:bgPr>
        <a:solidFill>
          <a:schemeClr val="bg1"/>
        </a:solidFill>
        <a:effectLst/>
      </p:bgPr>
    </p:bg>
    <p:spTree>
      <p:nvGrpSpPr>
        <p:cNvPr id="1" name=""/>
        <p:cNvGrpSpPr/>
        <p:nvPr/>
      </p:nvGrpSpPr>
      <p:grpSpPr>
        <a:xfrm>
          <a:off x="0" y="0"/>
          <a:ext cx="0" cy="0"/>
          <a:chOff x="0" y="0"/>
          <a:chExt cx="0" cy="0"/>
        </a:xfrm>
      </p:grpSpPr>
      <p:sp>
        <p:nvSpPr>
          <p:cNvPr id="13" name="Texture">
            <a:extLst>
              <a:ext uri="{FF2B5EF4-FFF2-40B4-BE49-F238E27FC236}">
                <a16:creationId xmlns:a16="http://schemas.microsoft.com/office/drawing/2014/main" id="{F2D524AB-E282-4686-B58B-641438DC9BED}"/>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6" name="Oval 5">
            <a:extLst>
              <a:ext uri="{FF2B5EF4-FFF2-40B4-BE49-F238E27FC236}">
                <a16:creationId xmlns:a16="http://schemas.microsoft.com/office/drawing/2014/main" id="{BBD298B8-A731-40B0-A82D-73E38F5E3C48}"/>
              </a:ext>
            </a:extLst>
          </p:cNvPr>
          <p:cNvSpPr/>
          <p:nvPr userDrawn="1"/>
        </p:nvSpPr>
        <p:spPr>
          <a:xfrm>
            <a:off x="2990868" y="1895475"/>
            <a:ext cx="6496032" cy="2883030"/>
          </a:xfrm>
          <a:prstGeom prst="ellipse">
            <a:avLst/>
          </a:prstGeom>
          <a:gradFill flip="none" rotWithShape="1">
            <a:gsLst>
              <a:gs pos="55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grpSp>
        <p:nvGrpSpPr>
          <p:cNvPr id="8" name="Logo">
            <a:extLst>
              <a:ext uri="{FF2B5EF4-FFF2-40B4-BE49-F238E27FC236}">
                <a16:creationId xmlns:a16="http://schemas.microsoft.com/office/drawing/2014/main" id="{077A18B9-3018-42E0-8877-4E494677B9EC}"/>
              </a:ext>
            </a:extLst>
          </p:cNvPr>
          <p:cNvGrpSpPr>
            <a:grpSpLocks noChangeAspect="1"/>
          </p:cNvGrpSpPr>
          <p:nvPr userDrawn="1"/>
        </p:nvGrpSpPr>
        <p:grpSpPr bwMode="black">
          <a:xfrm>
            <a:off x="3757744" y="2807676"/>
            <a:ext cx="4676512" cy="1097280"/>
            <a:chOff x="1231901" y="5359401"/>
            <a:chExt cx="11210925" cy="2630487"/>
          </a:xfrm>
        </p:grpSpPr>
        <p:sp>
          <p:nvSpPr>
            <p:cNvPr id="9" name="Freeform 5">
              <a:extLst>
                <a:ext uri="{FF2B5EF4-FFF2-40B4-BE49-F238E27FC236}">
                  <a16:creationId xmlns:a16="http://schemas.microsoft.com/office/drawing/2014/main" id="{66A3BF12-9A81-464B-8E0D-17C715D2D57B}"/>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5C73C4CA-E0CE-41EC-A841-98AAB5DA8551}"/>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1334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ID">
    <p:spTree>
      <p:nvGrpSpPr>
        <p:cNvPr id="1" name=""/>
        <p:cNvGrpSpPr/>
        <p:nvPr/>
      </p:nvGrpSpPr>
      <p:grpSpPr>
        <a:xfrm>
          <a:off x="0" y="0"/>
          <a:ext cx="0" cy="0"/>
          <a:chOff x="0" y="0"/>
          <a:chExt cx="0" cy="0"/>
        </a:xfrm>
      </p:grpSpPr>
      <p:grpSp>
        <p:nvGrpSpPr>
          <p:cNvPr id="89" name="GRID">
            <a:extLst>
              <a:ext uri="{FF2B5EF4-FFF2-40B4-BE49-F238E27FC236}">
                <a16:creationId xmlns:a16="http://schemas.microsoft.com/office/drawing/2014/main" id="{B01B4ED1-11E6-4650-B725-EC73B57E4A24}"/>
              </a:ext>
            </a:extLst>
          </p:cNvPr>
          <p:cNvGrpSpPr/>
          <p:nvPr userDrawn="1"/>
        </p:nvGrpSpPr>
        <p:grpSpPr>
          <a:xfrm>
            <a:off x="0" y="-1"/>
            <a:ext cx="12192000" cy="6858001"/>
            <a:chOff x="0" y="-1"/>
            <a:chExt cx="12192000" cy="6858001"/>
          </a:xfrm>
        </p:grpSpPr>
        <p:grpSp>
          <p:nvGrpSpPr>
            <p:cNvPr id="90" name="5-Columns">
              <a:extLst>
                <a:ext uri="{FF2B5EF4-FFF2-40B4-BE49-F238E27FC236}">
                  <a16:creationId xmlns:a16="http://schemas.microsoft.com/office/drawing/2014/main" id="{7FDABA8A-9F63-4CB3-AD6D-E3081FE4A134}"/>
                </a:ext>
              </a:extLst>
            </p:cNvPr>
            <p:cNvGrpSpPr/>
            <p:nvPr userDrawn="1"/>
          </p:nvGrpSpPr>
          <p:grpSpPr>
            <a:xfrm>
              <a:off x="457196" y="6369995"/>
              <a:ext cx="11284638" cy="66775"/>
              <a:chOff x="457196" y="6369995"/>
              <a:chExt cx="11284638" cy="66775"/>
            </a:xfrm>
            <a:solidFill>
              <a:schemeClr val="accent1">
                <a:lumMod val="40000"/>
                <a:lumOff val="60000"/>
                <a:alpha val="35000"/>
              </a:schemeClr>
            </a:solidFill>
          </p:grpSpPr>
          <p:sp>
            <p:nvSpPr>
              <p:cNvPr id="240" name="Rectangle 239">
                <a:extLst>
                  <a:ext uri="{FF2B5EF4-FFF2-40B4-BE49-F238E27FC236}">
                    <a16:creationId xmlns:a16="http://schemas.microsoft.com/office/drawing/2014/main" id="{EB8CCE06-2803-4BC4-8F52-8C22514AAC92}"/>
                  </a:ext>
                </a:extLst>
              </p:cNvPr>
              <p:cNvSpPr>
                <a:spLocks/>
              </p:cNvSpPr>
              <p:nvPr/>
            </p:nvSpPr>
            <p:spPr>
              <a:xfrm>
                <a:off x="457196"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41" name="Rectangle 240">
                <a:extLst>
                  <a:ext uri="{FF2B5EF4-FFF2-40B4-BE49-F238E27FC236}">
                    <a16:creationId xmlns:a16="http://schemas.microsoft.com/office/drawing/2014/main" id="{EFEE6688-BF23-4A0F-B580-67F2EB80DFBB}"/>
                  </a:ext>
                </a:extLst>
              </p:cNvPr>
              <p:cNvSpPr>
                <a:spLocks/>
              </p:cNvSpPr>
              <p:nvPr/>
            </p:nvSpPr>
            <p:spPr>
              <a:xfrm>
                <a:off x="2757020"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42" name="Rectangle 241">
                <a:extLst>
                  <a:ext uri="{FF2B5EF4-FFF2-40B4-BE49-F238E27FC236}">
                    <a16:creationId xmlns:a16="http://schemas.microsoft.com/office/drawing/2014/main" id="{0867ECC9-01B8-4FD0-AA00-DB2A4DF6D450}"/>
                  </a:ext>
                </a:extLst>
              </p:cNvPr>
              <p:cNvSpPr>
                <a:spLocks/>
              </p:cNvSpPr>
              <p:nvPr/>
            </p:nvSpPr>
            <p:spPr>
              <a:xfrm>
                <a:off x="5056844"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43" name="Rectangle 242">
                <a:extLst>
                  <a:ext uri="{FF2B5EF4-FFF2-40B4-BE49-F238E27FC236}">
                    <a16:creationId xmlns:a16="http://schemas.microsoft.com/office/drawing/2014/main" id="{0F74219B-904B-4014-A041-38C261EB95B2}"/>
                  </a:ext>
                </a:extLst>
              </p:cNvPr>
              <p:cNvSpPr>
                <a:spLocks/>
              </p:cNvSpPr>
              <p:nvPr/>
            </p:nvSpPr>
            <p:spPr>
              <a:xfrm>
                <a:off x="7356668"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44" name="Rectangle 243">
                <a:extLst>
                  <a:ext uri="{FF2B5EF4-FFF2-40B4-BE49-F238E27FC236}">
                    <a16:creationId xmlns:a16="http://schemas.microsoft.com/office/drawing/2014/main" id="{D37F15D0-DE02-4884-B44D-921B5400706E}"/>
                  </a:ext>
                </a:extLst>
              </p:cNvPr>
              <p:cNvSpPr>
                <a:spLocks/>
              </p:cNvSpPr>
              <p:nvPr/>
            </p:nvSpPr>
            <p:spPr>
              <a:xfrm>
                <a:off x="9656491"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grpSp>
        <p:grpSp>
          <p:nvGrpSpPr>
            <p:cNvPr id="91" name="Columns">
              <a:extLst>
                <a:ext uri="{FF2B5EF4-FFF2-40B4-BE49-F238E27FC236}">
                  <a16:creationId xmlns:a16="http://schemas.microsoft.com/office/drawing/2014/main" id="{CA147F0F-2720-4D14-BF12-11A0E876C4F5}"/>
                </a:ext>
              </a:extLst>
            </p:cNvPr>
            <p:cNvGrpSpPr/>
            <p:nvPr userDrawn="1"/>
          </p:nvGrpSpPr>
          <p:grpSpPr>
            <a:xfrm>
              <a:off x="450165" y="422030"/>
              <a:ext cx="11291670" cy="5868573"/>
              <a:chOff x="450165" y="422030"/>
              <a:chExt cx="11291670" cy="5868573"/>
            </a:xfrm>
            <a:solidFill>
              <a:schemeClr val="accent1">
                <a:lumMod val="40000"/>
                <a:lumOff val="60000"/>
                <a:alpha val="20000"/>
              </a:schemeClr>
            </a:solidFill>
          </p:grpSpPr>
          <p:sp>
            <p:nvSpPr>
              <p:cNvPr id="228" name="Rectangle 227">
                <a:extLst>
                  <a:ext uri="{FF2B5EF4-FFF2-40B4-BE49-F238E27FC236}">
                    <a16:creationId xmlns:a16="http://schemas.microsoft.com/office/drawing/2014/main" id="{9751839D-CEC1-45BE-9708-DAA3CE5F6894}"/>
                  </a:ext>
                </a:extLst>
              </p:cNvPr>
              <p:cNvSpPr>
                <a:spLocks/>
              </p:cNvSpPr>
              <p:nvPr/>
            </p:nvSpPr>
            <p:spPr>
              <a:xfrm>
                <a:off x="45016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29" name="Rectangle 228">
                <a:extLst>
                  <a:ext uri="{FF2B5EF4-FFF2-40B4-BE49-F238E27FC236}">
                    <a16:creationId xmlns:a16="http://schemas.microsoft.com/office/drawing/2014/main" id="{33028180-FC57-41E2-9874-BD949906CC3F}"/>
                  </a:ext>
                </a:extLst>
              </p:cNvPr>
              <p:cNvSpPr>
                <a:spLocks/>
              </p:cNvSpPr>
              <p:nvPr/>
            </p:nvSpPr>
            <p:spPr>
              <a:xfrm>
                <a:off x="140987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0" name="Rectangle 229">
                <a:extLst>
                  <a:ext uri="{FF2B5EF4-FFF2-40B4-BE49-F238E27FC236}">
                    <a16:creationId xmlns:a16="http://schemas.microsoft.com/office/drawing/2014/main" id="{A428A839-7BAF-4979-A0EE-91F40C11FE81}"/>
                  </a:ext>
                </a:extLst>
              </p:cNvPr>
              <p:cNvSpPr>
                <a:spLocks/>
              </p:cNvSpPr>
              <p:nvPr/>
            </p:nvSpPr>
            <p:spPr>
              <a:xfrm>
                <a:off x="236958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1" name="Rectangle 230">
                <a:extLst>
                  <a:ext uri="{FF2B5EF4-FFF2-40B4-BE49-F238E27FC236}">
                    <a16:creationId xmlns:a16="http://schemas.microsoft.com/office/drawing/2014/main" id="{E8E5B971-2FFF-495D-904E-1754501FCDE2}"/>
                  </a:ext>
                </a:extLst>
              </p:cNvPr>
              <p:cNvSpPr>
                <a:spLocks/>
              </p:cNvSpPr>
              <p:nvPr/>
            </p:nvSpPr>
            <p:spPr>
              <a:xfrm>
                <a:off x="332929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2" name="Rectangle 231">
                <a:extLst>
                  <a:ext uri="{FF2B5EF4-FFF2-40B4-BE49-F238E27FC236}">
                    <a16:creationId xmlns:a16="http://schemas.microsoft.com/office/drawing/2014/main" id="{331A14FD-E4E3-44E8-90C4-63354F192CD7}"/>
                  </a:ext>
                </a:extLst>
              </p:cNvPr>
              <p:cNvSpPr>
                <a:spLocks/>
              </p:cNvSpPr>
              <p:nvPr/>
            </p:nvSpPr>
            <p:spPr>
              <a:xfrm>
                <a:off x="428900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3" name="Rectangle 232">
                <a:extLst>
                  <a:ext uri="{FF2B5EF4-FFF2-40B4-BE49-F238E27FC236}">
                    <a16:creationId xmlns:a16="http://schemas.microsoft.com/office/drawing/2014/main" id="{825AFDC6-95BA-4E36-A7E5-2434D0A29B5A}"/>
                  </a:ext>
                </a:extLst>
              </p:cNvPr>
              <p:cNvSpPr>
                <a:spLocks/>
              </p:cNvSpPr>
              <p:nvPr/>
            </p:nvSpPr>
            <p:spPr>
              <a:xfrm>
                <a:off x="524871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4" name="Rectangle 233">
                <a:extLst>
                  <a:ext uri="{FF2B5EF4-FFF2-40B4-BE49-F238E27FC236}">
                    <a16:creationId xmlns:a16="http://schemas.microsoft.com/office/drawing/2014/main" id="{D716465D-EE0D-4453-A606-A83F187D3CB0}"/>
                  </a:ext>
                </a:extLst>
              </p:cNvPr>
              <p:cNvSpPr>
                <a:spLocks/>
              </p:cNvSpPr>
              <p:nvPr/>
            </p:nvSpPr>
            <p:spPr>
              <a:xfrm>
                <a:off x="620842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5" name="Rectangle 234">
                <a:extLst>
                  <a:ext uri="{FF2B5EF4-FFF2-40B4-BE49-F238E27FC236}">
                    <a16:creationId xmlns:a16="http://schemas.microsoft.com/office/drawing/2014/main" id="{3DC79EC4-363A-4716-8E58-408C7D981B54}"/>
                  </a:ext>
                </a:extLst>
              </p:cNvPr>
              <p:cNvSpPr>
                <a:spLocks/>
              </p:cNvSpPr>
              <p:nvPr/>
            </p:nvSpPr>
            <p:spPr>
              <a:xfrm>
                <a:off x="716813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6" name="Rectangle 235">
                <a:extLst>
                  <a:ext uri="{FF2B5EF4-FFF2-40B4-BE49-F238E27FC236}">
                    <a16:creationId xmlns:a16="http://schemas.microsoft.com/office/drawing/2014/main" id="{49FF239A-FB3F-48EE-8991-0EE98B0258BB}"/>
                  </a:ext>
                </a:extLst>
              </p:cNvPr>
              <p:cNvSpPr>
                <a:spLocks/>
              </p:cNvSpPr>
              <p:nvPr/>
            </p:nvSpPr>
            <p:spPr>
              <a:xfrm>
                <a:off x="812784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7" name="Rectangle 236">
                <a:extLst>
                  <a:ext uri="{FF2B5EF4-FFF2-40B4-BE49-F238E27FC236}">
                    <a16:creationId xmlns:a16="http://schemas.microsoft.com/office/drawing/2014/main" id="{942B26A2-737C-48BF-B21F-47EABB25FBE7}"/>
                  </a:ext>
                </a:extLst>
              </p:cNvPr>
              <p:cNvSpPr>
                <a:spLocks/>
              </p:cNvSpPr>
              <p:nvPr/>
            </p:nvSpPr>
            <p:spPr>
              <a:xfrm>
                <a:off x="908755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8" name="Rectangle 237">
                <a:extLst>
                  <a:ext uri="{FF2B5EF4-FFF2-40B4-BE49-F238E27FC236}">
                    <a16:creationId xmlns:a16="http://schemas.microsoft.com/office/drawing/2014/main" id="{E3076E2C-385C-42BA-8312-8A176F920440}"/>
                  </a:ext>
                </a:extLst>
              </p:cNvPr>
              <p:cNvSpPr>
                <a:spLocks/>
              </p:cNvSpPr>
              <p:nvPr/>
            </p:nvSpPr>
            <p:spPr>
              <a:xfrm>
                <a:off x="1004726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9" name="Rectangle 238">
                <a:extLst>
                  <a:ext uri="{FF2B5EF4-FFF2-40B4-BE49-F238E27FC236}">
                    <a16:creationId xmlns:a16="http://schemas.microsoft.com/office/drawing/2014/main" id="{9B8902CC-F93D-4AE7-A8DC-25DC91A68DF1}"/>
                  </a:ext>
                </a:extLst>
              </p:cNvPr>
              <p:cNvSpPr>
                <a:spLocks/>
              </p:cNvSpPr>
              <p:nvPr/>
            </p:nvSpPr>
            <p:spPr>
              <a:xfrm>
                <a:off x="11006977"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grpSp>
        <p:grpSp>
          <p:nvGrpSpPr>
            <p:cNvPr id="92" name="Half-Columns">
              <a:extLst>
                <a:ext uri="{FF2B5EF4-FFF2-40B4-BE49-F238E27FC236}">
                  <a16:creationId xmlns:a16="http://schemas.microsoft.com/office/drawing/2014/main" id="{204B2196-46C3-43E9-B91C-0070561E93CD}"/>
                </a:ext>
              </a:extLst>
            </p:cNvPr>
            <p:cNvGrpSpPr/>
            <p:nvPr userDrawn="1"/>
          </p:nvGrpSpPr>
          <p:grpSpPr>
            <a:xfrm>
              <a:off x="817594" y="422030"/>
              <a:ext cx="10556812" cy="5868573"/>
              <a:chOff x="817594" y="422030"/>
              <a:chExt cx="10556812" cy="5868573"/>
            </a:xfrm>
          </p:grpSpPr>
          <p:cxnSp>
            <p:nvCxnSpPr>
              <p:cNvPr id="138" name="Straight Connector 137">
                <a:extLst>
                  <a:ext uri="{FF2B5EF4-FFF2-40B4-BE49-F238E27FC236}">
                    <a16:creationId xmlns:a16="http://schemas.microsoft.com/office/drawing/2014/main" id="{B4C2424A-DAE7-47F5-803E-8B0C3C4C0BED}"/>
                  </a:ext>
                </a:extLst>
              </p:cNvPr>
              <p:cNvCxnSpPr>
                <a:cxnSpLocks/>
              </p:cNvCxnSpPr>
              <p:nvPr/>
            </p:nvCxnSpPr>
            <p:spPr>
              <a:xfrm>
                <a:off x="81759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F10CFA4-C33B-4610-8DB6-2E8EC6F9274E}"/>
                  </a:ext>
                </a:extLst>
              </p:cNvPr>
              <p:cNvCxnSpPr>
                <a:cxnSpLocks/>
              </p:cNvCxnSpPr>
              <p:nvPr/>
            </p:nvCxnSpPr>
            <p:spPr>
              <a:xfrm>
                <a:off x="177730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B84BBF9-CCBD-4D1E-9F11-4BC2A4DEC405}"/>
                  </a:ext>
                </a:extLst>
              </p:cNvPr>
              <p:cNvCxnSpPr>
                <a:cxnSpLocks/>
              </p:cNvCxnSpPr>
              <p:nvPr/>
            </p:nvCxnSpPr>
            <p:spPr>
              <a:xfrm>
                <a:off x="273701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256665B-0348-4F3E-ACD5-FD9756A20BF4}"/>
                  </a:ext>
                </a:extLst>
              </p:cNvPr>
              <p:cNvCxnSpPr>
                <a:cxnSpLocks/>
              </p:cNvCxnSpPr>
              <p:nvPr/>
            </p:nvCxnSpPr>
            <p:spPr>
              <a:xfrm>
                <a:off x="369672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1724F5A-484B-49DE-9661-FAACDAE74398}"/>
                  </a:ext>
                </a:extLst>
              </p:cNvPr>
              <p:cNvCxnSpPr>
                <a:cxnSpLocks/>
              </p:cNvCxnSpPr>
              <p:nvPr/>
            </p:nvCxnSpPr>
            <p:spPr>
              <a:xfrm>
                <a:off x="465643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169D8861-3D05-4F47-A6E6-629CBE006E88}"/>
                  </a:ext>
                </a:extLst>
              </p:cNvPr>
              <p:cNvCxnSpPr>
                <a:cxnSpLocks/>
              </p:cNvCxnSpPr>
              <p:nvPr/>
            </p:nvCxnSpPr>
            <p:spPr>
              <a:xfrm>
                <a:off x="561614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AF0C905-F3F8-4655-B2FF-297DA836C0D9}"/>
                  </a:ext>
                </a:extLst>
              </p:cNvPr>
              <p:cNvCxnSpPr>
                <a:cxnSpLocks/>
              </p:cNvCxnSpPr>
              <p:nvPr/>
            </p:nvCxnSpPr>
            <p:spPr>
              <a:xfrm>
                <a:off x="657585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25C9DF23-3824-4397-B5F3-CA748E2542C3}"/>
                  </a:ext>
                </a:extLst>
              </p:cNvPr>
              <p:cNvCxnSpPr>
                <a:cxnSpLocks/>
              </p:cNvCxnSpPr>
              <p:nvPr/>
            </p:nvCxnSpPr>
            <p:spPr>
              <a:xfrm>
                <a:off x="753556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810292C-F27F-4ADA-A818-ED47B4FDC90A}"/>
                  </a:ext>
                </a:extLst>
              </p:cNvPr>
              <p:cNvCxnSpPr>
                <a:cxnSpLocks/>
              </p:cNvCxnSpPr>
              <p:nvPr/>
            </p:nvCxnSpPr>
            <p:spPr>
              <a:xfrm>
                <a:off x="849527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0FA31E9E-A1D6-4A1F-A31B-8155BD763933}"/>
                  </a:ext>
                </a:extLst>
              </p:cNvPr>
              <p:cNvCxnSpPr>
                <a:cxnSpLocks/>
              </p:cNvCxnSpPr>
              <p:nvPr/>
            </p:nvCxnSpPr>
            <p:spPr>
              <a:xfrm>
                <a:off x="945498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0ADD4CF6-2B17-408C-B1A2-571FACF84D99}"/>
                  </a:ext>
                </a:extLst>
              </p:cNvPr>
              <p:cNvCxnSpPr>
                <a:cxnSpLocks/>
              </p:cNvCxnSpPr>
              <p:nvPr/>
            </p:nvCxnSpPr>
            <p:spPr>
              <a:xfrm>
                <a:off x="1041469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1F99D05-254F-46BB-9DB1-7A8273EE2D01}"/>
                  </a:ext>
                </a:extLst>
              </p:cNvPr>
              <p:cNvCxnSpPr>
                <a:cxnSpLocks/>
              </p:cNvCxnSpPr>
              <p:nvPr/>
            </p:nvCxnSpPr>
            <p:spPr>
              <a:xfrm>
                <a:off x="11374406"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3" name="Minor-Baselines">
              <a:extLst>
                <a:ext uri="{FF2B5EF4-FFF2-40B4-BE49-F238E27FC236}">
                  <a16:creationId xmlns:a16="http://schemas.microsoft.com/office/drawing/2014/main" id="{98E6344D-0E97-46AD-8557-F3655F4C668A}"/>
                </a:ext>
              </a:extLst>
            </p:cNvPr>
            <p:cNvGrpSpPr/>
            <p:nvPr userDrawn="1"/>
          </p:nvGrpSpPr>
          <p:grpSpPr>
            <a:xfrm>
              <a:off x="0" y="594635"/>
              <a:ext cx="12192000" cy="5523360"/>
              <a:chOff x="0" y="594635"/>
              <a:chExt cx="12192000" cy="5523360"/>
            </a:xfrm>
          </p:grpSpPr>
          <p:cxnSp>
            <p:nvCxnSpPr>
              <p:cNvPr id="121" name="Straight Connector 120">
                <a:extLst>
                  <a:ext uri="{FF2B5EF4-FFF2-40B4-BE49-F238E27FC236}">
                    <a16:creationId xmlns:a16="http://schemas.microsoft.com/office/drawing/2014/main" id="{43988CC1-B2D8-45F6-99EB-F0C991951B5A}"/>
                  </a:ext>
                </a:extLst>
              </p:cNvPr>
              <p:cNvCxnSpPr/>
              <p:nvPr userDrawn="1"/>
            </p:nvCxnSpPr>
            <p:spPr>
              <a:xfrm flipH="1">
                <a:off x="0" y="128505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DC16D86-ECC2-46A0-98AD-FF37E7984488}"/>
                  </a:ext>
                </a:extLst>
              </p:cNvPr>
              <p:cNvCxnSpPr/>
              <p:nvPr userDrawn="1"/>
            </p:nvCxnSpPr>
            <p:spPr>
              <a:xfrm flipH="1">
                <a:off x="0" y="163026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3384F88-CFC2-485A-85E5-BC9A387E70FA}"/>
                  </a:ext>
                </a:extLst>
              </p:cNvPr>
              <p:cNvCxnSpPr/>
              <p:nvPr userDrawn="1"/>
            </p:nvCxnSpPr>
            <p:spPr>
              <a:xfrm flipH="1">
                <a:off x="0" y="197547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7C0AFBD-D26D-4ADF-A7A4-2C3FA6041EFE}"/>
                  </a:ext>
                </a:extLst>
              </p:cNvPr>
              <p:cNvCxnSpPr/>
              <p:nvPr userDrawn="1"/>
            </p:nvCxnSpPr>
            <p:spPr>
              <a:xfrm flipH="1">
                <a:off x="0" y="232068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B0F5EF3-3B04-4F24-AAF0-42DB116656FA}"/>
                  </a:ext>
                </a:extLst>
              </p:cNvPr>
              <p:cNvCxnSpPr/>
              <p:nvPr userDrawn="1"/>
            </p:nvCxnSpPr>
            <p:spPr>
              <a:xfrm flipH="1">
                <a:off x="0" y="266589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CEB7FB8-D33A-40E7-837C-1FA51F98C0D6}"/>
                  </a:ext>
                </a:extLst>
              </p:cNvPr>
              <p:cNvCxnSpPr/>
              <p:nvPr userDrawn="1"/>
            </p:nvCxnSpPr>
            <p:spPr>
              <a:xfrm flipH="1">
                <a:off x="0" y="301110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6B25582-EDFD-47F5-ADFD-07688165CA6C}"/>
                  </a:ext>
                </a:extLst>
              </p:cNvPr>
              <p:cNvCxnSpPr/>
              <p:nvPr userDrawn="1"/>
            </p:nvCxnSpPr>
            <p:spPr>
              <a:xfrm flipH="1">
                <a:off x="0" y="335631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EBB482-69CF-40F9-8E45-C88546A14A6E}"/>
                  </a:ext>
                </a:extLst>
              </p:cNvPr>
              <p:cNvCxnSpPr/>
              <p:nvPr userDrawn="1"/>
            </p:nvCxnSpPr>
            <p:spPr>
              <a:xfrm flipH="1">
                <a:off x="0" y="370152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E2B10BC-DCC9-40B3-82C4-86EB18E49EEC}"/>
                  </a:ext>
                </a:extLst>
              </p:cNvPr>
              <p:cNvCxnSpPr/>
              <p:nvPr userDrawn="1"/>
            </p:nvCxnSpPr>
            <p:spPr>
              <a:xfrm flipH="1">
                <a:off x="0" y="404673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E5809F8-35AA-4D63-B6C8-44DAA8666405}"/>
                  </a:ext>
                </a:extLst>
              </p:cNvPr>
              <p:cNvCxnSpPr/>
              <p:nvPr userDrawn="1"/>
            </p:nvCxnSpPr>
            <p:spPr>
              <a:xfrm flipH="1">
                <a:off x="0" y="439194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A46BE4C-4471-46C7-A09E-442332E02E5B}"/>
                  </a:ext>
                </a:extLst>
              </p:cNvPr>
              <p:cNvCxnSpPr/>
              <p:nvPr userDrawn="1"/>
            </p:nvCxnSpPr>
            <p:spPr>
              <a:xfrm flipH="1">
                <a:off x="0" y="473715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2072814-59AF-4554-A7A1-BB6D9C0EED50}"/>
                  </a:ext>
                </a:extLst>
              </p:cNvPr>
              <p:cNvCxnSpPr/>
              <p:nvPr userDrawn="1"/>
            </p:nvCxnSpPr>
            <p:spPr>
              <a:xfrm flipH="1">
                <a:off x="0" y="508236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32D6D8F-072E-4B53-B77E-DC633C5DA123}"/>
                  </a:ext>
                </a:extLst>
              </p:cNvPr>
              <p:cNvCxnSpPr/>
              <p:nvPr userDrawn="1"/>
            </p:nvCxnSpPr>
            <p:spPr>
              <a:xfrm flipH="1">
                <a:off x="0" y="542757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36E0E73-A5E6-4E43-A3EA-1688EAC87F2E}"/>
                  </a:ext>
                </a:extLst>
              </p:cNvPr>
              <p:cNvCxnSpPr/>
              <p:nvPr userDrawn="1"/>
            </p:nvCxnSpPr>
            <p:spPr>
              <a:xfrm flipH="1">
                <a:off x="0" y="577278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64620E0-5F0B-419B-9A61-2736EE017C27}"/>
                  </a:ext>
                </a:extLst>
              </p:cNvPr>
              <p:cNvCxnSpPr/>
              <p:nvPr userDrawn="1"/>
            </p:nvCxnSpPr>
            <p:spPr>
              <a:xfrm flipH="1">
                <a:off x="0" y="93984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600B6D8-8A6B-4BA6-9922-580E6EF2B022}"/>
                  </a:ext>
                </a:extLst>
              </p:cNvPr>
              <p:cNvCxnSpPr/>
              <p:nvPr userDrawn="1"/>
            </p:nvCxnSpPr>
            <p:spPr>
              <a:xfrm flipH="1">
                <a:off x="0" y="59463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79A02F2-15A0-4404-89EA-FD88F74D3901}"/>
                  </a:ext>
                </a:extLst>
              </p:cNvPr>
              <p:cNvCxnSpPr/>
              <p:nvPr userDrawn="1"/>
            </p:nvCxnSpPr>
            <p:spPr>
              <a:xfrm flipH="1">
                <a:off x="0" y="611799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4" name="Major-Baselines">
              <a:extLst>
                <a:ext uri="{FF2B5EF4-FFF2-40B4-BE49-F238E27FC236}">
                  <a16:creationId xmlns:a16="http://schemas.microsoft.com/office/drawing/2014/main" id="{6BF42672-DF70-44F3-B7CA-14A6979B434F}"/>
                </a:ext>
              </a:extLst>
            </p:cNvPr>
            <p:cNvGrpSpPr/>
            <p:nvPr userDrawn="1"/>
          </p:nvGrpSpPr>
          <p:grpSpPr>
            <a:xfrm>
              <a:off x="0" y="767240"/>
              <a:ext cx="12192000" cy="5178150"/>
              <a:chOff x="0" y="767240"/>
              <a:chExt cx="12192000" cy="5178150"/>
            </a:xfrm>
          </p:grpSpPr>
          <p:cxnSp>
            <p:nvCxnSpPr>
              <p:cNvPr id="105" name="Straight Connector 104">
                <a:extLst>
                  <a:ext uri="{FF2B5EF4-FFF2-40B4-BE49-F238E27FC236}">
                    <a16:creationId xmlns:a16="http://schemas.microsoft.com/office/drawing/2014/main" id="{F9CF9ECB-458C-47D9-B4BC-21087E05A585}"/>
                  </a:ext>
                </a:extLst>
              </p:cNvPr>
              <p:cNvCxnSpPr/>
              <p:nvPr/>
            </p:nvCxnSpPr>
            <p:spPr>
              <a:xfrm flipH="1">
                <a:off x="0" y="145766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6C496AA-6375-48D7-856A-D734E8E4CC99}"/>
                  </a:ext>
                </a:extLst>
              </p:cNvPr>
              <p:cNvCxnSpPr/>
              <p:nvPr/>
            </p:nvCxnSpPr>
            <p:spPr>
              <a:xfrm flipH="1">
                <a:off x="0" y="180287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EA394B-F758-47C2-8E09-4C30FE4E9810}"/>
                  </a:ext>
                </a:extLst>
              </p:cNvPr>
              <p:cNvCxnSpPr/>
              <p:nvPr/>
            </p:nvCxnSpPr>
            <p:spPr>
              <a:xfrm flipH="1">
                <a:off x="0" y="214808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2C99AEE-DED4-4917-B2D7-796AEC3A484F}"/>
                  </a:ext>
                </a:extLst>
              </p:cNvPr>
              <p:cNvCxnSpPr/>
              <p:nvPr/>
            </p:nvCxnSpPr>
            <p:spPr>
              <a:xfrm flipH="1">
                <a:off x="0" y="249329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C5D77AD-8508-45AD-834F-CE4F2430EA20}"/>
                  </a:ext>
                </a:extLst>
              </p:cNvPr>
              <p:cNvCxnSpPr/>
              <p:nvPr/>
            </p:nvCxnSpPr>
            <p:spPr>
              <a:xfrm flipH="1">
                <a:off x="0" y="283850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4E9F12A-A21A-40D7-AC40-55C2530CAAF2}"/>
                  </a:ext>
                </a:extLst>
              </p:cNvPr>
              <p:cNvCxnSpPr/>
              <p:nvPr/>
            </p:nvCxnSpPr>
            <p:spPr>
              <a:xfrm flipH="1">
                <a:off x="0" y="318371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75DAFB1-56AC-4F65-BCF8-63F8201D42F1}"/>
                  </a:ext>
                </a:extLst>
              </p:cNvPr>
              <p:cNvCxnSpPr/>
              <p:nvPr/>
            </p:nvCxnSpPr>
            <p:spPr>
              <a:xfrm flipH="1">
                <a:off x="0" y="352892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7C01E0A-93E3-4ED0-B575-9CCBF85B5EB0}"/>
                  </a:ext>
                </a:extLst>
              </p:cNvPr>
              <p:cNvCxnSpPr/>
              <p:nvPr/>
            </p:nvCxnSpPr>
            <p:spPr>
              <a:xfrm flipH="1">
                <a:off x="0" y="387413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5EB4A7E-05D6-4483-9749-137062ABB64E}"/>
                  </a:ext>
                </a:extLst>
              </p:cNvPr>
              <p:cNvCxnSpPr/>
              <p:nvPr/>
            </p:nvCxnSpPr>
            <p:spPr>
              <a:xfrm flipH="1">
                <a:off x="0" y="421934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185FF42-7436-456C-B038-DF7FCC9B86C4}"/>
                  </a:ext>
                </a:extLst>
              </p:cNvPr>
              <p:cNvCxnSpPr/>
              <p:nvPr/>
            </p:nvCxnSpPr>
            <p:spPr>
              <a:xfrm flipH="1">
                <a:off x="0" y="456455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71B5F2E-D126-4777-9BB0-A0FAB3F2CAFD}"/>
                  </a:ext>
                </a:extLst>
              </p:cNvPr>
              <p:cNvCxnSpPr/>
              <p:nvPr/>
            </p:nvCxnSpPr>
            <p:spPr>
              <a:xfrm flipH="1">
                <a:off x="0" y="490976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0090F01-D3B0-4CC1-B868-3834E45B2BEF}"/>
                  </a:ext>
                </a:extLst>
              </p:cNvPr>
              <p:cNvCxnSpPr/>
              <p:nvPr/>
            </p:nvCxnSpPr>
            <p:spPr>
              <a:xfrm flipH="1">
                <a:off x="0" y="525497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9511C0-4CC6-4C57-BD16-06DFA68C5177}"/>
                  </a:ext>
                </a:extLst>
              </p:cNvPr>
              <p:cNvCxnSpPr/>
              <p:nvPr/>
            </p:nvCxnSpPr>
            <p:spPr>
              <a:xfrm flipH="1">
                <a:off x="0" y="560018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23DBF0E-1AA8-4FBC-BFCF-C35A665C6AAD}"/>
                  </a:ext>
                </a:extLst>
              </p:cNvPr>
              <p:cNvCxnSpPr/>
              <p:nvPr/>
            </p:nvCxnSpPr>
            <p:spPr>
              <a:xfrm flipH="1">
                <a:off x="0" y="594539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6F927AE-A157-4A95-BD1F-5D4003848AE5}"/>
                  </a:ext>
                </a:extLst>
              </p:cNvPr>
              <p:cNvCxnSpPr/>
              <p:nvPr/>
            </p:nvCxnSpPr>
            <p:spPr>
              <a:xfrm flipH="1">
                <a:off x="0" y="111245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F1893BF-3A5C-45A7-80A6-F95888D2C2E9}"/>
                  </a:ext>
                </a:extLst>
              </p:cNvPr>
              <p:cNvCxnSpPr/>
              <p:nvPr/>
            </p:nvCxnSpPr>
            <p:spPr>
              <a:xfrm flipH="1">
                <a:off x="0" y="76724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5" name="Margins">
              <a:extLst>
                <a:ext uri="{FF2B5EF4-FFF2-40B4-BE49-F238E27FC236}">
                  <a16:creationId xmlns:a16="http://schemas.microsoft.com/office/drawing/2014/main" id="{1987983C-C65D-47F1-8B52-9BB74C6156DF}"/>
                </a:ext>
              </a:extLst>
            </p:cNvPr>
            <p:cNvGrpSpPr/>
            <p:nvPr userDrawn="1"/>
          </p:nvGrpSpPr>
          <p:grpSpPr>
            <a:xfrm>
              <a:off x="0" y="-1"/>
              <a:ext cx="12192000" cy="6858001"/>
              <a:chOff x="0" y="-1"/>
              <a:chExt cx="12192000" cy="6858001"/>
            </a:xfrm>
          </p:grpSpPr>
          <p:grpSp>
            <p:nvGrpSpPr>
              <p:cNvPr id="96" name="Group 95">
                <a:extLst>
                  <a:ext uri="{FF2B5EF4-FFF2-40B4-BE49-F238E27FC236}">
                    <a16:creationId xmlns:a16="http://schemas.microsoft.com/office/drawing/2014/main" id="{2D64F71A-57E0-44C6-B31D-7B42B82DD2CE}"/>
                  </a:ext>
                </a:extLst>
              </p:cNvPr>
              <p:cNvGrpSpPr/>
              <p:nvPr userDrawn="1"/>
            </p:nvGrpSpPr>
            <p:grpSpPr>
              <a:xfrm>
                <a:off x="450166" y="-1"/>
                <a:ext cx="11291668" cy="6858001"/>
                <a:chOff x="450166" y="-295422"/>
                <a:chExt cx="11291668" cy="7491047"/>
              </a:xfrm>
            </p:grpSpPr>
            <p:cxnSp>
              <p:nvCxnSpPr>
                <p:cNvPr id="103" name="Straight Connector 102">
                  <a:extLst>
                    <a:ext uri="{FF2B5EF4-FFF2-40B4-BE49-F238E27FC236}">
                      <a16:creationId xmlns:a16="http://schemas.microsoft.com/office/drawing/2014/main" id="{7D8CFD01-2438-4217-AA3E-AC3BA160D143}"/>
                    </a:ext>
                  </a:extLst>
                </p:cNvPr>
                <p:cNvCxnSpPr/>
                <p:nvPr/>
              </p:nvCxnSpPr>
              <p:spPr>
                <a:xfrm>
                  <a:off x="450166" y="-295422"/>
                  <a:ext cx="0" cy="7491047"/>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9FDB0BB-10D1-469E-A843-451C93653F0B}"/>
                    </a:ext>
                  </a:extLst>
                </p:cNvPr>
                <p:cNvCxnSpPr/>
                <p:nvPr/>
              </p:nvCxnSpPr>
              <p:spPr>
                <a:xfrm>
                  <a:off x="11741834" y="-295422"/>
                  <a:ext cx="0" cy="7491047"/>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23DA59C4-54B1-44E7-8615-E9D3B756CD6D}"/>
                  </a:ext>
                </a:extLst>
              </p:cNvPr>
              <p:cNvGrpSpPr/>
              <p:nvPr userDrawn="1"/>
            </p:nvGrpSpPr>
            <p:grpSpPr>
              <a:xfrm>
                <a:off x="0" y="422030"/>
                <a:ext cx="12192000" cy="5868573"/>
                <a:chOff x="0" y="422030"/>
                <a:chExt cx="12192000" cy="5868573"/>
              </a:xfrm>
            </p:grpSpPr>
            <p:cxnSp>
              <p:nvCxnSpPr>
                <p:cNvPr id="101" name="Straight Connector 100">
                  <a:extLst>
                    <a:ext uri="{FF2B5EF4-FFF2-40B4-BE49-F238E27FC236}">
                      <a16:creationId xmlns:a16="http://schemas.microsoft.com/office/drawing/2014/main" id="{25110C17-BFAC-419F-917B-35541EA792AD}"/>
                    </a:ext>
                  </a:extLst>
                </p:cNvPr>
                <p:cNvCxnSpPr>
                  <a:cxnSpLocks/>
                </p:cNvCxnSpPr>
                <p:nvPr userDrawn="1"/>
              </p:nvCxnSpPr>
              <p:spPr>
                <a:xfrm>
                  <a:off x="0" y="422030"/>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9E58F6F-92A5-473B-9FED-3D90ECE09E5D}"/>
                    </a:ext>
                  </a:extLst>
                </p:cNvPr>
                <p:cNvCxnSpPr/>
                <p:nvPr userDrawn="1"/>
              </p:nvCxnSpPr>
              <p:spPr>
                <a:xfrm>
                  <a:off x="0" y="6290603"/>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D0BD5319-1193-4438-BF01-B64CF6D0D212}"/>
                  </a:ext>
                </a:extLst>
              </p:cNvPr>
              <p:cNvGrpSpPr/>
              <p:nvPr userDrawn="1"/>
            </p:nvGrpSpPr>
            <p:grpSpPr>
              <a:xfrm>
                <a:off x="0" y="1457660"/>
                <a:ext cx="12192000" cy="345210"/>
                <a:chOff x="0" y="1457660"/>
                <a:chExt cx="12192000" cy="345210"/>
              </a:xfrm>
            </p:grpSpPr>
            <p:cxnSp>
              <p:nvCxnSpPr>
                <p:cNvPr id="99" name="Straight Connector 98">
                  <a:extLst>
                    <a:ext uri="{FF2B5EF4-FFF2-40B4-BE49-F238E27FC236}">
                      <a16:creationId xmlns:a16="http://schemas.microsoft.com/office/drawing/2014/main" id="{ED443DF1-4231-4D92-8DA5-C1F4B954AFC4}"/>
                    </a:ext>
                  </a:extLst>
                </p:cNvPr>
                <p:cNvCxnSpPr>
                  <a:cxnSpLocks/>
                </p:cNvCxnSpPr>
                <p:nvPr userDrawn="1"/>
              </p:nvCxnSpPr>
              <p:spPr>
                <a:xfrm>
                  <a:off x="0" y="1457660"/>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4C68D45-D4C2-497B-A9FF-6ADE11C36C5D}"/>
                    </a:ext>
                  </a:extLst>
                </p:cNvPr>
                <p:cNvCxnSpPr>
                  <a:cxnSpLocks/>
                </p:cNvCxnSpPr>
                <p:nvPr userDrawn="1"/>
              </p:nvCxnSpPr>
              <p:spPr>
                <a:xfrm>
                  <a:off x="0" y="1802870"/>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247149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2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ubtitle">
    <p:bg>
      <p:bgPr>
        <a:solidFill>
          <a:schemeClr val="bg1"/>
        </a:solidFill>
        <a:effectLst/>
      </p:bgPr>
    </p:bg>
    <p:spTree>
      <p:nvGrpSpPr>
        <p:cNvPr id="1" name=""/>
        <p:cNvGrpSpPr/>
        <p:nvPr/>
      </p:nvGrpSpPr>
      <p:grpSpPr>
        <a:xfrm>
          <a:off x="0" y="0"/>
          <a:ext cx="0" cy="0"/>
          <a:chOff x="0" y="0"/>
          <a:chExt cx="0" cy="0"/>
        </a:xfrm>
      </p:grpSpPr>
      <p:sp>
        <p:nvSpPr>
          <p:cNvPr id="32" name="Texture">
            <a:extLst>
              <a:ext uri="{FF2B5EF4-FFF2-40B4-BE49-F238E27FC236}">
                <a16:creationId xmlns:a16="http://schemas.microsoft.com/office/drawing/2014/main" id="{B43DC9BF-B86E-41C3-9025-257603C6C46F}"/>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57" name="Oval 56">
            <a:extLst>
              <a:ext uri="{FF2B5EF4-FFF2-40B4-BE49-F238E27FC236}">
                <a16:creationId xmlns:a16="http://schemas.microsoft.com/office/drawing/2014/main" id="{03C20BBD-F2FD-4A4D-B556-572D7207BCE8}"/>
              </a:ext>
            </a:extLst>
          </p:cNvPr>
          <p:cNvSpPr/>
          <p:nvPr userDrawn="1"/>
        </p:nvSpPr>
        <p:spPr>
          <a:xfrm>
            <a:off x="3555406" y="4109059"/>
            <a:ext cx="5169494" cy="1434491"/>
          </a:xfrm>
          <a:prstGeom prst="ellipse">
            <a:avLst/>
          </a:prstGeom>
          <a:gradFill flip="none" rotWithShape="1">
            <a:gsLst>
              <a:gs pos="55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grpSp>
        <p:nvGrpSpPr>
          <p:cNvPr id="34" name="Logo">
            <a:extLst>
              <a:ext uri="{FF2B5EF4-FFF2-40B4-BE49-F238E27FC236}">
                <a16:creationId xmlns:a16="http://schemas.microsoft.com/office/drawing/2014/main" id="{E3F269C9-4FA8-4772-AD37-31EE93FFE599}"/>
              </a:ext>
            </a:extLst>
          </p:cNvPr>
          <p:cNvGrpSpPr>
            <a:grpSpLocks noChangeAspect="1"/>
          </p:cNvGrpSpPr>
          <p:nvPr userDrawn="1"/>
        </p:nvGrpSpPr>
        <p:grpSpPr bwMode="black">
          <a:xfrm>
            <a:off x="5258125" y="4703638"/>
            <a:ext cx="1675750" cy="393192"/>
            <a:chOff x="1231901" y="5359401"/>
            <a:chExt cx="11210925" cy="2630487"/>
          </a:xfrm>
        </p:grpSpPr>
        <p:sp>
          <p:nvSpPr>
            <p:cNvPr id="35" name="Freeform 5">
              <a:extLst>
                <a:ext uri="{FF2B5EF4-FFF2-40B4-BE49-F238E27FC236}">
                  <a16:creationId xmlns:a16="http://schemas.microsoft.com/office/drawing/2014/main" id="{09D9C9E1-25E5-483A-B7BC-660D3D3BFE4F}"/>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
              <a:extLst>
                <a:ext uri="{FF2B5EF4-FFF2-40B4-BE49-F238E27FC236}">
                  <a16:creationId xmlns:a16="http://schemas.microsoft.com/office/drawing/2014/main" id="{98453535-0FA3-4BC2-896D-B75809B1977B}"/>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Ruler">
            <a:extLst>
              <a:ext uri="{FF2B5EF4-FFF2-40B4-BE49-F238E27FC236}">
                <a16:creationId xmlns:a16="http://schemas.microsoft.com/office/drawing/2014/main" id="{70E5BD5C-60C7-4101-99EB-CFC9224AD7B1}"/>
              </a:ext>
            </a:extLst>
          </p:cNvPr>
          <p:cNvGrpSpPr/>
          <p:nvPr userDrawn="1"/>
        </p:nvGrpSpPr>
        <p:grpSpPr>
          <a:xfrm>
            <a:off x="5273041" y="4219340"/>
            <a:ext cx="1645920" cy="339946"/>
            <a:chOff x="5273041" y="4219340"/>
            <a:chExt cx="1645920" cy="339946"/>
          </a:xfrm>
        </p:grpSpPr>
        <p:cxnSp>
          <p:nvCxnSpPr>
            <p:cNvPr id="38" name="Straight Connector 37">
              <a:extLst>
                <a:ext uri="{FF2B5EF4-FFF2-40B4-BE49-F238E27FC236}">
                  <a16:creationId xmlns:a16="http://schemas.microsoft.com/office/drawing/2014/main" id="{2B101E02-F838-4187-B559-8AAE85AB8E2C}"/>
                </a:ext>
              </a:extLst>
            </p:cNvPr>
            <p:cNvCxnSpPr>
              <a:cxnSpLocks/>
            </p:cNvCxnSpPr>
            <p:nvPr/>
          </p:nvCxnSpPr>
          <p:spPr>
            <a:xfrm>
              <a:off x="6096003" y="4219340"/>
              <a:ext cx="0" cy="33994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04FBA9-913D-4B32-AC77-21FE53C07630}"/>
                </a:ext>
              </a:extLst>
            </p:cNvPr>
            <p:cNvCxnSpPr/>
            <p:nvPr/>
          </p:nvCxnSpPr>
          <p:spPr>
            <a:xfrm>
              <a:off x="527304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7620BDF-DEE5-4359-9427-F80C2D3B2F2A}"/>
                </a:ext>
              </a:extLst>
            </p:cNvPr>
            <p:cNvCxnSpPr/>
            <p:nvPr/>
          </p:nvCxnSpPr>
          <p:spPr>
            <a:xfrm>
              <a:off x="5364485"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09FFEF8-C551-442A-BFBE-82B27BAA70D4}"/>
                </a:ext>
              </a:extLst>
            </p:cNvPr>
            <p:cNvCxnSpPr/>
            <p:nvPr/>
          </p:nvCxnSpPr>
          <p:spPr>
            <a:xfrm>
              <a:off x="545592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0E7191-0FEE-4B6B-AAE0-7E6505AAFF96}"/>
                </a:ext>
              </a:extLst>
            </p:cNvPr>
            <p:cNvCxnSpPr/>
            <p:nvPr/>
          </p:nvCxnSpPr>
          <p:spPr>
            <a:xfrm>
              <a:off x="5547364"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0B20760-2C74-490B-8779-0A3CEC331376}"/>
                </a:ext>
              </a:extLst>
            </p:cNvPr>
            <p:cNvCxnSpPr/>
            <p:nvPr/>
          </p:nvCxnSpPr>
          <p:spPr>
            <a:xfrm>
              <a:off x="563880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C7CD8C-10E9-4C4D-AF46-8EAA7E7B84D7}"/>
                </a:ext>
              </a:extLst>
            </p:cNvPr>
            <p:cNvCxnSpPr/>
            <p:nvPr/>
          </p:nvCxnSpPr>
          <p:spPr>
            <a:xfrm>
              <a:off x="5730244"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A9DBD41-B998-4B1C-A2AD-746277984ECF}"/>
                </a:ext>
              </a:extLst>
            </p:cNvPr>
            <p:cNvCxnSpPr/>
            <p:nvPr/>
          </p:nvCxnSpPr>
          <p:spPr>
            <a:xfrm>
              <a:off x="582168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011DFB-F9A6-4F90-A169-06A40F2D4491}"/>
                </a:ext>
              </a:extLst>
            </p:cNvPr>
            <p:cNvCxnSpPr/>
            <p:nvPr/>
          </p:nvCxnSpPr>
          <p:spPr>
            <a:xfrm>
              <a:off x="5913123"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FCB742D-4AAE-446A-95AF-D86CE705B38D}"/>
                </a:ext>
              </a:extLst>
            </p:cNvPr>
            <p:cNvCxnSpPr/>
            <p:nvPr/>
          </p:nvCxnSpPr>
          <p:spPr>
            <a:xfrm>
              <a:off x="600456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622024-A6FB-4862-AAA9-378E17CB2F65}"/>
                </a:ext>
              </a:extLst>
            </p:cNvPr>
            <p:cNvCxnSpPr/>
            <p:nvPr/>
          </p:nvCxnSpPr>
          <p:spPr>
            <a:xfrm>
              <a:off x="618744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DDF8BE4-F228-4207-9F16-38714201F036}"/>
                </a:ext>
              </a:extLst>
            </p:cNvPr>
            <p:cNvCxnSpPr/>
            <p:nvPr/>
          </p:nvCxnSpPr>
          <p:spPr>
            <a:xfrm>
              <a:off x="627888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0D7718-987E-4A31-88D8-257BD9D16439}"/>
                </a:ext>
              </a:extLst>
            </p:cNvPr>
            <p:cNvCxnSpPr/>
            <p:nvPr/>
          </p:nvCxnSpPr>
          <p:spPr>
            <a:xfrm>
              <a:off x="637032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1895AC8-2DE9-4C57-9175-D6619461AA6A}"/>
                </a:ext>
              </a:extLst>
            </p:cNvPr>
            <p:cNvCxnSpPr/>
            <p:nvPr/>
          </p:nvCxnSpPr>
          <p:spPr>
            <a:xfrm>
              <a:off x="6461762"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15B7B8D-36D9-46DB-BDD6-8D7FCA31766A}"/>
                </a:ext>
              </a:extLst>
            </p:cNvPr>
            <p:cNvCxnSpPr/>
            <p:nvPr/>
          </p:nvCxnSpPr>
          <p:spPr>
            <a:xfrm>
              <a:off x="655320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81AF8FD-CBB7-47C3-92D4-68F412B850C3}"/>
                </a:ext>
              </a:extLst>
            </p:cNvPr>
            <p:cNvCxnSpPr/>
            <p:nvPr/>
          </p:nvCxnSpPr>
          <p:spPr>
            <a:xfrm>
              <a:off x="664464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75397F3-9A79-4A57-9C34-2D06B47E2F34}"/>
                </a:ext>
              </a:extLst>
            </p:cNvPr>
            <p:cNvCxnSpPr/>
            <p:nvPr/>
          </p:nvCxnSpPr>
          <p:spPr>
            <a:xfrm>
              <a:off x="673608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17F042D-D6EC-49C7-8409-4FB587063A25}"/>
                </a:ext>
              </a:extLst>
            </p:cNvPr>
            <p:cNvCxnSpPr/>
            <p:nvPr/>
          </p:nvCxnSpPr>
          <p:spPr>
            <a:xfrm>
              <a:off x="6827521"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F47560C-6D83-4B1E-A656-E798CCE71DB3}"/>
                </a:ext>
              </a:extLst>
            </p:cNvPr>
            <p:cNvCxnSpPr/>
            <p:nvPr/>
          </p:nvCxnSpPr>
          <p:spPr>
            <a:xfrm>
              <a:off x="691896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sp>
        <p:nvSpPr>
          <p:cNvPr id="33" name="Speaker Name">
            <a:extLst>
              <a:ext uri="{FF2B5EF4-FFF2-40B4-BE49-F238E27FC236}">
                <a16:creationId xmlns:a16="http://schemas.microsoft.com/office/drawing/2014/main" id="{0D03EEEE-B07B-48F4-B55F-C322BA4FCCF0}"/>
              </a:ext>
            </a:extLst>
          </p:cNvPr>
          <p:cNvSpPr>
            <a:spLocks noGrp="1"/>
          </p:cNvSpPr>
          <p:nvPr>
            <p:ph type="body" sz="quarter" idx="17" hasCustomPrompt="1"/>
          </p:nvPr>
        </p:nvSpPr>
        <p:spPr>
          <a:xfrm>
            <a:off x="3329295" y="2953512"/>
            <a:ext cx="4020340"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Font typeface="Arial" panose="020B0604020202020204" pitchFamily="34" charset="0"/>
              <a:buNone/>
              <a:defRPr lang="en-US" sz="1600" b="0" i="1" cap="none" spc="60" baseline="0" dirty="0">
                <a:solidFill>
                  <a:schemeClr val="tx1">
                    <a:lumMod val="85000"/>
                    <a:lumOff val="15000"/>
                  </a:schemeClr>
                </a:solidFill>
                <a:latin typeface="+mj-lt"/>
                <a:ea typeface="+mj-ea"/>
                <a:cs typeface="+mj-cs"/>
              </a:defRPr>
            </a:lvl1pPr>
          </a:lstStyle>
          <a:p>
            <a:pPr marL="182880" lvl="0" indent="-182880">
              <a:spcBef>
                <a:spcPct val="0"/>
              </a:spcBef>
            </a:pPr>
            <a:r>
              <a:rPr lang="en-US"/>
              <a:t>Speaker Name</a:t>
            </a:r>
          </a:p>
        </p:txBody>
      </p:sp>
      <p:sp>
        <p:nvSpPr>
          <p:cNvPr id="58" name="Text Placeholder 128">
            <a:extLst>
              <a:ext uri="{FF2B5EF4-FFF2-40B4-BE49-F238E27FC236}">
                <a16:creationId xmlns:a16="http://schemas.microsoft.com/office/drawing/2014/main" id="{02F3F674-6E3E-4B4F-A461-192B2E1A3EA4}"/>
              </a:ext>
            </a:extLst>
          </p:cNvPr>
          <p:cNvSpPr>
            <a:spLocks noGrp="1"/>
          </p:cNvSpPr>
          <p:nvPr>
            <p:ph type="body" sz="quarter" idx="18" hasCustomPrompt="1"/>
          </p:nvPr>
        </p:nvSpPr>
        <p:spPr>
          <a:xfrm>
            <a:off x="7349638" y="2953512"/>
            <a:ext cx="1513062" cy="402336"/>
          </a:xfrm>
          <a:solidFill>
            <a:schemeClr val="tx1">
              <a:lumMod val="85000"/>
              <a:lumOff val="15000"/>
            </a:schemeClr>
          </a:solidFill>
          <a:ln w="19050">
            <a:solidFill>
              <a:schemeClr val="tx1">
                <a:lumMod val="75000"/>
                <a:lumOff val="25000"/>
              </a:schemeClr>
            </a:solidFill>
            <a:miter lim="800000"/>
          </a:ln>
        </p:spPr>
        <p:txBody>
          <a:bodyPr vert="horz" wrap="square" lIns="0" tIns="0" rIns="0" bIns="0" rtlCol="0" anchor="ctr">
            <a:noAutofit/>
          </a:bodyPr>
          <a:lstStyle>
            <a:lvl1pPr marL="0" indent="0" algn="ctr">
              <a:buFont typeface="Arial" panose="020B0604020202020204" pitchFamily="34" charset="0"/>
              <a:buNone/>
              <a:defRPr lang="en-US" sz="1600" b="1" i="1" cap="all" spc="60" baseline="0" dirty="0">
                <a:solidFill>
                  <a:schemeClr val="bg1"/>
                </a:solidFill>
                <a:latin typeface="+mj-lt"/>
                <a:ea typeface="+mj-ea"/>
                <a:cs typeface="+mj-cs"/>
              </a:defRPr>
            </a:lvl1pPr>
          </a:lstStyle>
          <a:p>
            <a:pPr marL="182880" lvl="0" indent="-182880" algn="ctr">
              <a:spcBef>
                <a:spcPct val="0"/>
              </a:spcBef>
            </a:pPr>
            <a:r>
              <a:rPr lang="en-US"/>
              <a:t>YYYY.MM.DD</a:t>
            </a:r>
          </a:p>
        </p:txBody>
      </p:sp>
      <p:sp>
        <p:nvSpPr>
          <p:cNvPr id="59" name="Speaker Title">
            <a:extLst>
              <a:ext uri="{FF2B5EF4-FFF2-40B4-BE49-F238E27FC236}">
                <a16:creationId xmlns:a16="http://schemas.microsoft.com/office/drawing/2014/main" id="{058F1415-E1D6-47DA-A185-76C3FC2257D8}"/>
              </a:ext>
            </a:extLst>
          </p:cNvPr>
          <p:cNvSpPr>
            <a:spLocks noGrp="1"/>
          </p:cNvSpPr>
          <p:nvPr>
            <p:ph type="body" sz="quarter" idx="19" hasCustomPrompt="1"/>
          </p:nvPr>
        </p:nvSpPr>
        <p:spPr>
          <a:xfrm>
            <a:off x="3329295" y="3355848"/>
            <a:ext cx="5533405"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Font typeface="Arial" panose="020B0604020202020204" pitchFamily="34" charset="0"/>
              <a:buNone/>
              <a:defRPr lang="en-US" sz="16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a:t>Speaker Title / Company Name</a:t>
            </a:r>
          </a:p>
        </p:txBody>
      </p:sp>
      <p:sp>
        <p:nvSpPr>
          <p:cNvPr id="11" name="Subtitle">
            <a:extLst>
              <a:ext uri="{FF2B5EF4-FFF2-40B4-BE49-F238E27FC236}">
                <a16:creationId xmlns:a16="http://schemas.microsoft.com/office/drawing/2014/main" id="{5B3A83E2-FA5C-4BC9-8B76-2DE81BEB6132}"/>
              </a:ext>
            </a:extLst>
          </p:cNvPr>
          <p:cNvSpPr>
            <a:spLocks noGrp="1"/>
          </p:cNvSpPr>
          <p:nvPr>
            <p:ph type="body" sz="quarter" idx="13" hasCustomPrompt="1"/>
          </p:nvPr>
        </p:nvSpPr>
        <p:spPr bwMode="ltGray">
          <a:xfrm>
            <a:off x="3329295" y="2440333"/>
            <a:ext cx="5533406"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lgn="ctr">
              <a:buNone/>
              <a:defRPr lang="en-US" sz="1600" b="1" cap="all" spc="300" baseline="0" dirty="0">
                <a:solidFill>
                  <a:schemeClr val="bg1"/>
                </a:solidFill>
              </a:defRPr>
            </a:lvl1pPr>
          </a:lstStyle>
          <a:p>
            <a:pPr marL="182880" lvl="0" indent="-182880"/>
            <a:r>
              <a:rPr lang="en-US"/>
              <a:t>subtitle</a:t>
            </a:r>
          </a:p>
        </p:txBody>
      </p:sp>
      <p:sp>
        <p:nvSpPr>
          <p:cNvPr id="2" name="Title">
            <a:extLst>
              <a:ext uri="{FF2B5EF4-FFF2-40B4-BE49-F238E27FC236}">
                <a16:creationId xmlns:a16="http://schemas.microsoft.com/office/drawing/2014/main" id="{14F1EC20-D177-4F9A-AF02-5ABB483C640C}"/>
              </a:ext>
            </a:extLst>
          </p:cNvPr>
          <p:cNvSpPr>
            <a:spLocks noGrp="1"/>
          </p:cNvSpPr>
          <p:nvPr>
            <p:ph type="title" hasCustomPrompt="1"/>
          </p:nvPr>
        </p:nvSpPr>
        <p:spPr>
          <a:xfrm>
            <a:off x="1409700" y="935570"/>
            <a:ext cx="9372600" cy="1335024"/>
          </a:xfrm>
        </p:spPr>
        <p:txBody>
          <a:bodyPr anchor="b"/>
          <a:lstStyle>
            <a:lvl1pPr algn="ctr">
              <a:lnSpc>
                <a:spcPct val="90000"/>
              </a:lnSpc>
              <a:defRPr sz="4400"/>
            </a:lvl1pPr>
          </a:lstStyle>
          <a:p>
            <a:r>
              <a:rPr lang="en-US"/>
              <a:t>Title Slide</a:t>
            </a:r>
            <a:br>
              <a:rPr lang="en-US"/>
            </a:br>
            <a:r>
              <a:rPr lang="en-US"/>
              <a:t>with Subtitle Layout</a:t>
            </a:r>
          </a:p>
        </p:txBody>
      </p:sp>
      <p:sp>
        <p:nvSpPr>
          <p:cNvPr id="3" name="Rectangle 2">
            <a:extLst>
              <a:ext uri="{FF2B5EF4-FFF2-40B4-BE49-F238E27FC236}">
                <a16:creationId xmlns:a16="http://schemas.microsoft.com/office/drawing/2014/main" id="{0F0DA467-6522-4105-A238-D69A42AC0280}"/>
              </a:ext>
            </a:extLst>
          </p:cNvPr>
          <p:cNvSpPr/>
          <p:nvPr userDrawn="1"/>
        </p:nvSpPr>
        <p:spPr>
          <a:xfrm>
            <a:off x="0" y="0"/>
            <a:ext cx="12192000" cy="141619"/>
          </a:xfrm>
          <a:prstGeom prst="rect">
            <a:avLst/>
          </a:prstGeom>
          <a:gradFill flip="none" rotWithShape="1">
            <a:gsLst>
              <a:gs pos="0">
                <a:schemeClr val="accent1"/>
              </a:gs>
              <a:gs pos="100000">
                <a:schemeClr val="accent1">
                  <a:lumMod val="50000"/>
                </a:schemeClr>
              </a:gs>
            </a:gsLst>
            <a:path path="circle">
              <a:fillToRect l="50000" t="50000" r="50000" b="50000"/>
            </a:path>
            <a:tileRect/>
          </a:gradFill>
        </p:spPr>
        <p:txBody>
          <a:bodyPr vert="horz" lIns="137160" tIns="73152" rIns="137160" bIns="73152" rtlCol="0" anchor="ctr">
            <a:noAutofit/>
          </a:bodyPr>
          <a:lstStyle/>
          <a:p>
            <a:pPr marL="182880" lvl="0" indent="-182880" algn="ctr" defTabSz="914400">
              <a:lnSpc>
                <a:spcPct val="100000"/>
              </a:lnSpc>
              <a:spcBef>
                <a:spcPts val="1000"/>
              </a:spcBef>
              <a:buClr>
                <a:schemeClr val="accent1"/>
              </a:buClr>
              <a:buFont typeface="Arial" panose="020B0604020202020204" pitchFamily="34" charset="0"/>
              <a:buNone/>
            </a:pPr>
            <a:endParaRPr lang="en-US" sz="1600" b="1" cap="all" spc="300" baseline="0" dirty="0">
              <a:solidFill>
                <a:schemeClr val="bg1"/>
              </a:solidFill>
            </a:endParaRPr>
          </a:p>
        </p:txBody>
      </p:sp>
    </p:spTree>
    <p:extLst>
      <p:ext uri="{BB962C8B-B14F-4D97-AF65-F5344CB8AC3E}">
        <p14:creationId xmlns:p14="http://schemas.microsoft.com/office/powerpoint/2010/main" val="2775835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735C08C-5089-4D5E-A4FD-7F80B16748A6}"/>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1797016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7559-B537-4A09-8E23-753BD1E87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0542E-7D57-408C-A2E4-E41072011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8B7A48-D5A1-431E-84CD-157CF45AFBFB}"/>
              </a:ext>
            </a:extLst>
          </p:cNvPr>
          <p:cNvSpPr>
            <a:spLocks noGrp="1"/>
          </p:cNvSpPr>
          <p:nvPr>
            <p:ph type="dt" sz="half" idx="10"/>
          </p:nvPr>
        </p:nvSpPr>
        <p:spPr/>
        <p:txBody>
          <a:bodyPr/>
          <a:lstStyle/>
          <a:p>
            <a:fld id="{DF4EAB14-72CD-4209-9F46-7B8FA4503D8C}" type="datetimeFigureOut">
              <a:rPr lang="en-US" smtClean="0"/>
              <a:t>3/24/2021</a:t>
            </a:fld>
            <a:endParaRPr lang="en-US" dirty="0"/>
          </a:p>
        </p:txBody>
      </p:sp>
      <p:sp>
        <p:nvSpPr>
          <p:cNvPr id="5" name="Footer Placeholder 4">
            <a:extLst>
              <a:ext uri="{FF2B5EF4-FFF2-40B4-BE49-F238E27FC236}">
                <a16:creationId xmlns:a16="http://schemas.microsoft.com/office/drawing/2014/main" id="{93B11E63-7D84-4289-803C-A11458C1EE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7BA7D0-5A1A-42F1-90FA-A39213EBCD5A}"/>
              </a:ext>
            </a:extLst>
          </p:cNvPr>
          <p:cNvSpPr>
            <a:spLocks noGrp="1"/>
          </p:cNvSpPr>
          <p:nvPr>
            <p:ph type="sldNum" sz="quarter" idx="12"/>
          </p:nvPr>
        </p:nvSpPr>
        <p:spPr/>
        <p:txBody>
          <a:bodyPr/>
          <a:lstStyle/>
          <a:p>
            <a:fld id="{A4B7E788-F687-4B4A-B14D-7838D06E9911}" type="slidenum">
              <a:rPr lang="en-US" smtClean="0"/>
              <a:t>‹#›</a:t>
            </a:fld>
            <a:endParaRPr lang="en-US" dirty="0"/>
          </a:p>
        </p:txBody>
      </p:sp>
    </p:spTree>
    <p:extLst>
      <p:ext uri="{BB962C8B-B14F-4D97-AF65-F5344CB8AC3E}">
        <p14:creationId xmlns:p14="http://schemas.microsoft.com/office/powerpoint/2010/main" val="2112964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EA35-0F3B-48BC-B3D7-4DFF57233A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F6D2A9-A83C-457E-BDD9-D715FCFB54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CAD844-A0BD-4FD3-B5AA-C5AB2319C3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C8AE02-63BB-474B-90A1-CB6E29F4C4EE}"/>
              </a:ext>
            </a:extLst>
          </p:cNvPr>
          <p:cNvSpPr>
            <a:spLocks noGrp="1"/>
          </p:cNvSpPr>
          <p:nvPr>
            <p:ph type="dt" sz="half" idx="10"/>
          </p:nvPr>
        </p:nvSpPr>
        <p:spPr/>
        <p:txBody>
          <a:bodyPr/>
          <a:lstStyle/>
          <a:p>
            <a:fld id="{DF4EAB14-72CD-4209-9F46-7B8FA4503D8C}" type="datetimeFigureOut">
              <a:rPr lang="en-US" smtClean="0"/>
              <a:t>3/24/2021</a:t>
            </a:fld>
            <a:endParaRPr lang="en-US" dirty="0"/>
          </a:p>
        </p:txBody>
      </p:sp>
      <p:sp>
        <p:nvSpPr>
          <p:cNvPr id="6" name="Footer Placeholder 5">
            <a:extLst>
              <a:ext uri="{FF2B5EF4-FFF2-40B4-BE49-F238E27FC236}">
                <a16:creationId xmlns:a16="http://schemas.microsoft.com/office/drawing/2014/main" id="{E404E11D-4272-4441-BE9A-51355097D4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4CF40C-2B8B-4C95-AFD1-BA5CFED16403}"/>
              </a:ext>
            </a:extLst>
          </p:cNvPr>
          <p:cNvSpPr>
            <a:spLocks noGrp="1"/>
          </p:cNvSpPr>
          <p:nvPr>
            <p:ph type="sldNum" sz="quarter" idx="12"/>
          </p:nvPr>
        </p:nvSpPr>
        <p:spPr/>
        <p:txBody>
          <a:bodyPr/>
          <a:lstStyle/>
          <a:p>
            <a:fld id="{A4B7E788-F687-4B4A-B14D-7838D06E9911}" type="slidenum">
              <a:rPr lang="en-US" smtClean="0"/>
              <a:t>‹#›</a:t>
            </a:fld>
            <a:endParaRPr lang="en-US" dirty="0"/>
          </a:p>
        </p:txBody>
      </p:sp>
    </p:spTree>
    <p:extLst>
      <p:ext uri="{BB962C8B-B14F-4D97-AF65-F5344CB8AC3E}">
        <p14:creationId xmlns:p14="http://schemas.microsoft.com/office/powerpoint/2010/main" val="1798230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21C0-6230-4168-84BC-C5E7741E37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5CCF6D-4704-413A-BC36-760358FB7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AB2AA4-F53F-43BB-9B4A-C117BF5DA6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A48BEA-671E-4C88-907D-94256D665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F1D1D3-C23F-46BE-8D59-AA68CE2D28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B141DB-3806-4657-9BA6-40F712BF6DB5}"/>
              </a:ext>
            </a:extLst>
          </p:cNvPr>
          <p:cNvSpPr>
            <a:spLocks noGrp="1"/>
          </p:cNvSpPr>
          <p:nvPr>
            <p:ph type="dt" sz="half" idx="10"/>
          </p:nvPr>
        </p:nvSpPr>
        <p:spPr/>
        <p:txBody>
          <a:bodyPr/>
          <a:lstStyle/>
          <a:p>
            <a:fld id="{DF4EAB14-72CD-4209-9F46-7B8FA4503D8C}" type="datetimeFigureOut">
              <a:rPr lang="en-US" smtClean="0"/>
              <a:t>3/24/2021</a:t>
            </a:fld>
            <a:endParaRPr lang="en-US" dirty="0"/>
          </a:p>
        </p:txBody>
      </p:sp>
      <p:sp>
        <p:nvSpPr>
          <p:cNvPr id="8" name="Footer Placeholder 7">
            <a:extLst>
              <a:ext uri="{FF2B5EF4-FFF2-40B4-BE49-F238E27FC236}">
                <a16:creationId xmlns:a16="http://schemas.microsoft.com/office/drawing/2014/main" id="{C798D2D4-A865-4672-B922-EBE1ED61E07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4436059-AEDA-4066-8271-8FF0CBE32758}"/>
              </a:ext>
            </a:extLst>
          </p:cNvPr>
          <p:cNvSpPr>
            <a:spLocks noGrp="1"/>
          </p:cNvSpPr>
          <p:nvPr>
            <p:ph type="sldNum" sz="quarter" idx="12"/>
          </p:nvPr>
        </p:nvSpPr>
        <p:spPr/>
        <p:txBody>
          <a:bodyPr/>
          <a:lstStyle/>
          <a:p>
            <a:fld id="{A4B7E788-F687-4B4A-B14D-7838D06E9911}" type="slidenum">
              <a:rPr lang="en-US" smtClean="0"/>
              <a:t>‹#›</a:t>
            </a:fld>
            <a:endParaRPr lang="en-US" dirty="0"/>
          </a:p>
        </p:txBody>
      </p:sp>
    </p:spTree>
    <p:extLst>
      <p:ext uri="{BB962C8B-B14F-4D97-AF65-F5344CB8AC3E}">
        <p14:creationId xmlns:p14="http://schemas.microsoft.com/office/powerpoint/2010/main" val="154828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B266-F034-483A-AD91-72E05F2712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6EF98-9BB1-49D6-B2D1-13E987C3E0C7}"/>
              </a:ext>
            </a:extLst>
          </p:cNvPr>
          <p:cNvSpPr>
            <a:spLocks noGrp="1"/>
          </p:cNvSpPr>
          <p:nvPr>
            <p:ph type="dt" sz="half" idx="10"/>
          </p:nvPr>
        </p:nvSpPr>
        <p:spPr/>
        <p:txBody>
          <a:bodyPr/>
          <a:lstStyle/>
          <a:p>
            <a:fld id="{DF4EAB14-72CD-4209-9F46-7B8FA4503D8C}" type="datetimeFigureOut">
              <a:rPr lang="en-US" smtClean="0"/>
              <a:t>3/24/2021</a:t>
            </a:fld>
            <a:endParaRPr lang="en-US" dirty="0"/>
          </a:p>
        </p:txBody>
      </p:sp>
      <p:sp>
        <p:nvSpPr>
          <p:cNvPr id="4" name="Footer Placeholder 3">
            <a:extLst>
              <a:ext uri="{FF2B5EF4-FFF2-40B4-BE49-F238E27FC236}">
                <a16:creationId xmlns:a16="http://schemas.microsoft.com/office/drawing/2014/main" id="{8E21491B-EFB2-4218-9F1C-568F51159A0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D0E0AEC-AB76-4AE3-AF3F-2423EF0FF53D}"/>
              </a:ext>
            </a:extLst>
          </p:cNvPr>
          <p:cNvSpPr>
            <a:spLocks noGrp="1"/>
          </p:cNvSpPr>
          <p:nvPr>
            <p:ph type="sldNum" sz="quarter" idx="12"/>
          </p:nvPr>
        </p:nvSpPr>
        <p:spPr/>
        <p:txBody>
          <a:bodyPr/>
          <a:lstStyle/>
          <a:p>
            <a:fld id="{A4B7E788-F687-4B4A-B14D-7838D06E9911}" type="slidenum">
              <a:rPr lang="en-US" smtClean="0"/>
              <a:t>‹#›</a:t>
            </a:fld>
            <a:endParaRPr lang="en-US" dirty="0"/>
          </a:p>
        </p:txBody>
      </p:sp>
    </p:spTree>
    <p:extLst>
      <p:ext uri="{BB962C8B-B14F-4D97-AF65-F5344CB8AC3E}">
        <p14:creationId xmlns:p14="http://schemas.microsoft.com/office/powerpoint/2010/main" val="3482657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D66F1D-350C-4E92-A063-4F9F0C151F2E}"/>
              </a:ext>
            </a:extLst>
          </p:cNvPr>
          <p:cNvSpPr>
            <a:spLocks noGrp="1"/>
          </p:cNvSpPr>
          <p:nvPr>
            <p:ph type="dt" sz="half" idx="10"/>
          </p:nvPr>
        </p:nvSpPr>
        <p:spPr/>
        <p:txBody>
          <a:bodyPr/>
          <a:lstStyle/>
          <a:p>
            <a:fld id="{DF4EAB14-72CD-4209-9F46-7B8FA4503D8C}" type="datetimeFigureOut">
              <a:rPr lang="en-US" smtClean="0"/>
              <a:t>3/24/2021</a:t>
            </a:fld>
            <a:endParaRPr lang="en-US" dirty="0"/>
          </a:p>
        </p:txBody>
      </p:sp>
      <p:sp>
        <p:nvSpPr>
          <p:cNvPr id="3" name="Footer Placeholder 2">
            <a:extLst>
              <a:ext uri="{FF2B5EF4-FFF2-40B4-BE49-F238E27FC236}">
                <a16:creationId xmlns:a16="http://schemas.microsoft.com/office/drawing/2014/main" id="{A308F1F5-C4AF-4ECC-8316-47668D06C8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F0F68A-EEC5-459F-B7BD-729D7629261F}"/>
              </a:ext>
            </a:extLst>
          </p:cNvPr>
          <p:cNvSpPr>
            <a:spLocks noGrp="1"/>
          </p:cNvSpPr>
          <p:nvPr>
            <p:ph type="sldNum" sz="quarter" idx="12"/>
          </p:nvPr>
        </p:nvSpPr>
        <p:spPr/>
        <p:txBody>
          <a:bodyPr/>
          <a:lstStyle/>
          <a:p>
            <a:fld id="{A4B7E788-F687-4B4A-B14D-7838D06E9911}" type="slidenum">
              <a:rPr lang="en-US" smtClean="0"/>
              <a:t>‹#›</a:t>
            </a:fld>
            <a:endParaRPr lang="en-US" dirty="0"/>
          </a:p>
        </p:txBody>
      </p:sp>
    </p:spTree>
    <p:extLst>
      <p:ext uri="{BB962C8B-B14F-4D97-AF65-F5344CB8AC3E}">
        <p14:creationId xmlns:p14="http://schemas.microsoft.com/office/powerpoint/2010/main" val="890525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BE35-A79E-4A93-885F-12E8ECE25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62A94A-9858-4F3C-B2F0-3E818B768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77D739-EB41-4067-847F-514EB7DF0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746410-7FED-4671-8975-8396F2C59DA0}"/>
              </a:ext>
            </a:extLst>
          </p:cNvPr>
          <p:cNvSpPr>
            <a:spLocks noGrp="1"/>
          </p:cNvSpPr>
          <p:nvPr>
            <p:ph type="dt" sz="half" idx="10"/>
          </p:nvPr>
        </p:nvSpPr>
        <p:spPr/>
        <p:txBody>
          <a:bodyPr/>
          <a:lstStyle/>
          <a:p>
            <a:fld id="{DF4EAB14-72CD-4209-9F46-7B8FA4503D8C}" type="datetimeFigureOut">
              <a:rPr lang="en-US" smtClean="0"/>
              <a:t>3/24/2021</a:t>
            </a:fld>
            <a:endParaRPr lang="en-US" dirty="0"/>
          </a:p>
        </p:txBody>
      </p:sp>
      <p:sp>
        <p:nvSpPr>
          <p:cNvPr id="6" name="Footer Placeholder 5">
            <a:extLst>
              <a:ext uri="{FF2B5EF4-FFF2-40B4-BE49-F238E27FC236}">
                <a16:creationId xmlns:a16="http://schemas.microsoft.com/office/drawing/2014/main" id="{E63CDBD0-7837-4850-A228-7AB1A507CD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B33784-0030-4576-A1D2-FA61EAF75270}"/>
              </a:ext>
            </a:extLst>
          </p:cNvPr>
          <p:cNvSpPr>
            <a:spLocks noGrp="1"/>
          </p:cNvSpPr>
          <p:nvPr>
            <p:ph type="sldNum" sz="quarter" idx="12"/>
          </p:nvPr>
        </p:nvSpPr>
        <p:spPr/>
        <p:txBody>
          <a:bodyPr/>
          <a:lstStyle/>
          <a:p>
            <a:fld id="{A4B7E788-F687-4B4A-B14D-7838D06E9911}" type="slidenum">
              <a:rPr lang="en-US" smtClean="0"/>
              <a:t>‹#›</a:t>
            </a:fld>
            <a:endParaRPr lang="en-US" dirty="0"/>
          </a:p>
        </p:txBody>
      </p:sp>
    </p:spTree>
    <p:extLst>
      <p:ext uri="{BB962C8B-B14F-4D97-AF65-F5344CB8AC3E}">
        <p14:creationId xmlns:p14="http://schemas.microsoft.com/office/powerpoint/2010/main" val="2105602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7456-182B-431E-BA4E-21CDFB49C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0F6F2-6940-4378-9B4C-74323FD5C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8F13ABA-7249-417A-9A39-CB56A851D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0F2E5A-B9DE-45FB-B515-CE23545703AE}"/>
              </a:ext>
            </a:extLst>
          </p:cNvPr>
          <p:cNvSpPr>
            <a:spLocks noGrp="1"/>
          </p:cNvSpPr>
          <p:nvPr>
            <p:ph type="dt" sz="half" idx="10"/>
          </p:nvPr>
        </p:nvSpPr>
        <p:spPr/>
        <p:txBody>
          <a:bodyPr/>
          <a:lstStyle/>
          <a:p>
            <a:fld id="{DF4EAB14-72CD-4209-9F46-7B8FA4503D8C}" type="datetimeFigureOut">
              <a:rPr lang="en-US" smtClean="0"/>
              <a:t>3/24/2021</a:t>
            </a:fld>
            <a:endParaRPr lang="en-US" dirty="0"/>
          </a:p>
        </p:txBody>
      </p:sp>
      <p:sp>
        <p:nvSpPr>
          <p:cNvPr id="6" name="Footer Placeholder 5">
            <a:extLst>
              <a:ext uri="{FF2B5EF4-FFF2-40B4-BE49-F238E27FC236}">
                <a16:creationId xmlns:a16="http://schemas.microsoft.com/office/drawing/2014/main" id="{F94C9A97-C000-4EB8-86F4-6DCAD3C380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314280-9B02-4B73-BD4B-3F045FF2659B}"/>
              </a:ext>
            </a:extLst>
          </p:cNvPr>
          <p:cNvSpPr>
            <a:spLocks noGrp="1"/>
          </p:cNvSpPr>
          <p:nvPr>
            <p:ph type="sldNum" sz="quarter" idx="12"/>
          </p:nvPr>
        </p:nvSpPr>
        <p:spPr/>
        <p:txBody>
          <a:bodyPr/>
          <a:lstStyle/>
          <a:p>
            <a:fld id="{A4B7E788-F687-4B4A-B14D-7838D06E9911}" type="slidenum">
              <a:rPr lang="en-US" smtClean="0"/>
              <a:t>‹#›</a:t>
            </a:fld>
            <a:endParaRPr lang="en-US" dirty="0"/>
          </a:p>
        </p:txBody>
      </p:sp>
    </p:spTree>
    <p:extLst>
      <p:ext uri="{BB962C8B-B14F-4D97-AF65-F5344CB8AC3E}">
        <p14:creationId xmlns:p14="http://schemas.microsoft.com/office/powerpoint/2010/main" val="355397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B77D-5C11-4E67-8EBD-4A6C7CB37F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E2415B-4D60-4E48-8057-59191C658B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1A17F-70B4-48E7-A213-769EB0D97635}"/>
              </a:ext>
            </a:extLst>
          </p:cNvPr>
          <p:cNvSpPr>
            <a:spLocks noGrp="1"/>
          </p:cNvSpPr>
          <p:nvPr>
            <p:ph type="dt" sz="half" idx="10"/>
          </p:nvPr>
        </p:nvSpPr>
        <p:spPr/>
        <p:txBody>
          <a:bodyPr/>
          <a:lstStyle/>
          <a:p>
            <a:fld id="{DF4EAB14-72CD-4209-9F46-7B8FA4503D8C}" type="datetimeFigureOut">
              <a:rPr lang="en-US" smtClean="0"/>
              <a:t>3/24/2021</a:t>
            </a:fld>
            <a:endParaRPr lang="en-US" dirty="0"/>
          </a:p>
        </p:txBody>
      </p:sp>
      <p:sp>
        <p:nvSpPr>
          <p:cNvPr id="5" name="Footer Placeholder 4">
            <a:extLst>
              <a:ext uri="{FF2B5EF4-FFF2-40B4-BE49-F238E27FC236}">
                <a16:creationId xmlns:a16="http://schemas.microsoft.com/office/drawing/2014/main" id="{9D2A19F4-E64E-4257-9580-77462063AC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572FE0-8186-4BF7-896B-683D7A463170}"/>
              </a:ext>
            </a:extLst>
          </p:cNvPr>
          <p:cNvSpPr>
            <a:spLocks noGrp="1"/>
          </p:cNvSpPr>
          <p:nvPr>
            <p:ph type="sldNum" sz="quarter" idx="12"/>
          </p:nvPr>
        </p:nvSpPr>
        <p:spPr/>
        <p:txBody>
          <a:bodyPr/>
          <a:lstStyle/>
          <a:p>
            <a:fld id="{A4B7E788-F687-4B4A-B14D-7838D06E9911}" type="slidenum">
              <a:rPr lang="en-US" smtClean="0"/>
              <a:t>‹#›</a:t>
            </a:fld>
            <a:endParaRPr lang="en-US" dirty="0"/>
          </a:p>
        </p:txBody>
      </p:sp>
    </p:spTree>
    <p:extLst>
      <p:ext uri="{BB962C8B-B14F-4D97-AF65-F5344CB8AC3E}">
        <p14:creationId xmlns:p14="http://schemas.microsoft.com/office/powerpoint/2010/main" val="1452142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93542A-A875-4418-AE5F-7B08EE8E64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CB6A12-99BF-445D-8796-186EE05D00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851AF-03FC-4E06-8595-06DA889C029E}"/>
              </a:ext>
            </a:extLst>
          </p:cNvPr>
          <p:cNvSpPr>
            <a:spLocks noGrp="1"/>
          </p:cNvSpPr>
          <p:nvPr>
            <p:ph type="dt" sz="half" idx="10"/>
          </p:nvPr>
        </p:nvSpPr>
        <p:spPr/>
        <p:txBody>
          <a:bodyPr/>
          <a:lstStyle/>
          <a:p>
            <a:fld id="{DF4EAB14-72CD-4209-9F46-7B8FA4503D8C}" type="datetimeFigureOut">
              <a:rPr lang="en-US" smtClean="0"/>
              <a:t>3/24/2021</a:t>
            </a:fld>
            <a:endParaRPr lang="en-US" dirty="0"/>
          </a:p>
        </p:txBody>
      </p:sp>
      <p:sp>
        <p:nvSpPr>
          <p:cNvPr id="5" name="Footer Placeholder 4">
            <a:extLst>
              <a:ext uri="{FF2B5EF4-FFF2-40B4-BE49-F238E27FC236}">
                <a16:creationId xmlns:a16="http://schemas.microsoft.com/office/drawing/2014/main" id="{35704564-9223-424C-9C0C-59F716D700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FD6451-3AFC-43DD-87E4-7FA70828A782}"/>
              </a:ext>
            </a:extLst>
          </p:cNvPr>
          <p:cNvSpPr>
            <a:spLocks noGrp="1"/>
          </p:cNvSpPr>
          <p:nvPr>
            <p:ph type="sldNum" sz="quarter" idx="12"/>
          </p:nvPr>
        </p:nvSpPr>
        <p:spPr/>
        <p:txBody>
          <a:bodyPr/>
          <a:lstStyle/>
          <a:p>
            <a:fld id="{A4B7E788-F687-4B4A-B14D-7838D06E9911}" type="slidenum">
              <a:rPr lang="en-US" smtClean="0"/>
              <a:t>‹#›</a:t>
            </a:fld>
            <a:endParaRPr lang="en-US" dirty="0"/>
          </a:p>
        </p:txBody>
      </p:sp>
    </p:spTree>
    <p:extLst>
      <p:ext uri="{BB962C8B-B14F-4D97-AF65-F5344CB8AC3E}">
        <p14:creationId xmlns:p14="http://schemas.microsoft.com/office/powerpoint/2010/main" val="12607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gue">
    <p:bg>
      <p:bgPr>
        <a:solidFill>
          <a:schemeClr val="bg1"/>
        </a:solidFill>
        <a:effectLst/>
      </p:bgPr>
    </p:bg>
    <p:spTree>
      <p:nvGrpSpPr>
        <p:cNvPr id="1" name=""/>
        <p:cNvGrpSpPr/>
        <p:nvPr/>
      </p:nvGrpSpPr>
      <p:grpSpPr>
        <a:xfrm>
          <a:off x="0" y="0"/>
          <a:ext cx="0" cy="0"/>
          <a:chOff x="0" y="0"/>
          <a:chExt cx="0" cy="0"/>
        </a:xfrm>
      </p:grpSpPr>
      <p:sp>
        <p:nvSpPr>
          <p:cNvPr id="15" name="Texture">
            <a:extLst>
              <a:ext uri="{FF2B5EF4-FFF2-40B4-BE49-F238E27FC236}">
                <a16:creationId xmlns:a16="http://schemas.microsoft.com/office/drawing/2014/main" id="{8069FB3F-2D73-4C3F-A7A8-E6A22F71C3AB}"/>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14" name="Picture 13">
            <a:extLst>
              <a:ext uri="{FF2B5EF4-FFF2-40B4-BE49-F238E27FC236}">
                <a16:creationId xmlns:a16="http://schemas.microsoft.com/office/drawing/2014/main" id="{4544ECD5-A100-4CBB-BE85-5E2DB9399658}"/>
              </a:ext>
            </a:extLst>
          </p:cNvPr>
          <p:cNvPicPr>
            <a:picLocks noChangeAspect="1"/>
          </p:cNvPicPr>
          <p:nvPr userDrawn="1"/>
        </p:nvPicPr>
        <p:blipFill rotWithShape="1">
          <a:blip r:embed="rId3"/>
          <a:srcRect l="21034" b="37183"/>
          <a:stretch/>
        </p:blipFill>
        <p:spPr>
          <a:xfrm>
            <a:off x="0" y="5372101"/>
            <a:ext cx="2354138" cy="1485900"/>
          </a:xfrm>
          <a:prstGeom prst="rect">
            <a:avLst/>
          </a:prstGeom>
        </p:spPr>
      </p:pic>
      <p:sp>
        <p:nvSpPr>
          <p:cNvPr id="5" name="Subtitle">
            <a:extLst>
              <a:ext uri="{FF2B5EF4-FFF2-40B4-BE49-F238E27FC236}">
                <a16:creationId xmlns:a16="http://schemas.microsoft.com/office/drawing/2014/main" id="{1C588A51-7159-4E94-9856-B64483B8F966}"/>
              </a:ext>
            </a:extLst>
          </p:cNvPr>
          <p:cNvSpPr>
            <a:spLocks noGrp="1"/>
          </p:cNvSpPr>
          <p:nvPr>
            <p:ph type="body" sz="quarter" idx="13" hasCustomPrompt="1"/>
          </p:nvPr>
        </p:nvSpPr>
        <p:spPr bwMode="ltGray">
          <a:xfrm>
            <a:off x="449201" y="479908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cap="all" spc="300" baseline="0" dirty="0">
                <a:solidFill>
                  <a:schemeClr val="bg1"/>
                </a:solidFill>
              </a:defRPr>
            </a:lvl1pPr>
          </a:lstStyle>
          <a:p>
            <a:pPr marL="182880" lvl="0" indent="-182880"/>
            <a:r>
              <a:rPr lang="en-US"/>
              <a:t>Subtitle (Delete if not used)</a:t>
            </a:r>
          </a:p>
        </p:txBody>
      </p:sp>
      <p:sp>
        <p:nvSpPr>
          <p:cNvPr id="2" name="Title">
            <a:extLst>
              <a:ext uri="{FF2B5EF4-FFF2-40B4-BE49-F238E27FC236}">
                <a16:creationId xmlns:a16="http://schemas.microsoft.com/office/drawing/2014/main" id="{CDB11C21-4702-4664-8D59-793314F8EA10}"/>
              </a:ext>
            </a:extLst>
          </p:cNvPr>
          <p:cNvSpPr>
            <a:spLocks noGrp="1"/>
          </p:cNvSpPr>
          <p:nvPr>
            <p:ph type="title" hasCustomPrompt="1"/>
          </p:nvPr>
        </p:nvSpPr>
        <p:spPr>
          <a:xfrm>
            <a:off x="449202" y="3528919"/>
            <a:ext cx="9372600" cy="1214393"/>
          </a:xfrm>
        </p:spPr>
        <p:txBody>
          <a:bodyPr anchor="b">
            <a:noAutofit/>
          </a:bodyPr>
          <a:lstStyle>
            <a:lvl1pPr>
              <a:lnSpc>
                <a:spcPct val="100000"/>
              </a:lnSpc>
              <a:defRPr/>
            </a:lvl1pPr>
          </a:lstStyle>
          <a:p>
            <a:r>
              <a:rPr lang="en-US"/>
              <a:t>Segue Layout</a:t>
            </a:r>
          </a:p>
        </p:txBody>
      </p:sp>
      <p:sp>
        <p:nvSpPr>
          <p:cNvPr id="3" name="Footer Placeholder 2">
            <a:extLst>
              <a:ext uri="{FF2B5EF4-FFF2-40B4-BE49-F238E27FC236}">
                <a16:creationId xmlns:a16="http://schemas.microsoft.com/office/drawing/2014/main" id="{72052D0D-2EA4-4CCE-90FA-A02A78C35856}"/>
              </a:ext>
            </a:extLst>
          </p:cNvPr>
          <p:cNvSpPr>
            <a:spLocks noGrp="1"/>
          </p:cNvSpPr>
          <p:nvPr>
            <p:ph type="ftr" sz="quarter" idx="14"/>
          </p:nvPr>
        </p:nvSpPr>
        <p:spPr/>
        <p:txBody>
          <a:bodyPr/>
          <a:lstStyle/>
          <a:p>
            <a:r>
              <a:rPr lang="en-US" dirty="0"/>
              <a:t>Optional Title of the Presentation</a:t>
            </a:r>
          </a:p>
        </p:txBody>
      </p:sp>
      <p:sp>
        <p:nvSpPr>
          <p:cNvPr id="17" name="Slide Number">
            <a:extLst>
              <a:ext uri="{FF2B5EF4-FFF2-40B4-BE49-F238E27FC236}">
                <a16:creationId xmlns:a16="http://schemas.microsoft.com/office/drawing/2014/main" id="{C761C9BF-9222-4B2A-A19A-B5A2710D93B3}"/>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18" name="Logo">
            <a:extLst>
              <a:ext uri="{FF2B5EF4-FFF2-40B4-BE49-F238E27FC236}">
                <a16:creationId xmlns:a16="http://schemas.microsoft.com/office/drawing/2014/main" id="{507CC42B-659C-4CD4-9F20-358BBD7B0A6B}"/>
              </a:ext>
            </a:extLst>
          </p:cNvPr>
          <p:cNvGrpSpPr>
            <a:grpSpLocks noChangeAspect="1"/>
          </p:cNvGrpSpPr>
          <p:nvPr userDrawn="1"/>
        </p:nvGrpSpPr>
        <p:grpSpPr bwMode="black">
          <a:xfrm>
            <a:off x="428653" y="6447297"/>
            <a:ext cx="914400" cy="214552"/>
            <a:chOff x="1231901" y="5359401"/>
            <a:chExt cx="11210925" cy="2630487"/>
          </a:xfrm>
        </p:grpSpPr>
        <p:sp>
          <p:nvSpPr>
            <p:cNvPr id="19" name="Freeform 5">
              <a:extLst>
                <a:ext uri="{FF2B5EF4-FFF2-40B4-BE49-F238E27FC236}">
                  <a16:creationId xmlns:a16="http://schemas.microsoft.com/office/drawing/2014/main" id="{648801B8-52B3-47AC-9853-2375E256E3A9}"/>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64F20CB9-4127-4672-B9D3-714FA916023D}"/>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4203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Font typeface="Arial" panose="020B0604020202020204" pitchFamily="34" charset="0"/>
              <a:buNone/>
              <a:defRPr lang="en-US" sz="1600" b="1" cap="all" spc="300" baseline="0" dirty="0">
                <a:solidFill>
                  <a:schemeClr val="bg1"/>
                </a:solidFill>
              </a:defRPr>
            </a:lvl1pPr>
          </a:lstStyle>
          <a:p>
            <a:pPr marL="182880" lvl="0" indent="-182880"/>
            <a:r>
              <a:rPr lang="en-US"/>
              <a:t>Subtitle (Delete if not used)</a:t>
            </a:r>
          </a:p>
        </p:txBody>
      </p:sp>
      <p:sp>
        <p:nvSpPr>
          <p:cNvPr id="3" name="Footer Placeholder 2">
            <a:extLst>
              <a:ext uri="{FF2B5EF4-FFF2-40B4-BE49-F238E27FC236}">
                <a16:creationId xmlns:a16="http://schemas.microsoft.com/office/drawing/2014/main" id="{F4ADC8EF-0ABA-4B52-AEA2-7A3943163EAA}"/>
              </a:ext>
            </a:extLst>
          </p:cNvPr>
          <p:cNvSpPr>
            <a:spLocks noGrp="1"/>
          </p:cNvSpPr>
          <p:nvPr>
            <p:ph type="ftr" sz="quarter" idx="14"/>
          </p:nvPr>
        </p:nvSpPr>
        <p:spPr/>
        <p:txBody>
          <a:bodyPr/>
          <a:lstStyle/>
          <a:p>
            <a:r>
              <a:rPr lang="en-US" dirty="0"/>
              <a:t>Optional Title of the Presentation</a:t>
            </a:r>
          </a:p>
        </p:txBody>
      </p:sp>
      <p:sp>
        <p:nvSpPr>
          <p:cNvPr id="5" name="Title 4">
            <a:extLst>
              <a:ext uri="{FF2B5EF4-FFF2-40B4-BE49-F238E27FC236}">
                <a16:creationId xmlns:a16="http://schemas.microsoft.com/office/drawing/2014/main" id="{72B8CEC4-B0CD-4400-A6AD-DD3E12310A92}"/>
              </a:ext>
            </a:extLst>
          </p:cNvPr>
          <p:cNvSpPr>
            <a:spLocks noGrp="1"/>
          </p:cNvSpPr>
          <p:nvPr>
            <p:ph type="title" hasCustomPrompt="1"/>
          </p:nvPr>
        </p:nvSpPr>
        <p:spPr/>
        <p:txBody>
          <a:bodyPr/>
          <a:lstStyle>
            <a:lvl1pPr>
              <a:defRPr/>
            </a:lvl1pPr>
          </a:lstStyle>
          <a:p>
            <a:r>
              <a:rPr lang="en-US"/>
              <a:t>Title Only Layout</a:t>
            </a:r>
          </a:p>
        </p:txBody>
      </p:sp>
    </p:spTree>
    <p:extLst>
      <p:ext uri="{BB962C8B-B14F-4D97-AF65-F5344CB8AC3E}">
        <p14:creationId xmlns:p14="http://schemas.microsoft.com/office/powerpoint/2010/main" val="137618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2869"/>
            <a:ext cx="11292840" cy="447905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a:t>Subtitle (Delete if not used)</a:t>
            </a:r>
          </a:p>
        </p:txBody>
      </p:sp>
      <p:sp>
        <p:nvSpPr>
          <p:cNvPr id="3" name="Footer Placeholder 2">
            <a:extLst>
              <a:ext uri="{FF2B5EF4-FFF2-40B4-BE49-F238E27FC236}">
                <a16:creationId xmlns:a16="http://schemas.microsoft.com/office/drawing/2014/main" id="{9EF94C0C-A1DE-4B4E-81B9-17917168456C}"/>
              </a:ext>
            </a:extLst>
          </p:cNvPr>
          <p:cNvSpPr>
            <a:spLocks noGrp="1"/>
          </p:cNvSpPr>
          <p:nvPr>
            <p:ph type="ftr" sz="quarter" idx="15"/>
          </p:nvPr>
        </p:nvSpPr>
        <p:spPr/>
        <p:txBody>
          <a:bodyPr/>
          <a:lstStyle/>
          <a:p>
            <a:r>
              <a:rPr lang="en-US" dirty="0"/>
              <a:t>Optional Title of the Presentation</a:t>
            </a:r>
          </a:p>
        </p:txBody>
      </p:sp>
      <p:sp>
        <p:nvSpPr>
          <p:cNvPr id="4" name="Title 3">
            <a:extLst>
              <a:ext uri="{FF2B5EF4-FFF2-40B4-BE49-F238E27FC236}">
                <a16:creationId xmlns:a16="http://schemas.microsoft.com/office/drawing/2014/main" id="{856CA66E-0730-4548-BD28-48477B0C3CAB}"/>
              </a:ext>
            </a:extLst>
          </p:cNvPr>
          <p:cNvSpPr>
            <a:spLocks noGrp="1"/>
          </p:cNvSpPr>
          <p:nvPr>
            <p:ph type="title" hasCustomPrompt="1"/>
          </p:nvPr>
        </p:nvSpPr>
        <p:spPr/>
        <p:txBody>
          <a:bodyPr/>
          <a:lstStyle>
            <a:lvl1pPr>
              <a:defRPr/>
            </a:lvl1pPr>
          </a:lstStyle>
          <a:p>
            <a:r>
              <a:rPr lang="en-US"/>
              <a:t>One Column Layout</a:t>
            </a:r>
          </a:p>
        </p:txBody>
      </p:sp>
    </p:spTree>
    <p:extLst>
      <p:ext uri="{BB962C8B-B14F-4D97-AF65-F5344CB8AC3E}">
        <p14:creationId xmlns:p14="http://schemas.microsoft.com/office/powerpoint/2010/main" val="45002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419DE35-D0AB-4348-89C4-2714CF5EEDE7}"/>
              </a:ext>
            </a:extLst>
          </p:cNvPr>
          <p:cNvSpPr>
            <a:spLocks noGrp="1"/>
          </p:cNvSpPr>
          <p:nvPr>
            <p:ph sz="quarter" idx="15"/>
          </p:nvPr>
        </p:nvSpPr>
        <p:spPr>
          <a:xfrm>
            <a:off x="6208776" y="1802869"/>
            <a:ext cx="5532120" cy="447905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2869"/>
            <a:ext cx="5532120" cy="447905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a:t>Subtitle (Delete if not used)</a:t>
            </a:r>
          </a:p>
        </p:txBody>
      </p:sp>
      <p:sp>
        <p:nvSpPr>
          <p:cNvPr id="3" name="Footer Placeholder 2">
            <a:extLst>
              <a:ext uri="{FF2B5EF4-FFF2-40B4-BE49-F238E27FC236}">
                <a16:creationId xmlns:a16="http://schemas.microsoft.com/office/drawing/2014/main" id="{3208BA35-76C2-4ED8-B770-6CBDC27C821F}"/>
              </a:ext>
            </a:extLst>
          </p:cNvPr>
          <p:cNvSpPr>
            <a:spLocks noGrp="1"/>
          </p:cNvSpPr>
          <p:nvPr>
            <p:ph type="ftr" sz="quarter" idx="16"/>
          </p:nvPr>
        </p:nvSpPr>
        <p:spPr/>
        <p:txBody>
          <a:bodyPr/>
          <a:lstStyle/>
          <a:p>
            <a:r>
              <a:rPr lang="en-US" dirty="0"/>
              <a:t>Optional Title of the Presentation</a:t>
            </a:r>
          </a:p>
        </p:txBody>
      </p:sp>
      <p:sp>
        <p:nvSpPr>
          <p:cNvPr id="4" name="Title 3">
            <a:extLst>
              <a:ext uri="{FF2B5EF4-FFF2-40B4-BE49-F238E27FC236}">
                <a16:creationId xmlns:a16="http://schemas.microsoft.com/office/drawing/2014/main" id="{A0187FFC-2B63-49CE-B2BC-B238E1BC79DB}"/>
              </a:ext>
            </a:extLst>
          </p:cNvPr>
          <p:cNvSpPr>
            <a:spLocks noGrp="1"/>
          </p:cNvSpPr>
          <p:nvPr>
            <p:ph type="title" hasCustomPrompt="1"/>
          </p:nvPr>
        </p:nvSpPr>
        <p:spPr/>
        <p:txBody>
          <a:bodyPr/>
          <a:lstStyle>
            <a:lvl1pPr>
              <a:defRPr/>
            </a:lvl1pPr>
          </a:lstStyle>
          <a:p>
            <a:r>
              <a:rPr lang="en-US"/>
              <a:t>Two Column Layout</a:t>
            </a:r>
          </a:p>
        </p:txBody>
      </p:sp>
    </p:spTree>
    <p:extLst>
      <p:ext uri="{BB962C8B-B14F-4D97-AF65-F5344CB8AC3E}">
        <p14:creationId xmlns:p14="http://schemas.microsoft.com/office/powerpoint/2010/main" val="16451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E7D5292-8D24-405D-9E5D-79D2DD40F684}"/>
              </a:ext>
            </a:extLst>
          </p:cNvPr>
          <p:cNvSpPr>
            <a:spLocks noGrp="1"/>
          </p:cNvSpPr>
          <p:nvPr>
            <p:ph sz="quarter" idx="16"/>
          </p:nvPr>
        </p:nvSpPr>
        <p:spPr>
          <a:xfrm>
            <a:off x="8129016" y="1802869"/>
            <a:ext cx="3611880" cy="447950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4419DE35-D0AB-4348-89C4-2714CF5EEDE7}"/>
              </a:ext>
            </a:extLst>
          </p:cNvPr>
          <p:cNvSpPr>
            <a:spLocks noGrp="1"/>
          </p:cNvSpPr>
          <p:nvPr>
            <p:ph sz="quarter" idx="15"/>
          </p:nvPr>
        </p:nvSpPr>
        <p:spPr>
          <a:xfrm>
            <a:off x="4289298" y="1802424"/>
            <a:ext cx="3611880" cy="447950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2424"/>
            <a:ext cx="3611880" cy="447950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a:t>Subtitle (Delete if not used)</a:t>
            </a:r>
          </a:p>
        </p:txBody>
      </p:sp>
      <p:sp>
        <p:nvSpPr>
          <p:cNvPr id="3" name="Footer Placeholder 2">
            <a:extLst>
              <a:ext uri="{FF2B5EF4-FFF2-40B4-BE49-F238E27FC236}">
                <a16:creationId xmlns:a16="http://schemas.microsoft.com/office/drawing/2014/main" id="{6504F64A-6956-41D3-B0E4-CCC3453A7F77}"/>
              </a:ext>
            </a:extLst>
          </p:cNvPr>
          <p:cNvSpPr>
            <a:spLocks noGrp="1"/>
          </p:cNvSpPr>
          <p:nvPr>
            <p:ph type="ftr" sz="quarter" idx="17"/>
          </p:nvPr>
        </p:nvSpPr>
        <p:spPr/>
        <p:txBody>
          <a:bodyPr/>
          <a:lstStyle/>
          <a:p>
            <a:r>
              <a:rPr lang="en-US" dirty="0"/>
              <a:t>Optional Title of the Presentation</a:t>
            </a:r>
          </a:p>
        </p:txBody>
      </p:sp>
      <p:sp>
        <p:nvSpPr>
          <p:cNvPr id="4" name="Title 3">
            <a:extLst>
              <a:ext uri="{FF2B5EF4-FFF2-40B4-BE49-F238E27FC236}">
                <a16:creationId xmlns:a16="http://schemas.microsoft.com/office/drawing/2014/main" id="{D9030608-2773-46C2-905B-B17C3B831C19}"/>
              </a:ext>
            </a:extLst>
          </p:cNvPr>
          <p:cNvSpPr>
            <a:spLocks noGrp="1"/>
          </p:cNvSpPr>
          <p:nvPr>
            <p:ph type="title" hasCustomPrompt="1"/>
          </p:nvPr>
        </p:nvSpPr>
        <p:spPr/>
        <p:txBody>
          <a:bodyPr/>
          <a:lstStyle>
            <a:lvl1pPr>
              <a:defRPr/>
            </a:lvl1pPr>
          </a:lstStyle>
          <a:p>
            <a:r>
              <a:rPr lang="en-US"/>
              <a:t>Three Column Layout</a:t>
            </a:r>
          </a:p>
        </p:txBody>
      </p:sp>
    </p:spTree>
    <p:extLst>
      <p:ext uri="{BB962C8B-B14F-4D97-AF65-F5344CB8AC3E}">
        <p14:creationId xmlns:p14="http://schemas.microsoft.com/office/powerpoint/2010/main" val="311445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99E3BF3-DA31-48DD-AC45-91FC2DBAAD4C}"/>
              </a:ext>
            </a:extLst>
          </p:cNvPr>
          <p:cNvSpPr>
            <a:spLocks noGrp="1"/>
          </p:cNvSpPr>
          <p:nvPr>
            <p:ph type="pic" sz="quarter" idx="15" hasCustomPrompt="1"/>
          </p:nvPr>
        </p:nvSpPr>
        <p:spPr>
          <a:xfrm>
            <a:off x="5251704" y="0"/>
            <a:ext cx="6940296" cy="6858000"/>
          </a:xfrm>
          <a:solidFill>
            <a:schemeClr val="bg1">
              <a:lumMod val="85000"/>
            </a:schemeClr>
          </a:solidFill>
        </p:spPr>
        <p:txBody>
          <a:bodyPr vert="horz" lIns="0" tIns="0" rIns="0" bIns="822960" rtlCol="0" anchor="ctr">
            <a:noAutofit/>
          </a:bodyPr>
          <a:lstStyle>
            <a:lvl1pPr marL="0" indent="0" algn="ctr">
              <a:buFont typeface="Arial" panose="020B0604020202020204" pitchFamily="34" charset="0"/>
              <a:buNone/>
              <a:defRPr lang="en-US" sz="1800">
                <a:solidFill>
                  <a:schemeClr val="tx1"/>
                </a:solidFill>
              </a:defRPr>
            </a:lvl1pPr>
          </a:lstStyle>
          <a:p>
            <a:pPr lvl="0" algn="ctr"/>
            <a:r>
              <a:rPr lang="en-US" dirty="0"/>
              <a:t>Click icon below to insert picture</a:t>
            </a:r>
          </a:p>
        </p:txBody>
      </p:sp>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1368"/>
            <a:ext cx="4206240" cy="448056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420624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a:t>Subtitle (D.I.N.U.)</a:t>
            </a:r>
          </a:p>
        </p:txBody>
      </p:sp>
      <p:sp>
        <p:nvSpPr>
          <p:cNvPr id="2" name="Title">
            <a:extLst>
              <a:ext uri="{FF2B5EF4-FFF2-40B4-BE49-F238E27FC236}">
                <a16:creationId xmlns:a16="http://schemas.microsoft.com/office/drawing/2014/main" id="{AD051183-1C65-4067-A80F-CAB4F09E82D7}"/>
              </a:ext>
            </a:extLst>
          </p:cNvPr>
          <p:cNvSpPr>
            <a:spLocks noGrp="1"/>
          </p:cNvSpPr>
          <p:nvPr>
            <p:ph type="title" hasCustomPrompt="1"/>
          </p:nvPr>
        </p:nvSpPr>
        <p:spPr>
          <a:xfrm>
            <a:off x="449202" y="372339"/>
            <a:ext cx="4206240" cy="492443"/>
          </a:xfrm>
        </p:spPr>
        <p:txBody>
          <a:bodyPr>
            <a:noAutofit/>
          </a:bodyPr>
          <a:lstStyle>
            <a:lvl1pPr>
              <a:defRPr/>
            </a:lvl1pPr>
          </a:lstStyle>
          <a:p>
            <a:r>
              <a:rPr lang="en-US"/>
              <a:t>Photo Right Layout</a:t>
            </a:r>
          </a:p>
        </p:txBody>
      </p:sp>
    </p:spTree>
    <p:extLst>
      <p:ext uri="{BB962C8B-B14F-4D97-AF65-F5344CB8AC3E}">
        <p14:creationId xmlns:p14="http://schemas.microsoft.com/office/powerpoint/2010/main" val="314141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One Column">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a:t>Subtitle (Delete if not used)</a:t>
            </a:r>
          </a:p>
        </p:txBody>
      </p:sp>
      <p:sp>
        <p:nvSpPr>
          <p:cNvPr id="3" name="Footer Placeholder 2">
            <a:extLst>
              <a:ext uri="{FF2B5EF4-FFF2-40B4-BE49-F238E27FC236}">
                <a16:creationId xmlns:a16="http://schemas.microsoft.com/office/drawing/2014/main" id="{9EF94C0C-A1DE-4B4E-81B9-17917168456C}"/>
              </a:ext>
            </a:extLst>
          </p:cNvPr>
          <p:cNvSpPr>
            <a:spLocks noGrp="1"/>
          </p:cNvSpPr>
          <p:nvPr>
            <p:ph type="ftr" sz="quarter" idx="15"/>
          </p:nvPr>
        </p:nvSpPr>
        <p:spPr/>
        <p:txBody>
          <a:bodyPr/>
          <a:lstStyle/>
          <a:p>
            <a:r>
              <a:rPr lang="en-US" dirty="0"/>
              <a:t>Optional Title of the Presentation</a:t>
            </a:r>
          </a:p>
        </p:txBody>
      </p:sp>
      <p:sp>
        <p:nvSpPr>
          <p:cNvPr id="4" name="Title 3">
            <a:extLst>
              <a:ext uri="{FF2B5EF4-FFF2-40B4-BE49-F238E27FC236}">
                <a16:creationId xmlns:a16="http://schemas.microsoft.com/office/drawing/2014/main" id="{856CA66E-0730-4548-BD28-48477B0C3CAB}"/>
              </a:ext>
            </a:extLst>
          </p:cNvPr>
          <p:cNvSpPr>
            <a:spLocks noGrp="1"/>
          </p:cNvSpPr>
          <p:nvPr>
            <p:ph type="title" hasCustomPrompt="1"/>
          </p:nvPr>
        </p:nvSpPr>
        <p:spPr/>
        <p:txBody>
          <a:bodyPr/>
          <a:lstStyle>
            <a:lvl1pPr>
              <a:defRPr/>
            </a:lvl1pPr>
          </a:lstStyle>
          <a:p>
            <a:r>
              <a:rPr lang="en-US"/>
              <a:t>Numbered One Column Layout</a:t>
            </a:r>
          </a:p>
        </p:txBody>
      </p:sp>
      <p:sp>
        <p:nvSpPr>
          <p:cNvPr id="10" name="Content Placeholder 11">
            <a:extLst>
              <a:ext uri="{FF2B5EF4-FFF2-40B4-BE49-F238E27FC236}">
                <a16:creationId xmlns:a16="http://schemas.microsoft.com/office/drawing/2014/main" id="{4DE42E10-C02B-493C-892E-5A8A326E7885}"/>
              </a:ext>
            </a:extLst>
          </p:cNvPr>
          <p:cNvSpPr>
            <a:spLocks noGrp="1"/>
          </p:cNvSpPr>
          <p:nvPr>
            <p:ph sz="quarter" idx="14"/>
          </p:nvPr>
        </p:nvSpPr>
        <p:spPr>
          <a:xfrm>
            <a:off x="449580" y="1802869"/>
            <a:ext cx="11292840" cy="4479059"/>
          </a:xfrm>
        </p:spPr>
        <p:txBody>
          <a:bodyPr/>
          <a:lstStyle>
            <a:lvl1pPr marL="344488" indent="-344488">
              <a:buFont typeface="+mj-lt"/>
              <a:buAutoNum type="arabicPeriod"/>
              <a:tabLst>
                <a:tab pos="288925" algn="l"/>
              </a:tabLst>
              <a:defRPr>
                <a:solidFill>
                  <a:schemeClr val="tx1">
                    <a:lumMod val="85000"/>
                    <a:lumOff val="15000"/>
                  </a:schemeClr>
                </a:solidFill>
              </a:defRPr>
            </a:lvl1pPr>
            <a:lvl2pPr marL="515938" indent="-163513">
              <a:defRPr>
                <a:solidFill>
                  <a:schemeClr val="tx1">
                    <a:lumMod val="85000"/>
                    <a:lumOff val="15000"/>
                  </a:schemeClr>
                </a:solidFill>
              </a:defRPr>
            </a:lvl2pPr>
            <a:lvl3pPr marL="687388" indent="-163513">
              <a:defRPr>
                <a:solidFill>
                  <a:schemeClr val="tx1">
                    <a:lumMod val="85000"/>
                    <a:lumOff val="15000"/>
                  </a:schemeClr>
                </a:solidFill>
              </a:defRPr>
            </a:lvl3pPr>
            <a:lvl4pPr marL="860425" indent="-171450">
              <a:defRPr/>
            </a:lvl4pPr>
            <a:lvl5pPr marL="1031875" indent="-171450">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414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a:extLst>
              <a:ext uri="{FF2B5EF4-FFF2-40B4-BE49-F238E27FC236}">
                <a16:creationId xmlns:a16="http://schemas.microsoft.com/office/drawing/2014/main" id="{9773789E-1482-4DF2-AC34-ED595BC86F6F}"/>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sp>
        <p:nvSpPr>
          <p:cNvPr id="71" name="Text Placeholder 70">
            <a:extLst>
              <a:ext uri="{FF2B5EF4-FFF2-40B4-BE49-F238E27FC236}">
                <a16:creationId xmlns:a16="http://schemas.microsoft.com/office/drawing/2014/main" id="{14A8E363-B738-48A5-915F-96EF63027B46}"/>
              </a:ext>
            </a:extLst>
          </p:cNvPr>
          <p:cNvSpPr>
            <a:spLocks noGrp="1"/>
          </p:cNvSpPr>
          <p:nvPr>
            <p:ph type="body" idx="1"/>
          </p:nvPr>
        </p:nvSpPr>
        <p:spPr>
          <a:xfrm>
            <a:off x="449201" y="1802870"/>
            <a:ext cx="11293597" cy="4475704"/>
          </a:xfrm>
          <a:prstGeom prst="rect">
            <a:avLst/>
          </a:prstGeom>
        </p:spPr>
        <p:txBody>
          <a:bodyPr vert="horz" lIns="0" tIns="0" rIns="0" bIns="0" rtlCol="0">
            <a:noAutofit/>
          </a:bodyPr>
          <a:lstStyle/>
          <a:p>
            <a:pPr lvl="0"/>
            <a:r>
              <a:rPr lang="en-US"/>
              <a:t>First level: Bullet, 20pt</a:t>
            </a:r>
          </a:p>
          <a:p>
            <a:pPr lvl="1"/>
            <a:r>
              <a:rPr lang="en-US"/>
              <a:t>Second level: Sub-bullet 1, 18pt</a:t>
            </a:r>
          </a:p>
          <a:p>
            <a:pPr lvl="2"/>
            <a:r>
              <a:rPr lang="en-US"/>
              <a:t>Third level: Sub-bullet 2, 16pt</a:t>
            </a:r>
          </a:p>
          <a:p>
            <a:pPr lvl="3"/>
            <a:r>
              <a:rPr lang="en-US"/>
              <a:t>Fourth level: Sub-bullet 3, 14pt</a:t>
            </a:r>
          </a:p>
          <a:p>
            <a:pPr lvl="4"/>
            <a:r>
              <a:rPr lang="en-US"/>
              <a:t>Fifth level: Sub-bullet 4, 12pt</a:t>
            </a:r>
          </a:p>
        </p:txBody>
      </p:sp>
      <p:sp>
        <p:nvSpPr>
          <p:cNvPr id="2" name="Title"/>
          <p:cNvSpPr>
            <a:spLocks noGrp="1"/>
          </p:cNvSpPr>
          <p:nvPr>
            <p:ph type="title"/>
          </p:nvPr>
        </p:nvSpPr>
        <p:spPr>
          <a:xfrm>
            <a:off x="449202" y="372339"/>
            <a:ext cx="11293597" cy="492443"/>
          </a:xfrm>
          <a:prstGeom prst="rect">
            <a:avLst/>
          </a:prstGeom>
        </p:spPr>
        <p:txBody>
          <a:bodyPr vert="horz" lIns="0" tIns="0" rIns="0" bIns="0" rtlCol="0" anchor="t">
            <a:noAutofit/>
          </a:bodyPr>
          <a:lstStyle/>
          <a:p>
            <a:r>
              <a:rPr lang="en-US"/>
              <a:t>Title, 32pt</a:t>
            </a:r>
          </a:p>
        </p:txBody>
      </p:sp>
      <p:grpSp>
        <p:nvGrpSpPr>
          <p:cNvPr id="8" name="Logo">
            <a:extLst>
              <a:ext uri="{FF2B5EF4-FFF2-40B4-BE49-F238E27FC236}">
                <a16:creationId xmlns:a16="http://schemas.microsoft.com/office/drawing/2014/main" id="{CBB5A743-284E-4F77-9C07-20F6113DB3BD}"/>
              </a:ext>
            </a:extLst>
          </p:cNvPr>
          <p:cNvGrpSpPr>
            <a:grpSpLocks noChangeAspect="1"/>
          </p:cNvGrpSpPr>
          <p:nvPr userDrawn="1"/>
        </p:nvGrpSpPr>
        <p:grpSpPr bwMode="black">
          <a:xfrm>
            <a:off x="428653" y="6447297"/>
            <a:ext cx="914400" cy="214552"/>
            <a:chOff x="1231901" y="5359401"/>
            <a:chExt cx="11210925" cy="2630487"/>
          </a:xfrm>
        </p:grpSpPr>
        <p:sp>
          <p:nvSpPr>
            <p:cNvPr id="9" name="Freeform 5">
              <a:extLst>
                <a:ext uri="{FF2B5EF4-FFF2-40B4-BE49-F238E27FC236}">
                  <a16:creationId xmlns:a16="http://schemas.microsoft.com/office/drawing/2014/main" id="{BB597971-37D3-4BC0-93F4-2E4A0C596B82}"/>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710CFBDD-008A-42F6-B152-7F57EF7924FE}"/>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23B7BE8C-9254-49C6-B935-75CCECC5C171}"/>
              </a:ext>
            </a:extLst>
          </p:cNvPr>
          <p:cNvSpPr>
            <a:spLocks noGrp="1"/>
          </p:cNvSpPr>
          <p:nvPr>
            <p:ph type="ftr" sz="quarter" idx="3"/>
          </p:nvPr>
        </p:nvSpPr>
        <p:spPr>
          <a:xfrm>
            <a:off x="4038600" y="6447297"/>
            <a:ext cx="4114800" cy="153888"/>
          </a:xfrm>
          <a:prstGeom prst="rect">
            <a:avLst/>
          </a:prstGeom>
        </p:spPr>
        <p:txBody>
          <a:bodyPr vert="horz" lIns="0" tIns="0" rIns="0" bIns="0" rtlCol="0" anchor="ctr">
            <a:spAutoFit/>
          </a:bodyPr>
          <a:lstStyle>
            <a:lvl1pPr algn="ctr">
              <a:defRPr sz="1000">
                <a:solidFill>
                  <a:schemeClr val="bg1">
                    <a:lumMod val="65000"/>
                  </a:schemeClr>
                </a:solidFill>
              </a:defRPr>
            </a:lvl1pPr>
          </a:lstStyle>
          <a:p>
            <a:r>
              <a:rPr lang="en-US" dirty="0"/>
              <a:t>Optional Title of the Presentation</a:t>
            </a:r>
          </a:p>
        </p:txBody>
      </p:sp>
    </p:spTree>
    <p:extLst>
      <p:ext uri="{BB962C8B-B14F-4D97-AF65-F5344CB8AC3E}">
        <p14:creationId xmlns:p14="http://schemas.microsoft.com/office/powerpoint/2010/main" val="33623089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20" r:id="rId3"/>
    <p:sldLayoutId id="2147483723" r:id="rId4"/>
    <p:sldLayoutId id="2147483724" r:id="rId5"/>
    <p:sldLayoutId id="2147483725" r:id="rId6"/>
    <p:sldLayoutId id="2147483726" r:id="rId7"/>
    <p:sldLayoutId id="2147483727" r:id="rId8"/>
    <p:sldLayoutId id="2147483741" r:id="rId9"/>
    <p:sldLayoutId id="2147483698" r:id="rId10"/>
    <p:sldLayoutId id="2147483740" r:id="rId11"/>
    <p:sldLayoutId id="2147483735" r:id="rId12"/>
    <p:sldLayoutId id="2147483738" r:id="rId13"/>
    <p:sldLayoutId id="2147483737" r:id="rId14"/>
    <p:sldLayoutId id="2147483732" r:id="rId15"/>
    <p:sldLayoutId id="2147483728" r:id="rId16"/>
    <p:sldLayoutId id="2147483729" r:id="rId17"/>
    <p:sldLayoutId id="2147483702" r:id="rId18"/>
  </p:sldLayoutIdLst>
  <p:hf hdr="0" dt="0"/>
  <p:txStyles>
    <p:titleStyle>
      <a:lvl1pPr algn="l" defTabSz="914400" rtl="0" eaLnBrk="1" latinLnBrk="0" hangingPunct="1">
        <a:lnSpc>
          <a:spcPct val="100000"/>
        </a:lnSpc>
        <a:spcBef>
          <a:spcPct val="0"/>
        </a:spcBef>
        <a:buNone/>
        <a:defRPr sz="3200" b="1" kern="1200">
          <a:gradFill>
            <a:gsLst>
              <a:gs pos="0">
                <a:schemeClr val="accent1"/>
              </a:gs>
              <a:gs pos="100000">
                <a:schemeClr val="accent1">
                  <a:lumMod val="50000"/>
                </a:schemeClr>
              </a:gs>
            </a:gsLst>
            <a:lin ang="5400000" scaled="1"/>
          </a:gradFill>
          <a:latin typeface="+mj-lt"/>
          <a:ea typeface="+mj-ea"/>
          <a:cs typeface="+mj-cs"/>
        </a:defRPr>
      </a:lvl1pPr>
    </p:titleStyle>
    <p:body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dirty="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A628EE-8BF8-43B8-841D-5E30BD48D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323FEA-82FC-4354-B1B1-4C52CAEE2D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ABCE4-1BB0-4179-A235-ADF34998A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EAB14-72CD-4209-9F46-7B8FA4503D8C}" type="datetimeFigureOut">
              <a:rPr lang="en-US" smtClean="0"/>
              <a:t>3/24/2021</a:t>
            </a:fld>
            <a:endParaRPr lang="en-US" dirty="0"/>
          </a:p>
        </p:txBody>
      </p:sp>
      <p:sp>
        <p:nvSpPr>
          <p:cNvPr id="5" name="Footer Placeholder 4">
            <a:extLst>
              <a:ext uri="{FF2B5EF4-FFF2-40B4-BE49-F238E27FC236}">
                <a16:creationId xmlns:a16="http://schemas.microsoft.com/office/drawing/2014/main" id="{14B50029-C294-480D-819B-2FD2F2D43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B61E04-A983-48B0-9D71-DDF586AE5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7E788-F687-4B4A-B14D-7838D06E9911}" type="slidenum">
              <a:rPr lang="en-US" smtClean="0"/>
              <a:t>‹#›</a:t>
            </a:fld>
            <a:endParaRPr lang="en-US" dirty="0"/>
          </a:p>
        </p:txBody>
      </p:sp>
    </p:spTree>
    <p:extLst>
      <p:ext uri="{BB962C8B-B14F-4D97-AF65-F5344CB8AC3E}">
        <p14:creationId xmlns:p14="http://schemas.microsoft.com/office/powerpoint/2010/main" val="196208362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2354EF-88AF-4F94-A95E-F46279720F9F}"/>
              </a:ext>
            </a:extLst>
          </p:cNvPr>
          <p:cNvSpPr>
            <a:spLocks noGrp="1"/>
          </p:cNvSpPr>
          <p:nvPr>
            <p:ph type="body" sz="quarter" idx="17"/>
          </p:nvPr>
        </p:nvSpPr>
        <p:spPr>
          <a:xfrm>
            <a:off x="3329294" y="2953512"/>
            <a:ext cx="5533405" cy="402336"/>
          </a:xfrm>
        </p:spPr>
        <p:txBody>
          <a:bodyPr/>
          <a:lstStyle/>
          <a:p>
            <a:r>
              <a:rPr lang="en-US" dirty="0"/>
              <a:t>Stephen Slater, Dan Schwarz</a:t>
            </a:r>
          </a:p>
        </p:txBody>
      </p:sp>
      <p:sp>
        <p:nvSpPr>
          <p:cNvPr id="7" name="Text Placeholder 6">
            <a:extLst>
              <a:ext uri="{FF2B5EF4-FFF2-40B4-BE49-F238E27FC236}">
                <a16:creationId xmlns:a16="http://schemas.microsoft.com/office/drawing/2014/main" id="{A56F745C-D281-4157-8140-96195A1C1E9E}"/>
              </a:ext>
            </a:extLst>
          </p:cNvPr>
          <p:cNvSpPr>
            <a:spLocks noGrp="1"/>
          </p:cNvSpPr>
          <p:nvPr>
            <p:ph type="body" sz="quarter" idx="19"/>
          </p:nvPr>
        </p:nvSpPr>
        <p:spPr/>
        <p:txBody>
          <a:bodyPr/>
          <a:lstStyle/>
          <a:p>
            <a:r>
              <a:rPr lang="en-US" dirty="0"/>
              <a:t>Keysight Technologies</a:t>
            </a:r>
          </a:p>
        </p:txBody>
      </p:sp>
      <p:sp>
        <p:nvSpPr>
          <p:cNvPr id="2" name="Title 1">
            <a:extLst>
              <a:ext uri="{FF2B5EF4-FFF2-40B4-BE49-F238E27FC236}">
                <a16:creationId xmlns:a16="http://schemas.microsoft.com/office/drawing/2014/main" id="{0A514E67-E40F-41CB-9B53-C634BFE3E6D9}"/>
              </a:ext>
            </a:extLst>
          </p:cNvPr>
          <p:cNvSpPr>
            <a:spLocks noGrp="1"/>
          </p:cNvSpPr>
          <p:nvPr>
            <p:ph type="title"/>
          </p:nvPr>
        </p:nvSpPr>
        <p:spPr/>
        <p:txBody>
          <a:bodyPr/>
          <a:lstStyle/>
          <a:p>
            <a:r>
              <a:rPr lang="en-US" dirty="0"/>
              <a:t>Cloud HPC for </a:t>
            </a:r>
            <a:br>
              <a:rPr lang="en-US" dirty="0"/>
            </a:br>
            <a:r>
              <a:rPr lang="en-US" dirty="0"/>
              <a:t>PathWave ADS 2021 is Here!</a:t>
            </a:r>
          </a:p>
        </p:txBody>
      </p:sp>
    </p:spTree>
    <p:extLst>
      <p:ext uri="{BB962C8B-B14F-4D97-AF65-F5344CB8AC3E}">
        <p14:creationId xmlns:p14="http://schemas.microsoft.com/office/powerpoint/2010/main" val="379742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127D14-B102-4D63-8461-18381E1D6F66}"/>
              </a:ext>
            </a:extLst>
          </p:cNvPr>
          <p:cNvSpPr>
            <a:spLocks noGrp="1"/>
          </p:cNvSpPr>
          <p:nvPr>
            <p:ph type="title"/>
          </p:nvPr>
        </p:nvSpPr>
        <p:spPr/>
        <p:txBody>
          <a:bodyPr/>
          <a:lstStyle/>
          <a:p>
            <a:r>
              <a:rPr lang="en-US" dirty="0"/>
              <a:t>HPC Deployments </a:t>
            </a:r>
          </a:p>
        </p:txBody>
      </p:sp>
      <p:grpSp>
        <p:nvGrpSpPr>
          <p:cNvPr id="3" name="Group 2">
            <a:extLst>
              <a:ext uri="{FF2B5EF4-FFF2-40B4-BE49-F238E27FC236}">
                <a16:creationId xmlns:a16="http://schemas.microsoft.com/office/drawing/2014/main" id="{6B8DF6F6-0EB4-48A6-A9B9-96FEFBE468AC}"/>
              </a:ext>
            </a:extLst>
          </p:cNvPr>
          <p:cNvGrpSpPr/>
          <p:nvPr/>
        </p:nvGrpSpPr>
        <p:grpSpPr>
          <a:xfrm>
            <a:off x="3526582" y="967208"/>
            <a:ext cx="1714500" cy="5273656"/>
            <a:chOff x="3526582" y="967208"/>
            <a:chExt cx="1714500" cy="5273656"/>
          </a:xfrm>
        </p:grpSpPr>
        <p:pic>
          <p:nvPicPr>
            <p:cNvPr id="6" name="Graphic 5">
              <a:extLst>
                <a:ext uri="{FF2B5EF4-FFF2-40B4-BE49-F238E27FC236}">
                  <a16:creationId xmlns:a16="http://schemas.microsoft.com/office/drawing/2014/main" id="{712D6BF0-D726-4F04-91AC-98807677DDA5}"/>
                </a:ext>
              </a:extLst>
            </p:cNvPr>
            <p:cNvPicPr>
              <a:picLocks noChangeAspect="1"/>
            </p:cNvPicPr>
            <p:nvPr/>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l="38341" r="39346"/>
            <a:stretch/>
          </p:blipFill>
          <p:spPr>
            <a:xfrm>
              <a:off x="4192555" y="967208"/>
              <a:ext cx="382555" cy="1714500"/>
            </a:xfrm>
            <a:prstGeom prst="rect">
              <a:avLst/>
            </a:prstGeom>
          </p:spPr>
        </p:pic>
        <p:pic>
          <p:nvPicPr>
            <p:cNvPr id="7" name="Graphic 6">
              <a:extLst>
                <a:ext uri="{FF2B5EF4-FFF2-40B4-BE49-F238E27FC236}">
                  <a16:creationId xmlns:a16="http://schemas.microsoft.com/office/drawing/2014/main" id="{6AB499FB-A878-4E69-82AB-BB0A8CF8F0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6582" y="2153593"/>
              <a:ext cx="1714500" cy="1714500"/>
            </a:xfrm>
            <a:prstGeom prst="rect">
              <a:avLst/>
            </a:prstGeom>
          </p:spPr>
        </p:pic>
        <p:pic>
          <p:nvPicPr>
            <p:cNvPr id="8" name="Graphic 7">
              <a:extLst>
                <a:ext uri="{FF2B5EF4-FFF2-40B4-BE49-F238E27FC236}">
                  <a16:creationId xmlns:a16="http://schemas.microsoft.com/office/drawing/2014/main" id="{3CD30175-8A1B-4B11-BC2F-DC492C8DE0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26582" y="4526364"/>
              <a:ext cx="1714500" cy="1714500"/>
            </a:xfrm>
            <a:prstGeom prst="rect">
              <a:avLst/>
            </a:prstGeom>
          </p:spPr>
        </p:pic>
        <p:pic>
          <p:nvPicPr>
            <p:cNvPr id="9" name="Graphic 8">
              <a:extLst>
                <a:ext uri="{FF2B5EF4-FFF2-40B4-BE49-F238E27FC236}">
                  <a16:creationId xmlns:a16="http://schemas.microsoft.com/office/drawing/2014/main" id="{3AC4E654-6E86-40DE-82AF-5252A26C51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26582" y="3339978"/>
              <a:ext cx="1714500" cy="1714500"/>
            </a:xfrm>
            <a:prstGeom prst="rect">
              <a:avLst/>
            </a:prstGeom>
          </p:spPr>
        </p:pic>
      </p:grpSp>
      <p:sp>
        <p:nvSpPr>
          <p:cNvPr id="10" name="TextBox 9">
            <a:extLst>
              <a:ext uri="{FF2B5EF4-FFF2-40B4-BE49-F238E27FC236}">
                <a16:creationId xmlns:a16="http://schemas.microsoft.com/office/drawing/2014/main" id="{E44D5754-E7C3-49D8-9E4C-AA65CEE36E3B}"/>
              </a:ext>
            </a:extLst>
          </p:cNvPr>
          <p:cNvSpPr txBox="1"/>
          <p:nvPr/>
        </p:nvSpPr>
        <p:spPr>
          <a:xfrm>
            <a:off x="1502225" y="1542189"/>
            <a:ext cx="1623527"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On-Premise Server</a:t>
            </a:r>
          </a:p>
        </p:txBody>
      </p:sp>
      <p:sp>
        <p:nvSpPr>
          <p:cNvPr id="11" name="TextBox 10">
            <a:extLst>
              <a:ext uri="{FF2B5EF4-FFF2-40B4-BE49-F238E27FC236}">
                <a16:creationId xmlns:a16="http://schemas.microsoft.com/office/drawing/2014/main" id="{78F40401-D056-4978-9C78-5B413AE46262}"/>
              </a:ext>
            </a:extLst>
          </p:cNvPr>
          <p:cNvSpPr txBox="1"/>
          <p:nvPr/>
        </p:nvSpPr>
        <p:spPr>
          <a:xfrm>
            <a:off x="1502225" y="2733844"/>
            <a:ext cx="1623527"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On-Premise Cluster</a:t>
            </a:r>
          </a:p>
        </p:txBody>
      </p:sp>
      <p:sp>
        <p:nvSpPr>
          <p:cNvPr id="12" name="TextBox 11">
            <a:extLst>
              <a:ext uri="{FF2B5EF4-FFF2-40B4-BE49-F238E27FC236}">
                <a16:creationId xmlns:a16="http://schemas.microsoft.com/office/drawing/2014/main" id="{55EB9D7D-AA3B-4653-82F3-7E98F80B6095}"/>
              </a:ext>
            </a:extLst>
          </p:cNvPr>
          <p:cNvSpPr txBox="1"/>
          <p:nvPr/>
        </p:nvSpPr>
        <p:spPr>
          <a:xfrm>
            <a:off x="1502225" y="3914959"/>
            <a:ext cx="1623527"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Private Cloud</a:t>
            </a:r>
          </a:p>
        </p:txBody>
      </p:sp>
      <p:sp>
        <p:nvSpPr>
          <p:cNvPr id="13" name="TextBox 12">
            <a:extLst>
              <a:ext uri="{FF2B5EF4-FFF2-40B4-BE49-F238E27FC236}">
                <a16:creationId xmlns:a16="http://schemas.microsoft.com/office/drawing/2014/main" id="{C4485667-B458-4179-ACFF-3915D0B9644B}"/>
              </a:ext>
            </a:extLst>
          </p:cNvPr>
          <p:cNvSpPr txBox="1"/>
          <p:nvPr/>
        </p:nvSpPr>
        <p:spPr>
          <a:xfrm>
            <a:off x="1502225" y="5245114"/>
            <a:ext cx="1623527"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Hybrid Cloud</a:t>
            </a:r>
          </a:p>
        </p:txBody>
      </p:sp>
      <p:sp>
        <p:nvSpPr>
          <p:cNvPr id="14" name="Arrow: Down 13">
            <a:extLst>
              <a:ext uri="{FF2B5EF4-FFF2-40B4-BE49-F238E27FC236}">
                <a16:creationId xmlns:a16="http://schemas.microsoft.com/office/drawing/2014/main" id="{592F25AB-A40C-490C-B947-926CA7178DB4}"/>
              </a:ext>
            </a:extLst>
          </p:cNvPr>
          <p:cNvSpPr/>
          <p:nvPr/>
        </p:nvSpPr>
        <p:spPr>
          <a:xfrm>
            <a:off x="5571153" y="1455576"/>
            <a:ext cx="671804" cy="4422710"/>
          </a:xfrm>
          <a:prstGeom prst="downArrow">
            <a:avLst/>
          </a:prstGeom>
          <a:gradFill>
            <a:gsLst>
              <a:gs pos="0">
                <a:schemeClr val="bg1"/>
              </a:gs>
              <a:gs pos="15000">
                <a:srgbClr val="00B050"/>
              </a:gs>
              <a:gs pos="35000">
                <a:schemeClr val="accent2"/>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CC73A90A-BA5B-4266-AFFD-3FA72D7CD7B3}"/>
              </a:ext>
            </a:extLst>
          </p:cNvPr>
          <p:cNvSpPr txBox="1"/>
          <p:nvPr/>
        </p:nvSpPr>
        <p:spPr>
          <a:xfrm>
            <a:off x="4977105" y="872944"/>
            <a:ext cx="185990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a:ea typeface="+mn-ea"/>
                <a:cs typeface="+mn-cs"/>
              </a:rPr>
              <a:t>System Implementation Complexity</a:t>
            </a:r>
          </a:p>
        </p:txBody>
      </p:sp>
      <p:sp>
        <p:nvSpPr>
          <p:cNvPr id="2" name="TextBox 1">
            <a:extLst>
              <a:ext uri="{FF2B5EF4-FFF2-40B4-BE49-F238E27FC236}">
                <a16:creationId xmlns:a16="http://schemas.microsoft.com/office/drawing/2014/main" id="{32E41F96-336A-4886-8D8C-30AC254E58ED}"/>
              </a:ext>
            </a:extLst>
          </p:cNvPr>
          <p:cNvSpPr txBox="1"/>
          <p:nvPr/>
        </p:nvSpPr>
        <p:spPr>
          <a:xfrm>
            <a:off x="7324531" y="1455576"/>
            <a:ext cx="3872204" cy="4985980"/>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Typical Challenges: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User Authentication (SSO)</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Shared File System</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Application </a:t>
            </a:r>
            <a:r>
              <a:rPr kumimoji="0" lang="en-US" sz="1800" b="0" i="1" u="none" strike="noStrike" kern="1200" cap="none" spc="0" normalizeH="0" baseline="0" noProof="0" dirty="0">
                <a:ln>
                  <a:noFill/>
                </a:ln>
                <a:solidFill>
                  <a:prstClr val="black">
                    <a:lumMod val="85000"/>
                    <a:lumOff val="15000"/>
                  </a:prstClr>
                </a:solidFill>
                <a:effectLst/>
                <a:uLnTx/>
                <a:uFillTx/>
                <a:latin typeface="Arial"/>
                <a:ea typeface="+mn-ea"/>
                <a:cs typeface="+mn-cs"/>
              </a:rPr>
              <a:t>Plumbing</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License Server visibility</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Job Schedulers –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LSF</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PBS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GridEngine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Slurm</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HTCondor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spTree>
    <p:extLst>
      <p:ext uri="{BB962C8B-B14F-4D97-AF65-F5344CB8AC3E}">
        <p14:creationId xmlns:p14="http://schemas.microsoft.com/office/powerpoint/2010/main" val="160975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127D14-B102-4D63-8461-18381E1D6F66}"/>
              </a:ext>
            </a:extLst>
          </p:cNvPr>
          <p:cNvSpPr>
            <a:spLocks noGrp="1"/>
          </p:cNvSpPr>
          <p:nvPr>
            <p:ph type="title"/>
          </p:nvPr>
        </p:nvSpPr>
        <p:spPr/>
        <p:txBody>
          <a:bodyPr/>
          <a:lstStyle/>
          <a:p>
            <a:r>
              <a:rPr lang="en-US" dirty="0"/>
              <a:t>HPC Deployments </a:t>
            </a:r>
          </a:p>
        </p:txBody>
      </p:sp>
      <p:sp>
        <p:nvSpPr>
          <p:cNvPr id="17" name="TextBox 16">
            <a:extLst>
              <a:ext uri="{FF2B5EF4-FFF2-40B4-BE49-F238E27FC236}">
                <a16:creationId xmlns:a16="http://schemas.microsoft.com/office/drawing/2014/main" id="{0EC5F6ED-6850-4894-8C8B-1947CCF6A51E}"/>
              </a:ext>
            </a:extLst>
          </p:cNvPr>
          <p:cNvSpPr txBox="1"/>
          <p:nvPr/>
        </p:nvSpPr>
        <p:spPr>
          <a:xfrm>
            <a:off x="4311519" y="1763259"/>
            <a:ext cx="3432889" cy="30777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Arial"/>
                <a:ea typeface="+mn-ea"/>
                <a:cs typeface="+mn-cs"/>
              </a:rPr>
              <a:t>Turn-Key Cloud HPC Provider</a:t>
            </a:r>
          </a:p>
        </p:txBody>
      </p:sp>
      <p:pic>
        <p:nvPicPr>
          <p:cNvPr id="2" name="Picture 1">
            <a:extLst>
              <a:ext uri="{FF2B5EF4-FFF2-40B4-BE49-F238E27FC236}">
                <a16:creationId xmlns:a16="http://schemas.microsoft.com/office/drawing/2014/main" id="{4D93ECB6-1866-4962-8AD8-3054441709A0}"/>
              </a:ext>
            </a:extLst>
          </p:cNvPr>
          <p:cNvPicPr>
            <a:picLocks noChangeAspect="1"/>
          </p:cNvPicPr>
          <p:nvPr/>
        </p:nvPicPr>
        <p:blipFill>
          <a:blip r:embed="rId2"/>
          <a:stretch>
            <a:fillRect/>
          </a:stretch>
        </p:blipFill>
        <p:spPr>
          <a:xfrm>
            <a:off x="4661093" y="2178533"/>
            <a:ext cx="2869814" cy="849831"/>
          </a:xfrm>
          <a:prstGeom prst="rect">
            <a:avLst/>
          </a:prstGeom>
        </p:spPr>
      </p:pic>
      <p:sp>
        <p:nvSpPr>
          <p:cNvPr id="3" name="TextBox 2">
            <a:extLst>
              <a:ext uri="{FF2B5EF4-FFF2-40B4-BE49-F238E27FC236}">
                <a16:creationId xmlns:a16="http://schemas.microsoft.com/office/drawing/2014/main" id="{00FEEE56-E5EB-421E-80F8-78DB628F6F10}"/>
              </a:ext>
            </a:extLst>
          </p:cNvPr>
          <p:cNvSpPr txBox="1"/>
          <p:nvPr/>
        </p:nvSpPr>
        <p:spPr>
          <a:xfrm>
            <a:off x="4414285" y="3226663"/>
            <a:ext cx="6011117" cy="1508105"/>
          </a:xfrm>
          <a:prstGeom prst="rect">
            <a:avLst/>
          </a:prstGeom>
          <a:noFill/>
        </p:spPr>
        <p:txBody>
          <a:bodyPr wrap="square" lIns="0" tIns="0" rIns="0" bIns="0"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a:ea typeface="+mn-ea"/>
                <a:cs typeface="+mn-cs"/>
              </a:rPr>
              <a:t>Keysight Products Published to Nimbix Platform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a:ea typeface="+mn-ea"/>
                <a:cs typeface="+mn-cs"/>
              </a:rPr>
              <a:t>All supplemental software already configured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a:ea typeface="+mn-ea"/>
                <a:cs typeface="+mn-cs"/>
              </a:rPr>
              <a:t>QA Tested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a:ea typeface="+mn-ea"/>
                <a:cs typeface="+mn-cs"/>
              </a:rPr>
              <a:t>Scalable HW resources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rial"/>
                <a:ea typeface="+mn-ea"/>
                <a:cs typeface="+mn-cs"/>
              </a:rPr>
              <a:t>Pay-per-use HW resources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effectLst/>
              <a:uLnTx/>
              <a:uFillTx/>
              <a:latin typeface="Arial"/>
              <a:ea typeface="+mn-ea"/>
              <a:cs typeface="+mn-cs"/>
            </a:endParaRPr>
          </a:p>
        </p:txBody>
      </p:sp>
      <p:pic>
        <p:nvPicPr>
          <p:cNvPr id="23" name="Picture 22">
            <a:extLst>
              <a:ext uri="{FF2B5EF4-FFF2-40B4-BE49-F238E27FC236}">
                <a16:creationId xmlns:a16="http://schemas.microsoft.com/office/drawing/2014/main" id="{FD6AEB9C-3496-442B-96C7-E1D49A95F5C6}"/>
              </a:ext>
            </a:extLst>
          </p:cNvPr>
          <p:cNvPicPr>
            <a:picLocks noChangeAspect="1"/>
          </p:cNvPicPr>
          <p:nvPr/>
        </p:nvPicPr>
        <p:blipFill rotWithShape="1">
          <a:blip r:embed="rId3"/>
          <a:srcRect t="3532" b="4097"/>
          <a:stretch/>
        </p:blipFill>
        <p:spPr>
          <a:xfrm>
            <a:off x="2505630" y="933060"/>
            <a:ext cx="1719221" cy="4876801"/>
          </a:xfrm>
          <a:prstGeom prst="rect">
            <a:avLst/>
          </a:prstGeom>
        </p:spPr>
      </p:pic>
    </p:spTree>
    <p:extLst>
      <p:ext uri="{BB962C8B-B14F-4D97-AF65-F5344CB8AC3E}">
        <p14:creationId xmlns:p14="http://schemas.microsoft.com/office/powerpoint/2010/main" val="292914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49040677-DB5E-4AEB-B64D-771B038EF9BC}"/>
              </a:ext>
            </a:extLst>
          </p:cNvPr>
          <p:cNvSpPr>
            <a:spLocks noGrp="1"/>
          </p:cNvSpPr>
          <p:nvPr>
            <p:ph sz="quarter" idx="14"/>
          </p:nvPr>
        </p:nvSpPr>
        <p:spPr>
          <a:xfrm>
            <a:off x="454130" y="1246882"/>
            <a:ext cx="5100694" cy="1483271"/>
          </a:xfrm>
        </p:spPr>
        <p:txBody>
          <a:bodyPr/>
          <a:lstStyle/>
          <a:p>
            <a:pPr marL="285750" lvl="0" indent="-285750" defTabSz="457200">
              <a:spcBef>
                <a:spcPts val="0"/>
              </a:spcBef>
              <a:spcAft>
                <a:spcPts val="600"/>
              </a:spcAft>
              <a:buClr>
                <a:srgbClr val="E90029"/>
              </a:buClr>
              <a:defRPr/>
            </a:pPr>
            <a:r>
              <a:rPr lang="en-US" sz="1800" dirty="0">
                <a:solidFill>
                  <a:prstClr val="black">
                    <a:lumMod val="85000"/>
                    <a:lumOff val="15000"/>
                  </a:prstClr>
                </a:solidFill>
              </a:rPr>
              <a:t>Setup your simulation on your local machine</a:t>
            </a:r>
          </a:p>
          <a:p>
            <a:pPr marL="285750" lvl="0" indent="-285750" defTabSz="457200">
              <a:spcBef>
                <a:spcPts val="0"/>
              </a:spcBef>
              <a:spcAft>
                <a:spcPts val="600"/>
              </a:spcAft>
              <a:buClr>
                <a:srgbClr val="E90029"/>
              </a:buClr>
              <a:defRPr/>
            </a:pPr>
            <a:r>
              <a:rPr lang="en-US" sz="1800" dirty="0">
                <a:solidFill>
                  <a:prstClr val="black">
                    <a:lumMod val="85000"/>
                    <a:lumOff val="15000"/>
                  </a:prstClr>
                </a:solidFill>
              </a:rPr>
              <a:t>Set number of parallel jobs</a:t>
            </a:r>
          </a:p>
          <a:p>
            <a:pPr marL="285750" indent="-285750" defTabSz="457200">
              <a:spcBef>
                <a:spcPts val="0"/>
              </a:spcBef>
              <a:spcAft>
                <a:spcPts val="600"/>
              </a:spcAft>
              <a:buClr>
                <a:srgbClr val="E90029"/>
              </a:buClr>
              <a:defRPr/>
            </a:pPr>
            <a:r>
              <a:rPr lang="en-US" sz="1800" dirty="0">
                <a:solidFill>
                  <a:prstClr val="black">
                    <a:lumMod val="85000"/>
                    <a:lumOff val="15000"/>
                  </a:prstClr>
                </a:solidFill>
              </a:rPr>
              <a:t>Design Cloud Sim Service interacts with Job Schedulers</a:t>
            </a:r>
          </a:p>
          <a:p>
            <a:pPr marL="285750" lvl="0" indent="-285750" defTabSz="457200">
              <a:spcBef>
                <a:spcPts val="0"/>
              </a:spcBef>
              <a:spcAft>
                <a:spcPts val="600"/>
              </a:spcAft>
              <a:buClr>
                <a:srgbClr val="E90029"/>
              </a:buClr>
              <a:defRPr/>
            </a:pPr>
            <a:r>
              <a:rPr lang="en-US" sz="1800" dirty="0">
                <a:solidFill>
                  <a:prstClr val="black">
                    <a:lumMod val="85000"/>
                    <a:lumOff val="15000"/>
                  </a:prstClr>
                </a:solidFill>
              </a:rPr>
              <a:t>Only the files that are needed are sent to Design Cloud Sim Service</a:t>
            </a:r>
          </a:p>
        </p:txBody>
      </p:sp>
      <p:sp>
        <p:nvSpPr>
          <p:cNvPr id="4" name="Title 3">
            <a:extLst>
              <a:ext uri="{FF2B5EF4-FFF2-40B4-BE49-F238E27FC236}">
                <a16:creationId xmlns:a16="http://schemas.microsoft.com/office/drawing/2014/main" id="{636183C3-617C-412B-88DB-C9524C432C93}"/>
              </a:ext>
            </a:extLst>
          </p:cNvPr>
          <p:cNvSpPr>
            <a:spLocks noGrp="1"/>
          </p:cNvSpPr>
          <p:nvPr>
            <p:ph type="title"/>
          </p:nvPr>
        </p:nvSpPr>
        <p:spPr/>
        <p:txBody>
          <a:bodyPr/>
          <a:lstStyle/>
          <a:p>
            <a:r>
              <a:rPr lang="en-US" dirty="0"/>
              <a:t>Introducing Keysight Design Cloud User-Experience</a:t>
            </a:r>
          </a:p>
        </p:txBody>
      </p:sp>
      <p:sp>
        <p:nvSpPr>
          <p:cNvPr id="58" name="Content Placeholder 15">
            <a:extLst>
              <a:ext uri="{FF2B5EF4-FFF2-40B4-BE49-F238E27FC236}">
                <a16:creationId xmlns:a16="http://schemas.microsoft.com/office/drawing/2014/main" id="{3AA50127-8E8A-4C1F-B061-A1CD2D24ABA4}"/>
              </a:ext>
            </a:extLst>
          </p:cNvPr>
          <p:cNvSpPr txBox="1">
            <a:spLocks/>
          </p:cNvSpPr>
          <p:nvPr/>
        </p:nvSpPr>
        <p:spPr>
          <a:xfrm>
            <a:off x="443638" y="3193499"/>
            <a:ext cx="3993465" cy="1542774"/>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a:lstStyle>
          <a:p>
            <a:pPr marL="285750" indent="-285750" defTabSz="457200">
              <a:spcBef>
                <a:spcPts val="0"/>
              </a:spcBef>
              <a:spcAft>
                <a:spcPts val="600"/>
              </a:spcAft>
              <a:buClr>
                <a:srgbClr val="E90029"/>
              </a:buClr>
              <a:defRPr/>
            </a:pPr>
            <a:r>
              <a:rPr lang="en-US" sz="1800" dirty="0">
                <a:solidFill>
                  <a:prstClr val="black">
                    <a:lumMod val="85000"/>
                    <a:lumOff val="15000"/>
                  </a:prstClr>
                </a:solidFill>
              </a:rPr>
              <a:t>Shut down your local machine – jobs are </a:t>
            </a:r>
            <a:r>
              <a:rPr lang="en-US" sz="1800" u="sng" dirty="0">
                <a:solidFill>
                  <a:prstClr val="black">
                    <a:lumMod val="85000"/>
                    <a:lumOff val="15000"/>
                  </a:prstClr>
                </a:solidFill>
              </a:rPr>
              <a:t>still running</a:t>
            </a:r>
            <a:endParaRPr lang="en-US" sz="1800" dirty="0">
              <a:solidFill>
                <a:prstClr val="black">
                  <a:lumMod val="85000"/>
                  <a:lumOff val="15000"/>
                </a:prstClr>
              </a:solidFill>
            </a:endParaRPr>
          </a:p>
          <a:p>
            <a:pPr marL="285750" indent="-285750" defTabSz="457200">
              <a:spcBef>
                <a:spcPts val="0"/>
              </a:spcBef>
              <a:spcAft>
                <a:spcPts val="600"/>
              </a:spcAft>
              <a:buClr>
                <a:srgbClr val="E90029"/>
              </a:buClr>
              <a:defRPr/>
            </a:pPr>
            <a:r>
              <a:rPr lang="en-US" sz="1800" dirty="0">
                <a:solidFill>
                  <a:prstClr val="black">
                    <a:lumMod val="85000"/>
                    <a:lumOff val="15000"/>
                  </a:prstClr>
                </a:solidFill>
              </a:rPr>
              <a:t>Reconnect and if simulations are finished, results are automatically downloaded</a:t>
            </a:r>
            <a:endParaRPr lang="en-US" sz="1800" dirty="0"/>
          </a:p>
        </p:txBody>
      </p:sp>
      <p:pic>
        <p:nvPicPr>
          <p:cNvPr id="18" name="Picture 17">
            <a:extLst>
              <a:ext uri="{FF2B5EF4-FFF2-40B4-BE49-F238E27FC236}">
                <a16:creationId xmlns:a16="http://schemas.microsoft.com/office/drawing/2014/main" id="{9F1D6F05-2BD6-4515-B38E-CBA5A804EDA2}"/>
              </a:ext>
            </a:extLst>
          </p:cNvPr>
          <p:cNvPicPr>
            <a:picLocks noChangeAspect="1"/>
          </p:cNvPicPr>
          <p:nvPr/>
        </p:nvPicPr>
        <p:blipFill>
          <a:blip r:embed="rId2"/>
          <a:stretch>
            <a:fillRect/>
          </a:stretch>
        </p:blipFill>
        <p:spPr>
          <a:xfrm>
            <a:off x="3215949" y="1332820"/>
            <a:ext cx="8757687" cy="5152841"/>
          </a:xfrm>
          <a:prstGeom prst="rect">
            <a:avLst/>
          </a:prstGeom>
        </p:spPr>
      </p:pic>
    </p:spTree>
    <p:extLst>
      <p:ext uri="{BB962C8B-B14F-4D97-AF65-F5344CB8AC3E}">
        <p14:creationId xmlns:p14="http://schemas.microsoft.com/office/powerpoint/2010/main" val="116234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6FB6D45-C3C4-4E68-A935-F8C993279B94}"/>
              </a:ext>
            </a:extLst>
          </p:cNvPr>
          <p:cNvSpPr>
            <a:spLocks noGrp="1"/>
          </p:cNvSpPr>
          <p:nvPr>
            <p:ph sz="quarter" idx="14"/>
          </p:nvPr>
        </p:nvSpPr>
        <p:spPr>
          <a:xfrm>
            <a:off x="449959" y="1189470"/>
            <a:ext cx="11292840" cy="4479059"/>
          </a:xfrm>
        </p:spPr>
        <p:txBody>
          <a:bodyPr/>
          <a:lstStyle/>
          <a:p>
            <a:pPr lvl="0"/>
            <a:r>
              <a:rPr lang="en-US" dirty="0"/>
              <a:t>Momentum (Method of Moments) – Planar 3D EM simulator</a:t>
            </a:r>
          </a:p>
          <a:p>
            <a:pPr lvl="1"/>
            <a:r>
              <a:rPr lang="en-US" dirty="0"/>
              <a:t>IC’s, PCB’s, Antennas, any planar circuit.</a:t>
            </a:r>
          </a:p>
          <a:p>
            <a:r>
              <a:rPr lang="en-US" dirty="0"/>
              <a:t>FEM – (Finite Element Method) – Arbitrary-geometry 3D EM simulator</a:t>
            </a:r>
          </a:p>
          <a:p>
            <a:pPr lvl="1"/>
            <a:r>
              <a:rPr lang="en-US" dirty="0"/>
              <a:t>Module, Antennas, arbitrary structures</a:t>
            </a:r>
          </a:p>
          <a:p>
            <a:endParaRPr lang="en-US" dirty="0"/>
          </a:p>
        </p:txBody>
      </p:sp>
      <p:sp>
        <p:nvSpPr>
          <p:cNvPr id="7" name="Title 105">
            <a:extLst>
              <a:ext uri="{FF2B5EF4-FFF2-40B4-BE49-F238E27FC236}">
                <a16:creationId xmlns:a16="http://schemas.microsoft.com/office/drawing/2014/main" id="{CAAAC506-781C-4080-9975-EDD3DDE9007A}"/>
              </a:ext>
            </a:extLst>
          </p:cNvPr>
          <p:cNvSpPr>
            <a:spLocks noGrp="1"/>
          </p:cNvSpPr>
          <p:nvPr>
            <p:ph type="title"/>
          </p:nvPr>
        </p:nvSpPr>
        <p:spPr/>
        <p:txBody>
          <a:bodyPr/>
          <a:lstStyle/>
          <a:p>
            <a:r>
              <a:rPr lang="en-US" dirty="0"/>
              <a:t>Momentum vs FEM: What’s the difference?</a:t>
            </a:r>
          </a:p>
        </p:txBody>
      </p:sp>
      <p:sp>
        <p:nvSpPr>
          <p:cNvPr id="16" name="Rectangle 15">
            <a:extLst>
              <a:ext uri="{FF2B5EF4-FFF2-40B4-BE49-F238E27FC236}">
                <a16:creationId xmlns:a16="http://schemas.microsoft.com/office/drawing/2014/main" id="{7F63E506-DF8F-4E51-BDEF-5C0A1CD817E0}"/>
              </a:ext>
            </a:extLst>
          </p:cNvPr>
          <p:cNvSpPr/>
          <p:nvPr/>
        </p:nvSpPr>
        <p:spPr>
          <a:xfrm>
            <a:off x="8607882" y="2927523"/>
            <a:ext cx="2546818" cy="646331"/>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a:rPr>
              <a:t>Single Sim Time </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spc="-150" dirty="0">
                <a:solidFill>
                  <a:srgbClr val="FFFFFF"/>
                </a:solidFill>
                <a:latin typeface="Arial"/>
              </a:rPr>
              <a:t>1</a:t>
            </a:r>
            <a:r>
              <a:rPr kumimoji="0" lang="en-US" sz="2400" b="1" i="0" u="none" strike="noStrike" kern="1200" cap="none" spc="-150" normalizeH="0" baseline="0" noProof="0" dirty="0">
                <a:ln>
                  <a:noFill/>
                </a:ln>
                <a:solidFill>
                  <a:srgbClr val="FFFFFF"/>
                </a:solidFill>
                <a:effectLst/>
                <a:uLnTx/>
                <a:uFillTx/>
                <a:latin typeface="Arial"/>
                <a:ea typeface="+mn-ea"/>
                <a:cs typeface="+mn-cs"/>
              </a:rPr>
              <a:t> Hours </a:t>
            </a:r>
            <a:r>
              <a:rPr lang="en-US" sz="2400" b="1" spc="-150" dirty="0">
                <a:solidFill>
                  <a:srgbClr val="FFFFFF"/>
                </a:solidFill>
                <a:latin typeface="Arial"/>
              </a:rPr>
              <a:t>13</a:t>
            </a:r>
            <a:r>
              <a:rPr kumimoji="0" lang="en-US" sz="2400" b="1" i="0" u="none" strike="noStrike" kern="1200" cap="none" spc="-150" normalizeH="0" baseline="0" noProof="0" dirty="0">
                <a:ln>
                  <a:noFill/>
                </a:ln>
                <a:solidFill>
                  <a:srgbClr val="FFFFFF"/>
                </a:solidFill>
                <a:effectLst/>
                <a:uLnTx/>
                <a:uFillTx/>
                <a:latin typeface="Arial"/>
                <a:ea typeface="+mn-ea"/>
                <a:cs typeface="+mn-cs"/>
              </a:rPr>
              <a:t> mins</a:t>
            </a:r>
            <a:endParaRPr kumimoji="0" lang="en-US" sz="1050" b="0" i="0" u="none" strike="noStrike" kern="1200" cap="none" spc="-350" normalizeH="0" baseline="0" noProof="0" dirty="0">
              <a:ln>
                <a:noFill/>
              </a:ln>
              <a:solidFill>
                <a:srgbClr val="FFFFFF"/>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0F530A51-CF65-422B-990B-03811DC9F888}"/>
              </a:ext>
            </a:extLst>
          </p:cNvPr>
          <p:cNvCxnSpPr/>
          <p:nvPr/>
        </p:nvCxnSpPr>
        <p:spPr>
          <a:xfrm>
            <a:off x="8334332" y="2798429"/>
            <a:ext cx="26894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938DB77-6251-40D8-85C9-BBBE889FFC40}"/>
              </a:ext>
            </a:extLst>
          </p:cNvPr>
          <p:cNvSpPr/>
          <p:nvPr/>
        </p:nvSpPr>
        <p:spPr>
          <a:xfrm>
            <a:off x="4360204" y="6132882"/>
            <a:ext cx="4774449" cy="338554"/>
          </a:xfrm>
          <a:prstGeom prst="rect">
            <a:avLst/>
          </a:prstGeom>
        </p:spPr>
        <p:txBody>
          <a:bodyPr wrap="none">
            <a:spAutoFit/>
          </a:bodyPr>
          <a:lstStyle/>
          <a:p>
            <a:r>
              <a:rPr lang="en-US" sz="1600" i="1" dirty="0">
                <a:solidFill>
                  <a:prstClr val="black"/>
                </a:solidFill>
                <a:latin typeface="Arial" panose="020B0604020202020204" pitchFamily="34" charset="0"/>
                <a:cs typeface="Arial" panose="020B0604020202020204" pitchFamily="34" charset="0"/>
              </a:rPr>
              <a:t>Menlo Microwave MEMS switch on a Test Fixture. </a:t>
            </a:r>
            <a:endParaRPr lang="en-US" sz="1600" i="1" dirty="0"/>
          </a:p>
        </p:txBody>
      </p:sp>
      <p:pic>
        <p:nvPicPr>
          <p:cNvPr id="14" name="Picture 13">
            <a:extLst>
              <a:ext uri="{FF2B5EF4-FFF2-40B4-BE49-F238E27FC236}">
                <a16:creationId xmlns:a16="http://schemas.microsoft.com/office/drawing/2014/main" id="{0313E8E0-58A8-4623-9BCC-11FC142AD311}"/>
              </a:ext>
            </a:extLst>
          </p:cNvPr>
          <p:cNvPicPr>
            <a:picLocks noChangeAspect="1"/>
          </p:cNvPicPr>
          <p:nvPr/>
        </p:nvPicPr>
        <p:blipFill>
          <a:blip r:embed="rId2"/>
          <a:stretch>
            <a:fillRect/>
          </a:stretch>
        </p:blipFill>
        <p:spPr>
          <a:xfrm>
            <a:off x="1037300" y="2947754"/>
            <a:ext cx="8688597" cy="3153678"/>
          </a:xfrm>
          <a:prstGeom prst="rect">
            <a:avLst/>
          </a:prstGeom>
        </p:spPr>
      </p:pic>
    </p:spTree>
    <p:extLst>
      <p:ext uri="{BB962C8B-B14F-4D97-AF65-F5344CB8AC3E}">
        <p14:creationId xmlns:p14="http://schemas.microsoft.com/office/powerpoint/2010/main" val="263093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A5F05B65-DEE1-45A3-8742-7EAB5AE46FFD}"/>
              </a:ext>
            </a:extLst>
          </p:cNvPr>
          <p:cNvSpPr>
            <a:spLocks noGrp="1"/>
          </p:cNvSpPr>
          <p:nvPr>
            <p:ph type="body" sz="quarter" idx="13"/>
          </p:nvPr>
        </p:nvSpPr>
        <p:spPr>
          <a:xfrm>
            <a:off x="449200" y="920555"/>
            <a:ext cx="9298179" cy="393954"/>
          </a:xfrm>
        </p:spPr>
        <p:txBody>
          <a:bodyPr/>
          <a:lstStyle/>
          <a:p>
            <a:r>
              <a:rPr lang="en-US" dirty="0"/>
              <a:t>Momentum vs fem, multi-threading and parallel compute</a:t>
            </a:r>
          </a:p>
        </p:txBody>
      </p:sp>
      <p:sp>
        <p:nvSpPr>
          <p:cNvPr id="3" name="Footer Placeholder 2">
            <a:extLst>
              <a:ext uri="{FF2B5EF4-FFF2-40B4-BE49-F238E27FC236}">
                <a16:creationId xmlns:a16="http://schemas.microsoft.com/office/drawing/2014/main" id="{2B034C4D-9A11-4A79-9A78-90948D558629}"/>
              </a:ext>
            </a:extLst>
          </p:cNvPr>
          <p:cNvSpPr>
            <a:spLocks noGrp="1"/>
          </p:cNvSpPr>
          <p:nvPr>
            <p:ph type="ftr" sz="quarter" idx="14"/>
          </p:nvPr>
        </p:nvSpPr>
        <p:spPr/>
        <p:txBody>
          <a:bodyPr/>
          <a:lstStyle/>
          <a:p>
            <a:r>
              <a:rPr lang="en-US" dirty="0"/>
              <a:t>Optional Title of the Presentation</a:t>
            </a:r>
          </a:p>
        </p:txBody>
      </p:sp>
      <p:sp>
        <p:nvSpPr>
          <p:cNvPr id="6" name="Title 105">
            <a:extLst>
              <a:ext uri="{FF2B5EF4-FFF2-40B4-BE49-F238E27FC236}">
                <a16:creationId xmlns:a16="http://schemas.microsoft.com/office/drawing/2014/main" id="{0258B94C-8DFA-4B1C-BBEC-A408C9638DF3}"/>
              </a:ext>
            </a:extLst>
          </p:cNvPr>
          <p:cNvSpPr>
            <a:spLocks noGrp="1"/>
          </p:cNvSpPr>
          <p:nvPr>
            <p:ph type="title"/>
          </p:nvPr>
        </p:nvSpPr>
        <p:spPr/>
        <p:txBody>
          <a:bodyPr/>
          <a:lstStyle/>
          <a:p>
            <a:r>
              <a:rPr lang="en-US" dirty="0"/>
              <a:t>EM Simulation Technology</a:t>
            </a:r>
          </a:p>
        </p:txBody>
      </p:sp>
      <p:sp>
        <p:nvSpPr>
          <p:cNvPr id="9" name="Rectangle 8">
            <a:extLst>
              <a:ext uri="{FF2B5EF4-FFF2-40B4-BE49-F238E27FC236}">
                <a16:creationId xmlns:a16="http://schemas.microsoft.com/office/drawing/2014/main" id="{6EE947EE-B45B-433B-96E1-D08DC2237078}"/>
              </a:ext>
            </a:extLst>
          </p:cNvPr>
          <p:cNvSpPr/>
          <p:nvPr/>
        </p:nvSpPr>
        <p:spPr>
          <a:xfrm>
            <a:off x="449201" y="1455647"/>
            <a:ext cx="10938378" cy="369332"/>
          </a:xfrm>
          <a:prstGeom prst="rect">
            <a:avLst/>
          </a:prstGeom>
        </p:spPr>
        <p:txBody>
          <a:bodyPr wrap="square">
            <a:spAutoFit/>
          </a:bodyPr>
          <a:lstStyle/>
          <a:p>
            <a:pPr lvl="0">
              <a:spcBef>
                <a:spcPts val="600"/>
              </a:spcBef>
              <a:defRPr/>
            </a:pPr>
            <a:r>
              <a:rPr lang="en-US" dirty="0">
                <a:solidFill>
                  <a:prstClr val="black"/>
                </a:solidFill>
                <a:latin typeface="Arial" panose="020B0604020202020204" pitchFamily="34" charset="0"/>
                <a:cs typeface="Arial" panose="020B0604020202020204" pitchFamily="34" charset="0"/>
              </a:rPr>
              <a:t>* Different steps within MoM or FEM utilize either multi-threading or parallelization over a cluster *  </a:t>
            </a:r>
          </a:p>
        </p:txBody>
      </p:sp>
      <p:pic>
        <p:nvPicPr>
          <p:cNvPr id="10" name="Picture 9">
            <a:extLst>
              <a:ext uri="{FF2B5EF4-FFF2-40B4-BE49-F238E27FC236}">
                <a16:creationId xmlns:a16="http://schemas.microsoft.com/office/drawing/2014/main" id="{E1026EA7-7E50-4297-BAD6-FD52591C720F}"/>
              </a:ext>
            </a:extLst>
          </p:cNvPr>
          <p:cNvPicPr>
            <a:picLocks noChangeAspect="1"/>
          </p:cNvPicPr>
          <p:nvPr/>
        </p:nvPicPr>
        <p:blipFill rotWithShape="1">
          <a:blip r:embed="rId2"/>
          <a:srcRect t="46945" r="56662" b="1"/>
          <a:stretch/>
        </p:blipFill>
        <p:spPr>
          <a:xfrm>
            <a:off x="595668" y="2095751"/>
            <a:ext cx="3073419" cy="3906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7A69B94B-8F50-4B1E-B5EC-7A8BB4F94300}"/>
              </a:ext>
            </a:extLst>
          </p:cNvPr>
          <p:cNvPicPr>
            <a:picLocks noChangeAspect="1"/>
          </p:cNvPicPr>
          <p:nvPr/>
        </p:nvPicPr>
        <p:blipFill rotWithShape="1">
          <a:blip r:embed="rId3"/>
          <a:srcRect r="59073" b="34909"/>
          <a:stretch/>
        </p:blipFill>
        <p:spPr>
          <a:xfrm>
            <a:off x="1666875" y="3236488"/>
            <a:ext cx="4429124" cy="3091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Group 6">
            <a:extLst>
              <a:ext uri="{FF2B5EF4-FFF2-40B4-BE49-F238E27FC236}">
                <a16:creationId xmlns:a16="http://schemas.microsoft.com/office/drawing/2014/main" id="{3CE6092B-CF84-4F91-B0AD-A05F61A4D6C2}"/>
              </a:ext>
            </a:extLst>
          </p:cNvPr>
          <p:cNvGrpSpPr/>
          <p:nvPr/>
        </p:nvGrpSpPr>
        <p:grpSpPr>
          <a:xfrm>
            <a:off x="2245973" y="2095751"/>
            <a:ext cx="2615859" cy="2446249"/>
            <a:chOff x="2217398" y="1988635"/>
            <a:chExt cx="2615859" cy="2446249"/>
          </a:xfrm>
        </p:grpSpPr>
        <p:sp>
          <p:nvSpPr>
            <p:cNvPr id="2" name="Arrow: Right 1">
              <a:extLst>
                <a:ext uri="{FF2B5EF4-FFF2-40B4-BE49-F238E27FC236}">
                  <a16:creationId xmlns:a16="http://schemas.microsoft.com/office/drawing/2014/main" id="{769965BC-9029-401C-85BB-CD1E55CE0111}"/>
                </a:ext>
              </a:extLst>
            </p:cNvPr>
            <p:cNvSpPr/>
            <p:nvPr/>
          </p:nvSpPr>
          <p:spPr>
            <a:xfrm>
              <a:off x="2217398" y="1988635"/>
              <a:ext cx="1392916" cy="634482"/>
            </a:xfrm>
            <a:prstGeom prst="rightArrow">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t> Sim Setup</a:t>
              </a:r>
            </a:p>
          </p:txBody>
        </p:sp>
        <p:sp>
          <p:nvSpPr>
            <p:cNvPr id="13" name="Arrow: Right 12">
              <a:extLst>
                <a:ext uri="{FF2B5EF4-FFF2-40B4-BE49-F238E27FC236}">
                  <a16:creationId xmlns:a16="http://schemas.microsoft.com/office/drawing/2014/main" id="{D186328C-FC19-42DF-A4E3-3BD527D10FAC}"/>
                </a:ext>
              </a:extLst>
            </p:cNvPr>
            <p:cNvSpPr/>
            <p:nvPr/>
          </p:nvSpPr>
          <p:spPr>
            <a:xfrm>
              <a:off x="2217398" y="2592557"/>
              <a:ext cx="2121335" cy="634482"/>
            </a:xfrm>
            <a:prstGeom prst="rightArrow">
              <a:avLst/>
            </a:prstGeom>
            <a:solidFill>
              <a:schemeClr val="accent5">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t> Substrate Calc</a:t>
              </a:r>
            </a:p>
          </p:txBody>
        </p:sp>
        <p:sp>
          <p:nvSpPr>
            <p:cNvPr id="14" name="Arrow: Right 13">
              <a:extLst>
                <a:ext uri="{FF2B5EF4-FFF2-40B4-BE49-F238E27FC236}">
                  <a16:creationId xmlns:a16="http://schemas.microsoft.com/office/drawing/2014/main" id="{1BDE3A39-6AE2-48C9-B9E4-D2C7D35649BD}"/>
                </a:ext>
              </a:extLst>
            </p:cNvPr>
            <p:cNvSpPr/>
            <p:nvPr/>
          </p:nvSpPr>
          <p:spPr>
            <a:xfrm>
              <a:off x="2217398" y="3196479"/>
              <a:ext cx="1451689" cy="634482"/>
            </a:xfrm>
            <a:prstGeom prst="rightArrow">
              <a:avLst/>
            </a:prstGeom>
            <a:solidFill>
              <a:schemeClr val="accent4">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t> Initial Mesh</a:t>
              </a:r>
            </a:p>
          </p:txBody>
        </p:sp>
        <p:sp>
          <p:nvSpPr>
            <p:cNvPr id="15" name="Arrow: Right 14">
              <a:extLst>
                <a:ext uri="{FF2B5EF4-FFF2-40B4-BE49-F238E27FC236}">
                  <a16:creationId xmlns:a16="http://schemas.microsoft.com/office/drawing/2014/main" id="{F5AB3779-698A-43A0-9629-E85332CBD07C}"/>
                </a:ext>
              </a:extLst>
            </p:cNvPr>
            <p:cNvSpPr/>
            <p:nvPr/>
          </p:nvSpPr>
          <p:spPr>
            <a:xfrm>
              <a:off x="2217398" y="3800402"/>
              <a:ext cx="2615859" cy="634482"/>
            </a:xfrm>
            <a:prstGeom prst="rightArrow">
              <a:avLst/>
            </a:prstGeom>
            <a:solidFill>
              <a:schemeClr val="accent3">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t> Mesh Refinement</a:t>
              </a:r>
            </a:p>
          </p:txBody>
        </p:sp>
      </p:grpSp>
      <p:grpSp>
        <p:nvGrpSpPr>
          <p:cNvPr id="4" name="Group 3">
            <a:extLst>
              <a:ext uri="{FF2B5EF4-FFF2-40B4-BE49-F238E27FC236}">
                <a16:creationId xmlns:a16="http://schemas.microsoft.com/office/drawing/2014/main" id="{D3F6E830-4442-4308-849D-10DB69AB3A7E}"/>
              </a:ext>
            </a:extLst>
          </p:cNvPr>
          <p:cNvGrpSpPr/>
          <p:nvPr/>
        </p:nvGrpSpPr>
        <p:grpSpPr>
          <a:xfrm>
            <a:off x="2245973" y="4854888"/>
            <a:ext cx="7093167" cy="572889"/>
            <a:chOff x="2217398" y="4854888"/>
            <a:chExt cx="7093167" cy="572889"/>
          </a:xfrm>
        </p:grpSpPr>
        <p:sp>
          <p:nvSpPr>
            <p:cNvPr id="16" name="Rectangle: Single Corner Rounded 15">
              <a:extLst>
                <a:ext uri="{FF2B5EF4-FFF2-40B4-BE49-F238E27FC236}">
                  <a16:creationId xmlns:a16="http://schemas.microsoft.com/office/drawing/2014/main" id="{1EC237F1-71B5-4B9F-9716-854A770AC1D9}"/>
                </a:ext>
              </a:extLst>
            </p:cNvPr>
            <p:cNvSpPr/>
            <p:nvPr/>
          </p:nvSpPr>
          <p:spPr>
            <a:xfrm>
              <a:off x="2217398" y="4995414"/>
              <a:ext cx="2873990" cy="291838"/>
            </a:xfrm>
            <a:prstGeom prst="round1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t> Solve</a:t>
              </a:r>
            </a:p>
          </p:txBody>
        </p:sp>
        <p:sp>
          <p:nvSpPr>
            <p:cNvPr id="17" name="Rectangle: Single Corner Rounded 16">
              <a:extLst>
                <a:ext uri="{FF2B5EF4-FFF2-40B4-BE49-F238E27FC236}">
                  <a16:creationId xmlns:a16="http://schemas.microsoft.com/office/drawing/2014/main" id="{36DE30F7-33B7-4D7A-9E56-5A5FC83F5932}"/>
                </a:ext>
              </a:extLst>
            </p:cNvPr>
            <p:cNvSpPr/>
            <p:nvPr/>
          </p:nvSpPr>
          <p:spPr>
            <a:xfrm>
              <a:off x="5161310" y="4995414"/>
              <a:ext cx="185131" cy="291838"/>
            </a:xfrm>
            <a:prstGeom prst="round1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18" name="Rectangle: Single Corner Rounded 17">
              <a:extLst>
                <a:ext uri="{FF2B5EF4-FFF2-40B4-BE49-F238E27FC236}">
                  <a16:creationId xmlns:a16="http://schemas.microsoft.com/office/drawing/2014/main" id="{3107EEA7-EDF6-4B38-8CDA-D87F9016DAF2}"/>
                </a:ext>
              </a:extLst>
            </p:cNvPr>
            <p:cNvSpPr/>
            <p:nvPr/>
          </p:nvSpPr>
          <p:spPr>
            <a:xfrm>
              <a:off x="5416363" y="4995414"/>
              <a:ext cx="185131" cy="291838"/>
            </a:xfrm>
            <a:prstGeom prst="round1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19" name="Rectangle: Single Corner Rounded 18">
              <a:extLst>
                <a:ext uri="{FF2B5EF4-FFF2-40B4-BE49-F238E27FC236}">
                  <a16:creationId xmlns:a16="http://schemas.microsoft.com/office/drawing/2014/main" id="{A0DB5E5B-313B-4A51-8810-8F956DAD8D5F}"/>
                </a:ext>
              </a:extLst>
            </p:cNvPr>
            <p:cNvSpPr/>
            <p:nvPr/>
          </p:nvSpPr>
          <p:spPr>
            <a:xfrm>
              <a:off x="5671416" y="4995414"/>
              <a:ext cx="185131" cy="291838"/>
            </a:xfrm>
            <a:prstGeom prst="round1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0" name="Rectangle: Single Corner Rounded 19">
              <a:extLst>
                <a:ext uri="{FF2B5EF4-FFF2-40B4-BE49-F238E27FC236}">
                  <a16:creationId xmlns:a16="http://schemas.microsoft.com/office/drawing/2014/main" id="{862C66ED-7765-4C6E-9496-D390AEA1F54C}"/>
                </a:ext>
              </a:extLst>
            </p:cNvPr>
            <p:cNvSpPr/>
            <p:nvPr/>
          </p:nvSpPr>
          <p:spPr>
            <a:xfrm>
              <a:off x="5926469" y="4995414"/>
              <a:ext cx="185131" cy="291838"/>
            </a:xfrm>
            <a:prstGeom prst="round1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1" name="Rectangle: Single Corner Rounded 20">
              <a:extLst>
                <a:ext uri="{FF2B5EF4-FFF2-40B4-BE49-F238E27FC236}">
                  <a16:creationId xmlns:a16="http://schemas.microsoft.com/office/drawing/2014/main" id="{81F7C999-9C64-40B6-BB9D-16B965985D54}"/>
                </a:ext>
              </a:extLst>
            </p:cNvPr>
            <p:cNvSpPr/>
            <p:nvPr/>
          </p:nvSpPr>
          <p:spPr>
            <a:xfrm>
              <a:off x="6181522" y="4995414"/>
              <a:ext cx="185131" cy="291838"/>
            </a:xfrm>
            <a:prstGeom prst="round1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2" name="Arrow: Right 21">
              <a:extLst>
                <a:ext uri="{FF2B5EF4-FFF2-40B4-BE49-F238E27FC236}">
                  <a16:creationId xmlns:a16="http://schemas.microsoft.com/office/drawing/2014/main" id="{05AF91DF-A210-4035-8B15-F02B5F3B9C5A}"/>
                </a:ext>
              </a:extLst>
            </p:cNvPr>
            <p:cNvSpPr/>
            <p:nvPr/>
          </p:nvSpPr>
          <p:spPr>
            <a:xfrm>
              <a:off x="6436575" y="4854888"/>
              <a:ext cx="2873990" cy="572889"/>
            </a:xfrm>
            <a:prstGeom prst="rightArrow">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grpSp>
      <p:cxnSp>
        <p:nvCxnSpPr>
          <p:cNvPr id="23" name="Straight Arrow Connector 22">
            <a:extLst>
              <a:ext uri="{FF2B5EF4-FFF2-40B4-BE49-F238E27FC236}">
                <a16:creationId xmlns:a16="http://schemas.microsoft.com/office/drawing/2014/main" id="{370156E3-0529-4D2C-AF96-A2A508A1EF9D}"/>
              </a:ext>
            </a:extLst>
          </p:cNvPr>
          <p:cNvCxnSpPr/>
          <p:nvPr/>
        </p:nvCxnSpPr>
        <p:spPr>
          <a:xfrm>
            <a:off x="3806890" y="2412992"/>
            <a:ext cx="5503675" cy="0"/>
          </a:xfrm>
          <a:prstGeom prst="straightConnector1">
            <a:avLst/>
          </a:prstGeom>
          <a:ln w="3810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837D2C3-DA11-4976-B5A9-6F01251E43C3}"/>
              </a:ext>
            </a:extLst>
          </p:cNvPr>
          <p:cNvCxnSpPr>
            <a:cxnSpLocks/>
          </p:cNvCxnSpPr>
          <p:nvPr/>
        </p:nvCxnSpPr>
        <p:spPr>
          <a:xfrm>
            <a:off x="4489587" y="3016388"/>
            <a:ext cx="4820978" cy="526"/>
          </a:xfrm>
          <a:prstGeom prst="straightConnector1">
            <a:avLst/>
          </a:prstGeom>
          <a:ln w="3810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341CA12-F253-4268-994A-D4019BC6BD46}"/>
              </a:ext>
            </a:extLst>
          </p:cNvPr>
          <p:cNvCxnSpPr>
            <a:cxnSpLocks/>
          </p:cNvCxnSpPr>
          <p:nvPr/>
        </p:nvCxnSpPr>
        <p:spPr>
          <a:xfrm flipV="1">
            <a:off x="3855798" y="3615085"/>
            <a:ext cx="5454767" cy="4707"/>
          </a:xfrm>
          <a:prstGeom prst="straightConnector1">
            <a:avLst/>
          </a:prstGeom>
          <a:ln w="3810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98217F5-2ABF-478C-BAD0-558BD88662A4}"/>
              </a:ext>
            </a:extLst>
          </p:cNvPr>
          <p:cNvCxnSpPr>
            <a:cxnSpLocks/>
          </p:cNvCxnSpPr>
          <p:nvPr/>
        </p:nvCxnSpPr>
        <p:spPr>
          <a:xfrm flipV="1">
            <a:off x="4975899" y="4209562"/>
            <a:ext cx="4334666" cy="19905"/>
          </a:xfrm>
          <a:prstGeom prst="straightConnector1">
            <a:avLst/>
          </a:prstGeom>
          <a:ln w="3810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62379A8-B332-4C5D-BE79-778DBAD09C50}"/>
              </a:ext>
            </a:extLst>
          </p:cNvPr>
          <p:cNvSpPr txBox="1"/>
          <p:nvPr/>
        </p:nvSpPr>
        <p:spPr>
          <a:xfrm>
            <a:off x="9448368" y="2277238"/>
            <a:ext cx="1628308" cy="276999"/>
          </a:xfrm>
          <a:prstGeom prst="rect">
            <a:avLst/>
          </a:prstGeom>
          <a:noFill/>
        </p:spPr>
        <p:txBody>
          <a:bodyPr wrap="square" lIns="0" tIns="0" rIns="0" bIns="0" rtlCol="0">
            <a:spAutoFit/>
          </a:bodyPr>
          <a:lstStyle/>
          <a:p>
            <a:pPr algn="l"/>
            <a:r>
              <a:rPr lang="en-US" dirty="0">
                <a:solidFill>
                  <a:schemeClr val="tx1">
                    <a:lumMod val="85000"/>
                    <a:lumOff val="15000"/>
                  </a:schemeClr>
                </a:solidFill>
              </a:rPr>
              <a:t>Multi-threaded</a:t>
            </a:r>
          </a:p>
        </p:txBody>
      </p:sp>
      <p:sp>
        <p:nvSpPr>
          <p:cNvPr id="32" name="TextBox 31">
            <a:extLst>
              <a:ext uri="{FF2B5EF4-FFF2-40B4-BE49-F238E27FC236}">
                <a16:creationId xmlns:a16="http://schemas.microsoft.com/office/drawing/2014/main" id="{905FE578-1831-48A2-93FA-7241EECE7D6D}"/>
              </a:ext>
            </a:extLst>
          </p:cNvPr>
          <p:cNvSpPr txBox="1"/>
          <p:nvPr/>
        </p:nvSpPr>
        <p:spPr>
          <a:xfrm>
            <a:off x="9449607" y="2867996"/>
            <a:ext cx="1628308" cy="276999"/>
          </a:xfrm>
          <a:prstGeom prst="rect">
            <a:avLst/>
          </a:prstGeom>
          <a:noFill/>
        </p:spPr>
        <p:txBody>
          <a:bodyPr wrap="square" lIns="0" tIns="0" rIns="0" bIns="0" rtlCol="0">
            <a:spAutoFit/>
          </a:bodyPr>
          <a:lstStyle/>
          <a:p>
            <a:pPr algn="l"/>
            <a:r>
              <a:rPr lang="en-US" dirty="0">
                <a:solidFill>
                  <a:schemeClr val="tx1">
                    <a:lumMod val="85000"/>
                    <a:lumOff val="15000"/>
                  </a:schemeClr>
                </a:solidFill>
              </a:rPr>
              <a:t>Multi-threaded</a:t>
            </a:r>
          </a:p>
        </p:txBody>
      </p:sp>
      <p:sp>
        <p:nvSpPr>
          <p:cNvPr id="33" name="TextBox 32">
            <a:extLst>
              <a:ext uri="{FF2B5EF4-FFF2-40B4-BE49-F238E27FC236}">
                <a16:creationId xmlns:a16="http://schemas.microsoft.com/office/drawing/2014/main" id="{8572FC39-AA69-42A8-9514-907ECAC3CDE0}"/>
              </a:ext>
            </a:extLst>
          </p:cNvPr>
          <p:cNvSpPr txBox="1"/>
          <p:nvPr/>
        </p:nvSpPr>
        <p:spPr>
          <a:xfrm>
            <a:off x="9450846" y="3458754"/>
            <a:ext cx="1628308" cy="276999"/>
          </a:xfrm>
          <a:prstGeom prst="rect">
            <a:avLst/>
          </a:prstGeom>
          <a:noFill/>
        </p:spPr>
        <p:txBody>
          <a:bodyPr wrap="square" lIns="0" tIns="0" rIns="0" bIns="0" rtlCol="0">
            <a:spAutoFit/>
          </a:bodyPr>
          <a:lstStyle/>
          <a:p>
            <a:pPr algn="l"/>
            <a:r>
              <a:rPr lang="en-US" dirty="0">
                <a:solidFill>
                  <a:schemeClr val="tx1">
                    <a:lumMod val="85000"/>
                    <a:lumOff val="15000"/>
                  </a:schemeClr>
                </a:solidFill>
              </a:rPr>
              <a:t>Multi-threaded</a:t>
            </a:r>
          </a:p>
        </p:txBody>
      </p:sp>
      <p:sp>
        <p:nvSpPr>
          <p:cNvPr id="34" name="TextBox 33">
            <a:extLst>
              <a:ext uri="{FF2B5EF4-FFF2-40B4-BE49-F238E27FC236}">
                <a16:creationId xmlns:a16="http://schemas.microsoft.com/office/drawing/2014/main" id="{ABE0319B-B81B-4067-AB39-61BAB16E3827}"/>
              </a:ext>
            </a:extLst>
          </p:cNvPr>
          <p:cNvSpPr txBox="1"/>
          <p:nvPr/>
        </p:nvSpPr>
        <p:spPr>
          <a:xfrm>
            <a:off x="9452085" y="4049512"/>
            <a:ext cx="1628308" cy="276999"/>
          </a:xfrm>
          <a:prstGeom prst="rect">
            <a:avLst/>
          </a:prstGeom>
          <a:noFill/>
        </p:spPr>
        <p:txBody>
          <a:bodyPr wrap="square" lIns="0" tIns="0" rIns="0" bIns="0" rtlCol="0">
            <a:spAutoFit/>
          </a:bodyPr>
          <a:lstStyle/>
          <a:p>
            <a:pPr algn="l"/>
            <a:r>
              <a:rPr lang="en-US" dirty="0">
                <a:solidFill>
                  <a:schemeClr val="tx1">
                    <a:lumMod val="85000"/>
                    <a:lumOff val="15000"/>
                  </a:schemeClr>
                </a:solidFill>
              </a:rPr>
              <a:t>Multi-threaded</a:t>
            </a:r>
          </a:p>
        </p:txBody>
      </p:sp>
      <p:sp>
        <p:nvSpPr>
          <p:cNvPr id="35" name="TextBox 34">
            <a:extLst>
              <a:ext uri="{FF2B5EF4-FFF2-40B4-BE49-F238E27FC236}">
                <a16:creationId xmlns:a16="http://schemas.microsoft.com/office/drawing/2014/main" id="{3FAFE5ED-C663-4A1F-9E90-FC3BCF4E94BE}"/>
              </a:ext>
            </a:extLst>
          </p:cNvPr>
          <p:cNvSpPr txBox="1"/>
          <p:nvPr/>
        </p:nvSpPr>
        <p:spPr>
          <a:xfrm>
            <a:off x="9448368" y="4854888"/>
            <a:ext cx="2147964" cy="553998"/>
          </a:xfrm>
          <a:prstGeom prst="rect">
            <a:avLst/>
          </a:prstGeom>
          <a:noFill/>
        </p:spPr>
        <p:txBody>
          <a:bodyPr wrap="square" lIns="0" tIns="0" rIns="0" bIns="0" rtlCol="0">
            <a:spAutoFit/>
          </a:bodyPr>
          <a:lstStyle/>
          <a:p>
            <a:pPr algn="l"/>
            <a:r>
              <a:rPr lang="en-US" dirty="0">
                <a:solidFill>
                  <a:schemeClr val="tx1">
                    <a:lumMod val="85000"/>
                    <a:lumOff val="15000"/>
                  </a:schemeClr>
                </a:solidFill>
              </a:rPr>
              <a:t>Multi-threaded &amp; </a:t>
            </a:r>
            <a:r>
              <a:rPr lang="en-US" b="1" dirty="0">
                <a:solidFill>
                  <a:schemeClr val="tx1">
                    <a:lumMod val="85000"/>
                    <a:lumOff val="15000"/>
                  </a:schemeClr>
                </a:solidFill>
              </a:rPr>
              <a:t>Parallel Simulation</a:t>
            </a:r>
          </a:p>
        </p:txBody>
      </p:sp>
      <p:sp>
        <p:nvSpPr>
          <p:cNvPr id="36" name="TextBox 35">
            <a:extLst>
              <a:ext uri="{FF2B5EF4-FFF2-40B4-BE49-F238E27FC236}">
                <a16:creationId xmlns:a16="http://schemas.microsoft.com/office/drawing/2014/main" id="{29AA2C15-0874-43BC-A47F-6D3304795BC1}"/>
              </a:ext>
            </a:extLst>
          </p:cNvPr>
          <p:cNvSpPr txBox="1"/>
          <p:nvPr/>
        </p:nvSpPr>
        <p:spPr>
          <a:xfrm>
            <a:off x="3797403" y="2122854"/>
            <a:ext cx="2000749" cy="215444"/>
          </a:xfrm>
          <a:prstGeom prst="rect">
            <a:avLst/>
          </a:prstGeom>
          <a:noFill/>
        </p:spPr>
        <p:txBody>
          <a:bodyPr wrap="square" lIns="0" tIns="0" rIns="0" bIns="0" rtlCol="0">
            <a:spAutoFit/>
          </a:bodyPr>
          <a:lstStyle/>
          <a:p>
            <a:pPr algn="l"/>
            <a:r>
              <a:rPr lang="en-US" sz="1400" dirty="0">
                <a:solidFill>
                  <a:schemeClr val="tx2">
                    <a:lumMod val="75000"/>
                  </a:schemeClr>
                </a:solidFill>
              </a:rPr>
              <a:t>Momentum</a:t>
            </a:r>
          </a:p>
        </p:txBody>
      </p:sp>
      <p:sp>
        <p:nvSpPr>
          <p:cNvPr id="37" name="TextBox 36">
            <a:extLst>
              <a:ext uri="{FF2B5EF4-FFF2-40B4-BE49-F238E27FC236}">
                <a16:creationId xmlns:a16="http://schemas.microsoft.com/office/drawing/2014/main" id="{81231DF2-2584-4F5E-A24B-E7DD15BB00C7}"/>
              </a:ext>
            </a:extLst>
          </p:cNvPr>
          <p:cNvSpPr txBox="1"/>
          <p:nvPr/>
        </p:nvSpPr>
        <p:spPr>
          <a:xfrm>
            <a:off x="4489587" y="2704349"/>
            <a:ext cx="2000749" cy="215444"/>
          </a:xfrm>
          <a:prstGeom prst="rect">
            <a:avLst/>
          </a:prstGeom>
          <a:noFill/>
        </p:spPr>
        <p:txBody>
          <a:bodyPr wrap="square" lIns="0" tIns="0" rIns="0" bIns="0" rtlCol="0">
            <a:spAutoFit/>
          </a:bodyPr>
          <a:lstStyle/>
          <a:p>
            <a:pPr algn="l"/>
            <a:r>
              <a:rPr lang="en-US" sz="1400" dirty="0">
                <a:solidFill>
                  <a:schemeClr val="tx2">
                    <a:lumMod val="75000"/>
                  </a:schemeClr>
                </a:solidFill>
              </a:rPr>
              <a:t>Momentum uW mode</a:t>
            </a:r>
          </a:p>
        </p:txBody>
      </p:sp>
      <p:sp>
        <p:nvSpPr>
          <p:cNvPr id="38" name="TextBox 37">
            <a:extLst>
              <a:ext uri="{FF2B5EF4-FFF2-40B4-BE49-F238E27FC236}">
                <a16:creationId xmlns:a16="http://schemas.microsoft.com/office/drawing/2014/main" id="{5ECFD1A4-03F7-4CBA-8437-4238F30CA70F}"/>
              </a:ext>
            </a:extLst>
          </p:cNvPr>
          <p:cNvSpPr txBox="1"/>
          <p:nvPr/>
        </p:nvSpPr>
        <p:spPr>
          <a:xfrm>
            <a:off x="4945692" y="3950372"/>
            <a:ext cx="2000749" cy="215444"/>
          </a:xfrm>
          <a:prstGeom prst="rect">
            <a:avLst/>
          </a:prstGeom>
          <a:noFill/>
        </p:spPr>
        <p:txBody>
          <a:bodyPr wrap="square" lIns="0" tIns="0" rIns="0" bIns="0" rtlCol="0">
            <a:spAutoFit/>
          </a:bodyPr>
          <a:lstStyle/>
          <a:p>
            <a:pPr algn="l"/>
            <a:r>
              <a:rPr lang="en-US" sz="1400" dirty="0">
                <a:solidFill>
                  <a:schemeClr val="tx2">
                    <a:lumMod val="75000"/>
                  </a:schemeClr>
                </a:solidFill>
              </a:rPr>
              <a:t>FEM</a:t>
            </a:r>
          </a:p>
        </p:txBody>
      </p:sp>
      <p:sp>
        <p:nvSpPr>
          <p:cNvPr id="39" name="TextBox 38">
            <a:extLst>
              <a:ext uri="{FF2B5EF4-FFF2-40B4-BE49-F238E27FC236}">
                <a16:creationId xmlns:a16="http://schemas.microsoft.com/office/drawing/2014/main" id="{E8445D99-DC76-4A29-A1AF-41A2EBF60758}"/>
              </a:ext>
            </a:extLst>
          </p:cNvPr>
          <p:cNvSpPr txBox="1"/>
          <p:nvPr/>
        </p:nvSpPr>
        <p:spPr>
          <a:xfrm>
            <a:off x="6622742" y="5765531"/>
            <a:ext cx="5569258" cy="276999"/>
          </a:xfrm>
          <a:prstGeom prst="rect">
            <a:avLst/>
          </a:prstGeom>
          <a:noFill/>
        </p:spPr>
        <p:txBody>
          <a:bodyPr wrap="square" lIns="0" tIns="0" rIns="0" bIns="0" rtlCol="0">
            <a:spAutoFit/>
          </a:bodyPr>
          <a:lstStyle/>
          <a:p>
            <a:pPr algn="l"/>
            <a:r>
              <a:rPr lang="en-US" dirty="0">
                <a:solidFill>
                  <a:schemeClr val="tx2">
                    <a:lumMod val="75000"/>
                  </a:schemeClr>
                </a:solidFill>
              </a:rPr>
              <a:t>No additional licenses required for multi-threading!</a:t>
            </a:r>
          </a:p>
        </p:txBody>
      </p:sp>
    </p:spTree>
    <p:extLst>
      <p:ext uri="{BB962C8B-B14F-4D97-AF65-F5344CB8AC3E}">
        <p14:creationId xmlns:p14="http://schemas.microsoft.com/office/powerpoint/2010/main" val="320915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D05AD-DEAD-4143-944F-38E03D71C5B3}"/>
              </a:ext>
            </a:extLst>
          </p:cNvPr>
          <p:cNvSpPr>
            <a:spLocks noGrp="1"/>
          </p:cNvSpPr>
          <p:nvPr>
            <p:ph type="body" sz="quarter" idx="13"/>
          </p:nvPr>
        </p:nvSpPr>
        <p:spPr/>
        <p:txBody>
          <a:bodyPr/>
          <a:lstStyle/>
          <a:p>
            <a:r>
              <a:rPr lang="en-US" dirty="0"/>
              <a:t>Distributed Frequency POINTs </a:t>
            </a:r>
          </a:p>
        </p:txBody>
      </p:sp>
      <p:sp>
        <p:nvSpPr>
          <p:cNvPr id="4" name="Title 3">
            <a:extLst>
              <a:ext uri="{FF2B5EF4-FFF2-40B4-BE49-F238E27FC236}">
                <a16:creationId xmlns:a16="http://schemas.microsoft.com/office/drawing/2014/main" id="{B3D85899-1A6C-4366-8971-5D1FCFCFB4C2}"/>
              </a:ext>
            </a:extLst>
          </p:cNvPr>
          <p:cNvSpPr>
            <a:spLocks noGrp="1"/>
          </p:cNvSpPr>
          <p:nvPr>
            <p:ph type="title"/>
          </p:nvPr>
        </p:nvSpPr>
        <p:spPr/>
        <p:txBody>
          <a:bodyPr/>
          <a:lstStyle/>
          <a:p>
            <a:r>
              <a:rPr lang="en-US" dirty="0"/>
              <a:t>How is Parallel Simulation Applied by EM Solvers? </a:t>
            </a:r>
          </a:p>
        </p:txBody>
      </p:sp>
      <p:sp>
        <p:nvSpPr>
          <p:cNvPr id="47" name="TextBox 46">
            <a:extLst>
              <a:ext uri="{FF2B5EF4-FFF2-40B4-BE49-F238E27FC236}">
                <a16:creationId xmlns:a16="http://schemas.microsoft.com/office/drawing/2014/main" id="{BD786580-E8F1-4441-AF61-7BB942D8F105}"/>
              </a:ext>
            </a:extLst>
          </p:cNvPr>
          <p:cNvSpPr txBox="1"/>
          <p:nvPr/>
        </p:nvSpPr>
        <p:spPr>
          <a:xfrm>
            <a:off x="1966686" y="5129485"/>
            <a:ext cx="9591869" cy="276999"/>
          </a:xfrm>
          <a:prstGeom prst="rect">
            <a:avLst/>
          </a:prstGeom>
          <a:noFill/>
        </p:spPr>
        <p:txBody>
          <a:bodyPr wrap="square" lIns="0" tIns="0" rIns="0" bIns="0" rtlCol="0">
            <a:spAutoFit/>
          </a:bodyPr>
          <a:lstStyle/>
          <a:p>
            <a:pPr algn="l"/>
            <a:r>
              <a:rPr lang="en-US" dirty="0">
                <a:solidFill>
                  <a:schemeClr val="tx2">
                    <a:lumMod val="75000"/>
                  </a:schemeClr>
                </a:solidFill>
              </a:rPr>
              <a:t>An RFPro Simulation License + 3x HPC EM Droplet Licenses = 4 Parallel Jobs </a:t>
            </a:r>
          </a:p>
        </p:txBody>
      </p:sp>
      <p:grpSp>
        <p:nvGrpSpPr>
          <p:cNvPr id="22" name="Group 21">
            <a:extLst>
              <a:ext uri="{FF2B5EF4-FFF2-40B4-BE49-F238E27FC236}">
                <a16:creationId xmlns:a16="http://schemas.microsoft.com/office/drawing/2014/main" id="{F83C51DB-B623-4062-AC64-FAC3723FD432}"/>
              </a:ext>
            </a:extLst>
          </p:cNvPr>
          <p:cNvGrpSpPr/>
          <p:nvPr/>
        </p:nvGrpSpPr>
        <p:grpSpPr>
          <a:xfrm>
            <a:off x="449200" y="1991348"/>
            <a:ext cx="11293600" cy="2875304"/>
            <a:chOff x="250631" y="1986395"/>
            <a:chExt cx="11293600" cy="2875304"/>
          </a:xfrm>
        </p:grpSpPr>
        <p:sp>
          <p:nvSpPr>
            <p:cNvPr id="5" name="Rectangle: Rounded Corners 4">
              <a:extLst>
                <a:ext uri="{FF2B5EF4-FFF2-40B4-BE49-F238E27FC236}">
                  <a16:creationId xmlns:a16="http://schemas.microsoft.com/office/drawing/2014/main" id="{84296A38-85BC-4723-825E-8C1CFDEAFA55}"/>
                </a:ext>
              </a:extLst>
            </p:cNvPr>
            <p:cNvSpPr/>
            <p:nvPr/>
          </p:nvSpPr>
          <p:spPr>
            <a:xfrm>
              <a:off x="250631" y="3318089"/>
              <a:ext cx="11293600" cy="1543610"/>
            </a:xfrm>
            <a:prstGeom prst="roundRect">
              <a:avLst/>
            </a:prstGeom>
            <a:ln w="5715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45" name="TextBox 44">
              <a:extLst>
                <a:ext uri="{FF2B5EF4-FFF2-40B4-BE49-F238E27FC236}">
                  <a16:creationId xmlns:a16="http://schemas.microsoft.com/office/drawing/2014/main" id="{75AA511B-1D34-4B41-AFDE-FD152271949F}"/>
                </a:ext>
              </a:extLst>
            </p:cNvPr>
            <p:cNvSpPr txBox="1"/>
            <p:nvPr/>
          </p:nvSpPr>
          <p:spPr>
            <a:xfrm>
              <a:off x="440020" y="3682515"/>
              <a:ext cx="1480376" cy="830997"/>
            </a:xfrm>
            <a:prstGeom prst="rect">
              <a:avLst/>
            </a:prstGeom>
            <a:noFill/>
          </p:spPr>
          <p:txBody>
            <a:bodyPr wrap="square" lIns="0" tIns="0" rIns="0" bIns="0" rtlCol="0">
              <a:spAutoFit/>
            </a:bodyPr>
            <a:lstStyle/>
            <a:p>
              <a:pPr algn="ctr"/>
              <a:r>
                <a:rPr lang="en-US" dirty="0"/>
                <a:t>Set Number of Max Parallel Jobs = 4</a:t>
              </a:r>
            </a:p>
          </p:txBody>
        </p:sp>
        <p:grpSp>
          <p:nvGrpSpPr>
            <p:cNvPr id="21" name="Group 20">
              <a:extLst>
                <a:ext uri="{FF2B5EF4-FFF2-40B4-BE49-F238E27FC236}">
                  <a16:creationId xmlns:a16="http://schemas.microsoft.com/office/drawing/2014/main" id="{55189F37-DB23-4D11-9457-748E65FB0F38}"/>
                </a:ext>
              </a:extLst>
            </p:cNvPr>
            <p:cNvGrpSpPr/>
            <p:nvPr/>
          </p:nvGrpSpPr>
          <p:grpSpPr>
            <a:xfrm>
              <a:off x="2036204" y="1986395"/>
              <a:ext cx="8377303" cy="2717808"/>
              <a:chOff x="2036204" y="1986395"/>
              <a:chExt cx="8377303" cy="2717808"/>
            </a:xfrm>
          </p:grpSpPr>
          <p:sp>
            <p:nvSpPr>
              <p:cNvPr id="6" name="Freeform: Shape 5">
                <a:extLst>
                  <a:ext uri="{FF2B5EF4-FFF2-40B4-BE49-F238E27FC236}">
                    <a16:creationId xmlns:a16="http://schemas.microsoft.com/office/drawing/2014/main" id="{73981109-B3AA-4B41-8920-F83B7212E043}"/>
                  </a:ext>
                </a:extLst>
              </p:cNvPr>
              <p:cNvSpPr/>
              <p:nvPr/>
            </p:nvSpPr>
            <p:spPr>
              <a:xfrm>
                <a:off x="6096000" y="2863241"/>
                <a:ext cx="3182949" cy="749895"/>
              </a:xfrm>
              <a:custGeom>
                <a:avLst/>
                <a:gdLst/>
                <a:ahLst/>
                <a:cxnLst/>
                <a:rect l="0" t="0" r="0" b="0"/>
                <a:pathLst>
                  <a:path>
                    <a:moveTo>
                      <a:pt x="0" y="0"/>
                    </a:moveTo>
                    <a:lnTo>
                      <a:pt x="0" y="565758"/>
                    </a:lnTo>
                    <a:lnTo>
                      <a:pt x="3182949" y="565758"/>
                    </a:lnTo>
                    <a:lnTo>
                      <a:pt x="3182949" y="7498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B9BC4BF7-C051-4539-B2F0-D5E00D502E02}"/>
                  </a:ext>
                </a:extLst>
              </p:cNvPr>
              <p:cNvSpPr/>
              <p:nvPr/>
            </p:nvSpPr>
            <p:spPr>
              <a:xfrm>
                <a:off x="6096000" y="2863241"/>
                <a:ext cx="1060983" cy="749895"/>
              </a:xfrm>
              <a:custGeom>
                <a:avLst/>
                <a:gdLst/>
                <a:ahLst/>
                <a:cxnLst/>
                <a:rect l="0" t="0" r="0" b="0"/>
                <a:pathLst>
                  <a:path>
                    <a:moveTo>
                      <a:pt x="0" y="0"/>
                    </a:moveTo>
                    <a:lnTo>
                      <a:pt x="0" y="565758"/>
                    </a:lnTo>
                    <a:lnTo>
                      <a:pt x="1060983" y="565758"/>
                    </a:lnTo>
                    <a:lnTo>
                      <a:pt x="1060983" y="7498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FA6978ED-D45B-4BD8-8FE6-982F3B3047DD}"/>
                  </a:ext>
                </a:extLst>
              </p:cNvPr>
              <p:cNvSpPr/>
              <p:nvPr/>
            </p:nvSpPr>
            <p:spPr>
              <a:xfrm>
                <a:off x="5035016" y="2863241"/>
                <a:ext cx="1060983" cy="749895"/>
              </a:xfrm>
              <a:custGeom>
                <a:avLst/>
                <a:gdLst/>
                <a:ahLst/>
                <a:cxnLst/>
                <a:rect l="0" t="0" r="0" b="0"/>
                <a:pathLst>
                  <a:path>
                    <a:moveTo>
                      <a:pt x="1060983" y="0"/>
                    </a:moveTo>
                    <a:lnTo>
                      <a:pt x="1060983" y="565758"/>
                    </a:lnTo>
                    <a:lnTo>
                      <a:pt x="0" y="565758"/>
                    </a:lnTo>
                    <a:lnTo>
                      <a:pt x="0" y="7498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D5470646-6143-42C0-BE18-FFB35953278A}"/>
                  </a:ext>
                </a:extLst>
              </p:cNvPr>
              <p:cNvSpPr/>
              <p:nvPr/>
            </p:nvSpPr>
            <p:spPr>
              <a:xfrm>
                <a:off x="2913050" y="2863241"/>
                <a:ext cx="3182949" cy="749895"/>
              </a:xfrm>
              <a:custGeom>
                <a:avLst/>
                <a:gdLst/>
                <a:ahLst/>
                <a:cxnLst/>
                <a:rect l="0" t="0" r="0" b="0"/>
                <a:pathLst>
                  <a:path>
                    <a:moveTo>
                      <a:pt x="3182949" y="0"/>
                    </a:moveTo>
                    <a:lnTo>
                      <a:pt x="3182949" y="565758"/>
                    </a:lnTo>
                    <a:lnTo>
                      <a:pt x="0" y="565758"/>
                    </a:lnTo>
                    <a:lnTo>
                      <a:pt x="0" y="7498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FE2B3FA1-A43A-4D15-BF5C-6017DA177527}"/>
                  </a:ext>
                </a:extLst>
              </p:cNvPr>
              <p:cNvSpPr/>
              <p:nvPr/>
            </p:nvSpPr>
            <p:spPr>
              <a:xfrm>
                <a:off x="5219154" y="1986395"/>
                <a:ext cx="1753691" cy="876845"/>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800" kern="1200" dirty="0"/>
                  <a:t>RFPro FEM Sim</a:t>
                </a:r>
              </a:p>
            </p:txBody>
          </p:sp>
          <p:sp>
            <p:nvSpPr>
              <p:cNvPr id="16" name="Freeform: Shape 15">
                <a:extLst>
                  <a:ext uri="{FF2B5EF4-FFF2-40B4-BE49-F238E27FC236}">
                    <a16:creationId xmlns:a16="http://schemas.microsoft.com/office/drawing/2014/main" id="{06DCA8B7-F417-4D3F-8547-A4F16D8F4339}"/>
                  </a:ext>
                </a:extLst>
              </p:cNvPr>
              <p:cNvSpPr/>
              <p:nvPr/>
            </p:nvSpPr>
            <p:spPr>
              <a:xfrm>
                <a:off x="2036204" y="3613137"/>
                <a:ext cx="1753691" cy="876845"/>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800" kern="1200" dirty="0"/>
                  <a:t>Job on Node 1</a:t>
                </a:r>
              </a:p>
            </p:txBody>
          </p:sp>
          <p:sp>
            <p:nvSpPr>
              <p:cNvPr id="17" name="Freeform: Shape 16">
                <a:extLst>
                  <a:ext uri="{FF2B5EF4-FFF2-40B4-BE49-F238E27FC236}">
                    <a16:creationId xmlns:a16="http://schemas.microsoft.com/office/drawing/2014/main" id="{71A91999-8633-477B-89A8-C6504F1032F9}"/>
                  </a:ext>
                </a:extLst>
              </p:cNvPr>
              <p:cNvSpPr/>
              <p:nvPr/>
            </p:nvSpPr>
            <p:spPr>
              <a:xfrm>
                <a:off x="4158170" y="3613137"/>
                <a:ext cx="1753691" cy="876845"/>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800" kern="1200" dirty="0"/>
                  <a:t>Job on Node 2</a:t>
                </a:r>
              </a:p>
            </p:txBody>
          </p:sp>
          <p:sp>
            <p:nvSpPr>
              <p:cNvPr id="18" name="Freeform: Shape 17">
                <a:extLst>
                  <a:ext uri="{FF2B5EF4-FFF2-40B4-BE49-F238E27FC236}">
                    <a16:creationId xmlns:a16="http://schemas.microsoft.com/office/drawing/2014/main" id="{B8B6B313-C1DE-4ED8-BDE6-5B3F3F339E4E}"/>
                  </a:ext>
                </a:extLst>
              </p:cNvPr>
              <p:cNvSpPr/>
              <p:nvPr/>
            </p:nvSpPr>
            <p:spPr>
              <a:xfrm>
                <a:off x="6280137" y="3613137"/>
                <a:ext cx="1753691" cy="876845"/>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800" kern="1200" dirty="0"/>
                  <a:t>Job on Node 3</a:t>
                </a:r>
              </a:p>
            </p:txBody>
          </p:sp>
          <p:sp>
            <p:nvSpPr>
              <p:cNvPr id="19" name="Freeform: Shape 18">
                <a:extLst>
                  <a:ext uri="{FF2B5EF4-FFF2-40B4-BE49-F238E27FC236}">
                    <a16:creationId xmlns:a16="http://schemas.microsoft.com/office/drawing/2014/main" id="{574FD67A-0F65-4886-9576-9327E94668B3}"/>
                  </a:ext>
                </a:extLst>
              </p:cNvPr>
              <p:cNvSpPr/>
              <p:nvPr/>
            </p:nvSpPr>
            <p:spPr>
              <a:xfrm>
                <a:off x="8402104" y="3613137"/>
                <a:ext cx="1753691" cy="876845"/>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2800" kern="1200" dirty="0"/>
                  <a:t>Job on Node 4</a:t>
                </a:r>
              </a:p>
            </p:txBody>
          </p:sp>
          <p:sp>
            <p:nvSpPr>
              <p:cNvPr id="8" name="TextBox 7">
                <a:extLst>
                  <a:ext uri="{FF2B5EF4-FFF2-40B4-BE49-F238E27FC236}">
                    <a16:creationId xmlns:a16="http://schemas.microsoft.com/office/drawing/2014/main" id="{C41A10E4-EA0F-4F0C-B9D2-2AAC5D21E95B}"/>
                  </a:ext>
                </a:extLst>
              </p:cNvPr>
              <p:cNvSpPr txBox="1"/>
              <p:nvPr/>
            </p:nvSpPr>
            <p:spPr>
              <a:xfrm>
                <a:off x="6148326" y="2821260"/>
                <a:ext cx="1431550" cy="246221"/>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sz="1600" dirty="0">
                    <a:solidFill>
                      <a:schemeClr val="tx1">
                        <a:lumMod val="85000"/>
                        <a:lumOff val="15000"/>
                      </a:schemeClr>
                    </a:solidFill>
                  </a:rPr>
                  <a:t>Freq Pts = 41</a:t>
                </a:r>
              </a:p>
            </p:txBody>
          </p:sp>
          <p:sp>
            <p:nvSpPr>
              <p:cNvPr id="9" name="TextBox 8">
                <a:extLst>
                  <a:ext uri="{FF2B5EF4-FFF2-40B4-BE49-F238E27FC236}">
                    <a16:creationId xmlns:a16="http://schemas.microsoft.com/office/drawing/2014/main" id="{054CD690-A818-4C1C-A1D7-1FF697BF876F}"/>
                  </a:ext>
                </a:extLst>
              </p:cNvPr>
              <p:cNvSpPr txBox="1"/>
              <p:nvPr/>
            </p:nvSpPr>
            <p:spPr>
              <a:xfrm>
                <a:off x="2495003" y="4457982"/>
                <a:ext cx="1431550" cy="246221"/>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sz="1600" dirty="0">
                    <a:solidFill>
                      <a:schemeClr val="tx1">
                        <a:lumMod val="85000"/>
                        <a:lumOff val="15000"/>
                      </a:schemeClr>
                    </a:solidFill>
                  </a:rPr>
                  <a:t>Freq Pts = 11</a:t>
                </a:r>
              </a:p>
            </p:txBody>
          </p:sp>
          <p:sp>
            <p:nvSpPr>
              <p:cNvPr id="10" name="TextBox 9">
                <a:extLst>
                  <a:ext uri="{FF2B5EF4-FFF2-40B4-BE49-F238E27FC236}">
                    <a16:creationId xmlns:a16="http://schemas.microsoft.com/office/drawing/2014/main" id="{91E1DF56-5D3B-4BFC-AFE7-CBEC35168BED}"/>
                  </a:ext>
                </a:extLst>
              </p:cNvPr>
              <p:cNvSpPr txBox="1"/>
              <p:nvPr/>
            </p:nvSpPr>
            <p:spPr>
              <a:xfrm>
                <a:off x="4760139" y="4457982"/>
                <a:ext cx="1431550" cy="246221"/>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sz="1600" dirty="0">
                    <a:solidFill>
                      <a:schemeClr val="tx1">
                        <a:lumMod val="85000"/>
                        <a:lumOff val="15000"/>
                      </a:schemeClr>
                    </a:solidFill>
                  </a:rPr>
                  <a:t>Freq Pts = 10</a:t>
                </a:r>
              </a:p>
            </p:txBody>
          </p:sp>
          <p:sp>
            <p:nvSpPr>
              <p:cNvPr id="11" name="TextBox 10">
                <a:extLst>
                  <a:ext uri="{FF2B5EF4-FFF2-40B4-BE49-F238E27FC236}">
                    <a16:creationId xmlns:a16="http://schemas.microsoft.com/office/drawing/2014/main" id="{3B1BC565-F898-44C2-934D-E7B1C6BA92F3}"/>
                  </a:ext>
                </a:extLst>
              </p:cNvPr>
              <p:cNvSpPr txBox="1"/>
              <p:nvPr/>
            </p:nvSpPr>
            <p:spPr>
              <a:xfrm>
                <a:off x="6871048" y="4457982"/>
                <a:ext cx="1431550" cy="246221"/>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sz="1600" dirty="0">
                    <a:solidFill>
                      <a:schemeClr val="tx1">
                        <a:lumMod val="85000"/>
                        <a:lumOff val="15000"/>
                      </a:schemeClr>
                    </a:solidFill>
                  </a:rPr>
                  <a:t>Freq Pts = 10</a:t>
                </a:r>
              </a:p>
            </p:txBody>
          </p:sp>
          <p:sp>
            <p:nvSpPr>
              <p:cNvPr id="12" name="TextBox 11">
                <a:extLst>
                  <a:ext uri="{FF2B5EF4-FFF2-40B4-BE49-F238E27FC236}">
                    <a16:creationId xmlns:a16="http://schemas.microsoft.com/office/drawing/2014/main" id="{81E4B783-DBA1-4EA2-80B2-D03A2386BDE9}"/>
                  </a:ext>
                </a:extLst>
              </p:cNvPr>
              <p:cNvSpPr txBox="1"/>
              <p:nvPr/>
            </p:nvSpPr>
            <p:spPr>
              <a:xfrm>
                <a:off x="8981957" y="4457982"/>
                <a:ext cx="1431550" cy="246221"/>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sz="1600" dirty="0">
                    <a:solidFill>
                      <a:schemeClr val="tx1">
                        <a:lumMod val="85000"/>
                        <a:lumOff val="15000"/>
                      </a:schemeClr>
                    </a:solidFill>
                  </a:rPr>
                  <a:t>Freq Pts = 10</a:t>
                </a:r>
              </a:p>
            </p:txBody>
          </p:sp>
        </p:grpSp>
      </p:grpSp>
    </p:spTree>
    <p:extLst>
      <p:ext uri="{BB962C8B-B14F-4D97-AF65-F5344CB8AC3E}">
        <p14:creationId xmlns:p14="http://schemas.microsoft.com/office/powerpoint/2010/main" val="3596587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4CF9D-5845-4FFE-8845-E87D1AE9ED2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43394"/>
          <a:stretch/>
        </p:blipFill>
        <p:spPr>
          <a:xfrm>
            <a:off x="2167" y="1540799"/>
            <a:ext cx="12189833" cy="2137679"/>
          </a:xfrm>
          <a:prstGeom prst="rect">
            <a:avLst/>
          </a:prstGeom>
          <a:ln>
            <a:noFill/>
          </a:ln>
          <a:effectLst/>
        </p:spPr>
      </p:pic>
      <p:sp>
        <p:nvSpPr>
          <p:cNvPr id="6" name="Text Placeholder 15">
            <a:extLst>
              <a:ext uri="{FF2B5EF4-FFF2-40B4-BE49-F238E27FC236}">
                <a16:creationId xmlns:a16="http://schemas.microsoft.com/office/drawing/2014/main" id="{1E579CE3-399B-49E4-BB79-3AA2C7FBFF80}"/>
              </a:ext>
            </a:extLst>
          </p:cNvPr>
          <p:cNvSpPr>
            <a:spLocks noGrp="1"/>
          </p:cNvSpPr>
          <p:nvPr>
            <p:ph type="body" sz="quarter" idx="13"/>
          </p:nvPr>
        </p:nvSpPr>
        <p:spPr/>
        <p:txBody>
          <a:bodyPr/>
          <a:lstStyle/>
          <a:p>
            <a:r>
              <a:rPr lang="en-US" dirty="0"/>
              <a:t>CASE STUDY #1</a:t>
            </a:r>
          </a:p>
        </p:txBody>
      </p:sp>
      <p:sp>
        <p:nvSpPr>
          <p:cNvPr id="7" name="Title 105">
            <a:extLst>
              <a:ext uri="{FF2B5EF4-FFF2-40B4-BE49-F238E27FC236}">
                <a16:creationId xmlns:a16="http://schemas.microsoft.com/office/drawing/2014/main" id="{CAAAC506-781C-4080-9975-EDD3DDE9007A}"/>
              </a:ext>
            </a:extLst>
          </p:cNvPr>
          <p:cNvSpPr>
            <a:spLocks noGrp="1"/>
          </p:cNvSpPr>
          <p:nvPr>
            <p:ph type="title"/>
          </p:nvPr>
        </p:nvSpPr>
        <p:spPr/>
        <p:txBody>
          <a:bodyPr/>
          <a:lstStyle/>
          <a:p>
            <a:r>
              <a:rPr lang="en-US" dirty="0"/>
              <a:t>Keysight Labs – N9041 LO Converter </a:t>
            </a:r>
          </a:p>
        </p:txBody>
      </p:sp>
      <p:pic>
        <p:nvPicPr>
          <p:cNvPr id="15" name="Picture 14">
            <a:extLst>
              <a:ext uri="{FF2B5EF4-FFF2-40B4-BE49-F238E27FC236}">
                <a16:creationId xmlns:a16="http://schemas.microsoft.com/office/drawing/2014/main" id="{D84784D3-CA3C-4380-8FC8-4DF868E04F81}"/>
              </a:ext>
            </a:extLst>
          </p:cNvPr>
          <p:cNvPicPr>
            <a:picLocks noChangeAspect="1"/>
          </p:cNvPicPr>
          <p:nvPr/>
        </p:nvPicPr>
        <p:blipFill>
          <a:blip r:embed="rId3"/>
          <a:stretch>
            <a:fillRect/>
          </a:stretch>
        </p:blipFill>
        <p:spPr>
          <a:xfrm>
            <a:off x="7707289" y="3904768"/>
            <a:ext cx="4170697" cy="2475023"/>
          </a:xfrm>
          <a:prstGeom prst="rect">
            <a:avLst/>
          </a:prstGeom>
        </p:spPr>
      </p:pic>
      <p:grpSp>
        <p:nvGrpSpPr>
          <p:cNvPr id="18" name="Group 17">
            <a:extLst>
              <a:ext uri="{FF2B5EF4-FFF2-40B4-BE49-F238E27FC236}">
                <a16:creationId xmlns:a16="http://schemas.microsoft.com/office/drawing/2014/main" id="{367198C9-7F29-4775-99A4-C75336215C69}"/>
              </a:ext>
            </a:extLst>
          </p:cNvPr>
          <p:cNvGrpSpPr/>
          <p:nvPr/>
        </p:nvGrpSpPr>
        <p:grpSpPr>
          <a:xfrm>
            <a:off x="276432" y="4017005"/>
            <a:ext cx="4028089" cy="2489912"/>
            <a:chOff x="820918" y="4255410"/>
            <a:chExt cx="3796039" cy="2489912"/>
          </a:xfrm>
        </p:grpSpPr>
        <p:sp>
          <p:nvSpPr>
            <p:cNvPr id="19" name="TextBox 18">
              <a:extLst>
                <a:ext uri="{FF2B5EF4-FFF2-40B4-BE49-F238E27FC236}">
                  <a16:creationId xmlns:a16="http://schemas.microsoft.com/office/drawing/2014/main" id="{A1C20146-21A1-4239-BF4D-A52E4C0905C9}"/>
                </a:ext>
              </a:extLst>
            </p:cNvPr>
            <p:cNvSpPr txBox="1"/>
            <p:nvPr/>
          </p:nvSpPr>
          <p:spPr>
            <a:xfrm>
              <a:off x="856334" y="4255410"/>
              <a:ext cx="3760623" cy="2489912"/>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CHALLENGE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Integrate </a:t>
              </a:r>
              <a:r>
                <a:rPr lang="en-US" sz="1600" dirty="0">
                  <a:solidFill>
                    <a:prstClr val="black"/>
                  </a:solidFill>
                  <a:latin typeface="Arial" panose="020B0604020202020204" pitchFamily="34" charset="0"/>
                  <a:cs typeface="Arial" panose="020B0604020202020204" pitchFamily="34" charset="0"/>
                </a:rPr>
                <a:t>mixed-s</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ignal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PCB with connectors and housing</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Simulate ‘classic’ microwave signal path to capture circuit/cavity response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Simulation frequency range of DC-55 GHz</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56 frequency points &amp; 8 ports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prstClr>
                </a:solidFill>
                <a:effectLst/>
                <a:uLnTx/>
                <a:uFillTx/>
                <a:latin typeface="Arial" panose="020B0604020202020204" pitchFamily="34" charset="0"/>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5BD0DE86-38D9-406A-BFD8-4FBA11E03529}"/>
                </a:ext>
              </a:extLst>
            </p:cNvPr>
            <p:cNvCxnSpPr>
              <a:cxnSpLocks/>
            </p:cNvCxnSpPr>
            <p:nvPr/>
          </p:nvCxnSpPr>
          <p:spPr>
            <a:xfrm>
              <a:off x="820918" y="4363978"/>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149C8E6-8D64-4F71-BEFD-C412516A2E84}"/>
              </a:ext>
            </a:extLst>
          </p:cNvPr>
          <p:cNvGrpSpPr/>
          <p:nvPr/>
        </p:nvGrpSpPr>
        <p:grpSpPr>
          <a:xfrm>
            <a:off x="4398436" y="4017005"/>
            <a:ext cx="3314870" cy="1843582"/>
            <a:chOff x="4472723" y="4325879"/>
            <a:chExt cx="2782503" cy="1843582"/>
          </a:xfrm>
        </p:grpSpPr>
        <p:sp>
          <p:nvSpPr>
            <p:cNvPr id="22" name="TextBox 21">
              <a:extLst>
                <a:ext uri="{FF2B5EF4-FFF2-40B4-BE49-F238E27FC236}">
                  <a16:creationId xmlns:a16="http://schemas.microsoft.com/office/drawing/2014/main" id="{4B066EDE-9713-4993-91F4-545CC5AEDAA7}"/>
                </a:ext>
              </a:extLst>
            </p:cNvPr>
            <p:cNvSpPr txBox="1"/>
            <p:nvPr/>
          </p:nvSpPr>
          <p:spPr>
            <a:xfrm>
              <a:off x="4472725" y="4325879"/>
              <a:ext cx="2782501" cy="1843582"/>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SOLUTION</a:t>
              </a:r>
            </a:p>
            <a:p>
              <a:pPr>
                <a:spcBef>
                  <a:spcPts val="600"/>
                </a:spcBef>
                <a:defRPr/>
              </a:pPr>
              <a:r>
                <a:rPr lang="en-US" sz="1600" dirty="0">
                  <a:solidFill>
                    <a:prstClr val="black"/>
                  </a:solidFill>
                  <a:latin typeface="Arial" panose="020B0604020202020204" pitchFamily="34" charset="0"/>
                  <a:cs typeface="Arial" panose="020B0604020202020204" pitchFamily="34" charset="0"/>
                </a:rPr>
                <a:t>PathWave ADS integrated with EMPro</a:t>
              </a:r>
            </a:p>
            <a:p>
              <a:pPr>
                <a:spcBef>
                  <a:spcPts val="600"/>
                </a:spcBef>
                <a:defRPr/>
              </a:pPr>
              <a:r>
                <a:rPr lang="en-US" sz="1600" dirty="0">
                  <a:solidFill>
                    <a:prstClr val="black"/>
                  </a:solidFill>
                  <a:latin typeface="Arial" panose="020B0604020202020204" pitchFamily="34" charset="0"/>
                  <a:cs typeface="Arial" panose="020B0604020202020204" pitchFamily="34" charset="0"/>
                </a:rPr>
                <a:t>3x HPC EM Droplets Licenses</a:t>
              </a:r>
            </a:p>
            <a:p>
              <a:pPr>
                <a:spcBef>
                  <a:spcPts val="600"/>
                </a:spcBef>
                <a:defRPr/>
              </a:pPr>
              <a:r>
                <a:rPr lang="en-US" sz="1600" dirty="0">
                  <a:solidFill>
                    <a:prstClr val="black"/>
                  </a:solidFill>
                  <a:latin typeface="Arial" panose="020B0604020202020204" pitchFamily="34" charset="0"/>
                  <a:cs typeface="Arial" panose="020B0604020202020204" pitchFamily="34" charset="0"/>
                </a:rPr>
                <a:t>4x 16 core machines on Keysight Internal HPC Cluster</a:t>
              </a:r>
            </a:p>
          </p:txBody>
        </p:sp>
        <p:cxnSp>
          <p:nvCxnSpPr>
            <p:cNvPr id="23" name="Straight Connector 22">
              <a:extLst>
                <a:ext uri="{FF2B5EF4-FFF2-40B4-BE49-F238E27FC236}">
                  <a16:creationId xmlns:a16="http://schemas.microsoft.com/office/drawing/2014/main" id="{D22C1C95-1F5E-467E-B634-579A2BF9E16C}"/>
                </a:ext>
              </a:extLst>
            </p:cNvPr>
            <p:cNvCxnSpPr>
              <a:cxnSpLocks/>
            </p:cNvCxnSpPr>
            <p:nvPr/>
          </p:nvCxnSpPr>
          <p:spPr>
            <a:xfrm>
              <a:off x="4472723" y="4363978"/>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7801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012CADBC-7F52-45C2-9539-C89CFBD5442C}"/>
              </a:ext>
            </a:extLst>
          </p:cNvPr>
          <p:cNvSpPr>
            <a:spLocks noGrp="1"/>
          </p:cNvSpPr>
          <p:nvPr>
            <p:ph type="body" sz="quarter" idx="13"/>
          </p:nvPr>
        </p:nvSpPr>
        <p:spPr/>
        <p:txBody>
          <a:bodyPr/>
          <a:lstStyle/>
          <a:p>
            <a:r>
              <a:rPr lang="en-US" dirty="0"/>
              <a:t>CASE STUDY #1</a:t>
            </a:r>
          </a:p>
        </p:txBody>
      </p:sp>
      <p:sp>
        <p:nvSpPr>
          <p:cNvPr id="6" name="Title 105">
            <a:extLst>
              <a:ext uri="{FF2B5EF4-FFF2-40B4-BE49-F238E27FC236}">
                <a16:creationId xmlns:a16="http://schemas.microsoft.com/office/drawing/2014/main" id="{37552F67-09AB-45E5-B126-76FE2B8DC13E}"/>
              </a:ext>
            </a:extLst>
          </p:cNvPr>
          <p:cNvSpPr>
            <a:spLocks noGrp="1"/>
          </p:cNvSpPr>
          <p:nvPr>
            <p:ph type="title"/>
          </p:nvPr>
        </p:nvSpPr>
        <p:spPr/>
        <p:txBody>
          <a:bodyPr/>
          <a:lstStyle/>
          <a:p>
            <a:r>
              <a:rPr lang="en-US" dirty="0"/>
              <a:t>Keysight Labs – Constructing the Module</a:t>
            </a:r>
          </a:p>
        </p:txBody>
      </p:sp>
      <p:pic>
        <p:nvPicPr>
          <p:cNvPr id="7" name="Picture 6">
            <a:extLst>
              <a:ext uri="{FF2B5EF4-FFF2-40B4-BE49-F238E27FC236}">
                <a16:creationId xmlns:a16="http://schemas.microsoft.com/office/drawing/2014/main" id="{8B918905-856E-4EEB-BCBE-DF84EE386492}"/>
              </a:ext>
            </a:extLst>
          </p:cNvPr>
          <p:cNvPicPr>
            <a:picLocks noChangeAspect="1"/>
          </p:cNvPicPr>
          <p:nvPr/>
        </p:nvPicPr>
        <p:blipFill>
          <a:blip r:embed="rId2"/>
          <a:stretch>
            <a:fillRect/>
          </a:stretch>
        </p:blipFill>
        <p:spPr>
          <a:xfrm>
            <a:off x="2462932" y="1834689"/>
            <a:ext cx="3881307" cy="3945460"/>
          </a:xfrm>
          <a:prstGeom prst="rect">
            <a:avLst/>
          </a:prstGeom>
        </p:spPr>
      </p:pic>
      <p:pic>
        <p:nvPicPr>
          <p:cNvPr id="8" name="Picture 7">
            <a:extLst>
              <a:ext uri="{FF2B5EF4-FFF2-40B4-BE49-F238E27FC236}">
                <a16:creationId xmlns:a16="http://schemas.microsoft.com/office/drawing/2014/main" id="{162FCA87-10C2-49F1-9798-8D2FD14330B2}"/>
              </a:ext>
            </a:extLst>
          </p:cNvPr>
          <p:cNvPicPr>
            <a:picLocks noChangeAspect="1"/>
          </p:cNvPicPr>
          <p:nvPr/>
        </p:nvPicPr>
        <p:blipFill>
          <a:blip r:embed="rId3"/>
          <a:stretch>
            <a:fillRect/>
          </a:stretch>
        </p:blipFill>
        <p:spPr>
          <a:xfrm>
            <a:off x="649610" y="1467043"/>
            <a:ext cx="2546078" cy="1812854"/>
          </a:xfrm>
          <a:prstGeom prst="rect">
            <a:avLst/>
          </a:prstGeom>
        </p:spPr>
      </p:pic>
      <p:pic>
        <p:nvPicPr>
          <p:cNvPr id="9" name="Picture 8">
            <a:extLst>
              <a:ext uri="{FF2B5EF4-FFF2-40B4-BE49-F238E27FC236}">
                <a16:creationId xmlns:a16="http://schemas.microsoft.com/office/drawing/2014/main" id="{5563008D-9004-48BE-9CAA-8B47EAB52E31}"/>
              </a:ext>
            </a:extLst>
          </p:cNvPr>
          <p:cNvPicPr>
            <a:picLocks noChangeAspect="1"/>
          </p:cNvPicPr>
          <p:nvPr/>
        </p:nvPicPr>
        <p:blipFill>
          <a:blip r:embed="rId4"/>
          <a:stretch>
            <a:fillRect/>
          </a:stretch>
        </p:blipFill>
        <p:spPr>
          <a:xfrm>
            <a:off x="6213695" y="2952813"/>
            <a:ext cx="4936481" cy="3615125"/>
          </a:xfrm>
          <a:prstGeom prst="rect">
            <a:avLst/>
          </a:prstGeom>
        </p:spPr>
      </p:pic>
      <p:cxnSp>
        <p:nvCxnSpPr>
          <p:cNvPr id="11" name="Straight Arrow Connector 10">
            <a:extLst>
              <a:ext uri="{FF2B5EF4-FFF2-40B4-BE49-F238E27FC236}">
                <a16:creationId xmlns:a16="http://schemas.microsoft.com/office/drawing/2014/main" id="{D267E057-EE91-456B-B478-D653395F286F}"/>
              </a:ext>
            </a:extLst>
          </p:cNvPr>
          <p:cNvCxnSpPr/>
          <p:nvPr/>
        </p:nvCxnSpPr>
        <p:spPr>
          <a:xfrm>
            <a:off x="2462932" y="2894029"/>
            <a:ext cx="1486899" cy="67873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387176B-8F0F-44E4-B63B-E5E8467641F4}"/>
              </a:ext>
            </a:extLst>
          </p:cNvPr>
          <p:cNvCxnSpPr>
            <a:cxnSpLocks/>
          </p:cNvCxnSpPr>
          <p:nvPr/>
        </p:nvCxnSpPr>
        <p:spPr>
          <a:xfrm>
            <a:off x="5679545" y="3999740"/>
            <a:ext cx="2223446" cy="971094"/>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E974022-D389-4D1A-9B14-F5D25892772A}"/>
              </a:ext>
            </a:extLst>
          </p:cNvPr>
          <p:cNvPicPr>
            <a:picLocks noChangeAspect="1"/>
          </p:cNvPicPr>
          <p:nvPr/>
        </p:nvPicPr>
        <p:blipFill>
          <a:blip r:embed="rId5"/>
          <a:stretch>
            <a:fillRect/>
          </a:stretch>
        </p:blipFill>
        <p:spPr>
          <a:xfrm>
            <a:off x="8876972" y="618560"/>
            <a:ext cx="2710798" cy="2464362"/>
          </a:xfrm>
          <a:prstGeom prst="rect">
            <a:avLst/>
          </a:prstGeom>
        </p:spPr>
      </p:pic>
      <p:cxnSp>
        <p:nvCxnSpPr>
          <p:cNvPr id="15" name="Straight Arrow Connector 14">
            <a:extLst>
              <a:ext uri="{FF2B5EF4-FFF2-40B4-BE49-F238E27FC236}">
                <a16:creationId xmlns:a16="http://schemas.microsoft.com/office/drawing/2014/main" id="{A6679ABF-514F-47FC-A7A6-62F581CB3830}"/>
              </a:ext>
            </a:extLst>
          </p:cNvPr>
          <p:cNvCxnSpPr>
            <a:cxnSpLocks/>
          </p:cNvCxnSpPr>
          <p:nvPr/>
        </p:nvCxnSpPr>
        <p:spPr>
          <a:xfrm flipH="1">
            <a:off x="8891082" y="2450841"/>
            <a:ext cx="1086453" cy="1548899"/>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37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4CF9D-5845-4FFE-8845-E87D1AE9ED2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43394"/>
          <a:stretch/>
        </p:blipFill>
        <p:spPr>
          <a:xfrm>
            <a:off x="2167" y="1540799"/>
            <a:ext cx="12189833" cy="2137679"/>
          </a:xfrm>
          <a:prstGeom prst="rect">
            <a:avLst/>
          </a:prstGeom>
          <a:ln>
            <a:noFill/>
          </a:ln>
          <a:effectLst/>
        </p:spPr>
      </p:pic>
      <p:sp>
        <p:nvSpPr>
          <p:cNvPr id="22" name="Text Placeholder 15">
            <a:extLst>
              <a:ext uri="{FF2B5EF4-FFF2-40B4-BE49-F238E27FC236}">
                <a16:creationId xmlns:a16="http://schemas.microsoft.com/office/drawing/2014/main" id="{B032D694-4074-425C-AF01-CA47CAC21582}"/>
              </a:ext>
            </a:extLst>
          </p:cNvPr>
          <p:cNvSpPr>
            <a:spLocks noGrp="1"/>
          </p:cNvSpPr>
          <p:nvPr>
            <p:ph type="body" sz="quarter" idx="13"/>
          </p:nvPr>
        </p:nvSpPr>
        <p:spPr/>
        <p:txBody>
          <a:bodyPr/>
          <a:lstStyle/>
          <a:p>
            <a:r>
              <a:rPr lang="en-US" dirty="0"/>
              <a:t>CASE STUDY #1 – Results </a:t>
            </a:r>
          </a:p>
        </p:txBody>
      </p:sp>
      <p:sp>
        <p:nvSpPr>
          <p:cNvPr id="7" name="Title 105">
            <a:extLst>
              <a:ext uri="{FF2B5EF4-FFF2-40B4-BE49-F238E27FC236}">
                <a16:creationId xmlns:a16="http://schemas.microsoft.com/office/drawing/2014/main" id="{CAAAC506-781C-4080-9975-EDD3DDE9007A}"/>
              </a:ext>
            </a:extLst>
          </p:cNvPr>
          <p:cNvSpPr>
            <a:spLocks noGrp="1"/>
          </p:cNvSpPr>
          <p:nvPr>
            <p:ph type="title"/>
          </p:nvPr>
        </p:nvSpPr>
        <p:spPr/>
        <p:txBody>
          <a:bodyPr/>
          <a:lstStyle/>
          <a:p>
            <a:r>
              <a:rPr lang="en-US" dirty="0"/>
              <a:t>Keysight Labs Reduced EM Extraction Time by 79%</a:t>
            </a:r>
          </a:p>
        </p:txBody>
      </p:sp>
      <p:grpSp>
        <p:nvGrpSpPr>
          <p:cNvPr id="8" name="Group 7">
            <a:extLst>
              <a:ext uri="{FF2B5EF4-FFF2-40B4-BE49-F238E27FC236}">
                <a16:creationId xmlns:a16="http://schemas.microsoft.com/office/drawing/2014/main" id="{AFF7F55D-F326-4CE1-9F84-018AFF33B392}"/>
              </a:ext>
            </a:extLst>
          </p:cNvPr>
          <p:cNvGrpSpPr/>
          <p:nvPr/>
        </p:nvGrpSpPr>
        <p:grpSpPr>
          <a:xfrm>
            <a:off x="276432" y="4017005"/>
            <a:ext cx="4028089" cy="2489912"/>
            <a:chOff x="820918" y="4255410"/>
            <a:chExt cx="3796039" cy="2489912"/>
          </a:xfrm>
        </p:grpSpPr>
        <p:sp>
          <p:nvSpPr>
            <p:cNvPr id="9" name="TextBox 8">
              <a:extLst>
                <a:ext uri="{FF2B5EF4-FFF2-40B4-BE49-F238E27FC236}">
                  <a16:creationId xmlns:a16="http://schemas.microsoft.com/office/drawing/2014/main" id="{798479D0-B56A-46EA-9811-818987D95183}"/>
                </a:ext>
              </a:extLst>
            </p:cNvPr>
            <p:cNvSpPr txBox="1"/>
            <p:nvPr/>
          </p:nvSpPr>
          <p:spPr>
            <a:xfrm>
              <a:off x="856334" y="4255410"/>
              <a:ext cx="3760623" cy="2489912"/>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CHALLENGE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Integrate </a:t>
              </a:r>
              <a:r>
                <a:rPr lang="en-US" sz="1600" dirty="0">
                  <a:solidFill>
                    <a:prstClr val="black"/>
                  </a:solidFill>
                  <a:latin typeface="Arial" panose="020B0604020202020204" pitchFamily="34" charset="0"/>
                  <a:cs typeface="Arial" panose="020B0604020202020204" pitchFamily="34" charset="0"/>
                </a:rPr>
                <a:t>mixed-s</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ignal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PCB with connectors and housing</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Simulate ‘classic’ microwave signal path to capture circuit/cavity response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Simulation frequency range of DC-55 GHz</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56 frequency points &amp; 8 ports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prstClr>
                </a:solidFill>
                <a:effectLst/>
                <a:uLnTx/>
                <a:uFillTx/>
                <a:latin typeface="Arial" panose="020B06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5A0F010C-DDE0-480F-B422-C9C740125F0E}"/>
                </a:ext>
              </a:extLst>
            </p:cNvPr>
            <p:cNvCxnSpPr>
              <a:cxnSpLocks/>
            </p:cNvCxnSpPr>
            <p:nvPr/>
          </p:nvCxnSpPr>
          <p:spPr>
            <a:xfrm>
              <a:off x="820918" y="4363978"/>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AF92A6DF-DBCE-42BF-B7FD-38BCDC75303F}"/>
              </a:ext>
            </a:extLst>
          </p:cNvPr>
          <p:cNvGrpSpPr/>
          <p:nvPr/>
        </p:nvGrpSpPr>
        <p:grpSpPr>
          <a:xfrm>
            <a:off x="4398436" y="4017005"/>
            <a:ext cx="3314870" cy="1843582"/>
            <a:chOff x="4472723" y="4325879"/>
            <a:chExt cx="2782503" cy="1843582"/>
          </a:xfrm>
        </p:grpSpPr>
        <p:sp>
          <p:nvSpPr>
            <p:cNvPr id="12" name="TextBox 11">
              <a:extLst>
                <a:ext uri="{FF2B5EF4-FFF2-40B4-BE49-F238E27FC236}">
                  <a16:creationId xmlns:a16="http://schemas.microsoft.com/office/drawing/2014/main" id="{A3631584-A6E1-455B-9742-ED3C7C9D3F5A}"/>
                </a:ext>
              </a:extLst>
            </p:cNvPr>
            <p:cNvSpPr txBox="1"/>
            <p:nvPr/>
          </p:nvSpPr>
          <p:spPr>
            <a:xfrm>
              <a:off x="4472725" y="4325879"/>
              <a:ext cx="2782501" cy="1843582"/>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SOLUTION</a:t>
              </a:r>
            </a:p>
            <a:p>
              <a:pPr>
                <a:spcBef>
                  <a:spcPts val="600"/>
                </a:spcBef>
                <a:defRPr/>
              </a:pPr>
              <a:r>
                <a:rPr lang="en-US" sz="1600" dirty="0">
                  <a:solidFill>
                    <a:prstClr val="black"/>
                  </a:solidFill>
                  <a:latin typeface="Arial" panose="020B0604020202020204" pitchFamily="34" charset="0"/>
                  <a:cs typeface="Arial" panose="020B0604020202020204" pitchFamily="34" charset="0"/>
                </a:rPr>
                <a:t>PathWave ADS integrated with EMPro</a:t>
              </a:r>
            </a:p>
            <a:p>
              <a:pPr>
                <a:spcBef>
                  <a:spcPts val="600"/>
                </a:spcBef>
                <a:defRPr/>
              </a:pPr>
              <a:r>
                <a:rPr lang="en-US" sz="1600" dirty="0">
                  <a:solidFill>
                    <a:prstClr val="black"/>
                  </a:solidFill>
                  <a:latin typeface="Arial" panose="020B0604020202020204" pitchFamily="34" charset="0"/>
                  <a:cs typeface="Arial" panose="020B0604020202020204" pitchFamily="34" charset="0"/>
                </a:rPr>
                <a:t>3x HPC EM Droplets Licenses</a:t>
              </a:r>
            </a:p>
            <a:p>
              <a:pPr>
                <a:spcBef>
                  <a:spcPts val="600"/>
                </a:spcBef>
                <a:defRPr/>
              </a:pPr>
              <a:r>
                <a:rPr lang="en-US" sz="1600" dirty="0">
                  <a:solidFill>
                    <a:prstClr val="black"/>
                  </a:solidFill>
                  <a:latin typeface="Arial" panose="020B0604020202020204" pitchFamily="34" charset="0"/>
                  <a:cs typeface="Arial" panose="020B0604020202020204" pitchFamily="34" charset="0"/>
                </a:rPr>
                <a:t>4x 16 core machines on Keysight Internal HPC Cluster</a:t>
              </a:r>
            </a:p>
          </p:txBody>
        </p:sp>
        <p:cxnSp>
          <p:nvCxnSpPr>
            <p:cNvPr id="13" name="Straight Connector 12">
              <a:extLst>
                <a:ext uri="{FF2B5EF4-FFF2-40B4-BE49-F238E27FC236}">
                  <a16:creationId xmlns:a16="http://schemas.microsoft.com/office/drawing/2014/main" id="{CE75C36C-587F-43D5-B213-51B08A37F3D4}"/>
                </a:ext>
              </a:extLst>
            </p:cNvPr>
            <p:cNvCxnSpPr>
              <a:cxnSpLocks/>
            </p:cNvCxnSpPr>
            <p:nvPr/>
          </p:nvCxnSpPr>
          <p:spPr>
            <a:xfrm>
              <a:off x="4472723" y="4363978"/>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05EEBF41-6E27-4120-A28D-5B62BDD50093}"/>
              </a:ext>
            </a:extLst>
          </p:cNvPr>
          <p:cNvSpPr/>
          <p:nvPr/>
        </p:nvSpPr>
        <p:spPr>
          <a:xfrm>
            <a:off x="8019817" y="1924645"/>
            <a:ext cx="3387490" cy="4251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3AFA9E26-FEC0-481B-A5C4-E0F2C032E515}"/>
              </a:ext>
            </a:extLst>
          </p:cNvPr>
          <p:cNvSpPr txBox="1"/>
          <p:nvPr/>
        </p:nvSpPr>
        <p:spPr>
          <a:xfrm>
            <a:off x="8334332" y="2224929"/>
            <a:ext cx="2559439" cy="332399"/>
          </a:xfrm>
          <a:prstGeom prst="rect">
            <a:avLst/>
          </a:prstGeom>
          <a:noFill/>
        </p:spPr>
        <p:txBody>
          <a:bodyPr wrap="square" lIns="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400" b="1" i="0" u="none" strike="noStrike" kern="1200" cap="all" spc="60" normalizeH="0" baseline="0" noProof="0" dirty="0">
                <a:ln>
                  <a:noFill/>
                </a:ln>
                <a:solidFill>
                  <a:srgbClr val="FFFFFF"/>
                </a:solidFill>
                <a:effectLst/>
                <a:uLnTx/>
                <a:uFillTx/>
                <a:latin typeface="Arial"/>
                <a:ea typeface="+mn-ea"/>
                <a:cs typeface="+mn-cs"/>
              </a:rPr>
              <a:t>RESULTS</a:t>
            </a:r>
          </a:p>
        </p:txBody>
      </p:sp>
      <p:sp>
        <p:nvSpPr>
          <p:cNvPr id="17" name="Rectangle 16">
            <a:extLst>
              <a:ext uri="{FF2B5EF4-FFF2-40B4-BE49-F238E27FC236}">
                <a16:creationId xmlns:a16="http://schemas.microsoft.com/office/drawing/2014/main" id="{C9B6C2FA-87F1-4FAC-9C90-503B14272222}"/>
              </a:ext>
            </a:extLst>
          </p:cNvPr>
          <p:cNvSpPr/>
          <p:nvPr/>
        </p:nvSpPr>
        <p:spPr>
          <a:xfrm>
            <a:off x="8350746" y="3679664"/>
            <a:ext cx="2615312" cy="630942"/>
          </a:xfrm>
          <a:prstGeom prst="rect">
            <a:avLst/>
          </a:prstGeom>
        </p:spPr>
        <p:txBody>
          <a:bodyPr wrap="square" lIns="0" tIns="0" rIns="0" bIns="0" anchor="t">
            <a:spAutoFit/>
          </a:bodyPr>
          <a:lstStyle/>
          <a:p>
            <a:pPr>
              <a:defRPr/>
            </a:pPr>
            <a:r>
              <a:rPr lang="en-US" sz="1700" dirty="0">
                <a:solidFill>
                  <a:srgbClr val="FFFFFF"/>
                </a:solidFill>
                <a:latin typeface="Arial"/>
                <a:cs typeface="Arial"/>
              </a:rPr>
              <a:t>Keysight HPC Single Node</a:t>
            </a:r>
            <a:endParaRPr kumimoji="0" lang="en-US" sz="17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spc="-150" dirty="0">
                <a:solidFill>
                  <a:srgbClr val="FFFFFF"/>
                </a:solidFill>
                <a:latin typeface="Arial"/>
              </a:rPr>
              <a:t>1</a:t>
            </a:r>
            <a:r>
              <a:rPr kumimoji="0" lang="en-US" sz="2400" b="1" i="0" u="none" strike="noStrike" kern="1200" cap="none" spc="-150" normalizeH="0" baseline="0" noProof="0" dirty="0">
                <a:ln>
                  <a:noFill/>
                </a:ln>
                <a:solidFill>
                  <a:srgbClr val="FFFFFF"/>
                </a:solidFill>
                <a:effectLst/>
                <a:uLnTx/>
                <a:uFillTx/>
                <a:latin typeface="Arial"/>
                <a:ea typeface="+mn-ea"/>
                <a:cs typeface="+mn-cs"/>
              </a:rPr>
              <a:t> Hours 30 mins</a:t>
            </a:r>
            <a:endParaRPr kumimoji="0" lang="en-US" sz="1050" b="0" i="0" u="none" strike="noStrike" kern="1200" cap="none" spc="-350" normalizeH="0" baseline="0" noProof="0" dirty="0">
              <a:ln>
                <a:noFill/>
              </a:ln>
              <a:solidFill>
                <a:srgbClr val="FFFFFF"/>
              </a:solidFill>
              <a:effectLst/>
              <a:uLnTx/>
              <a:uFillTx/>
              <a:latin typeface="Arial"/>
              <a:ea typeface="+mn-ea"/>
              <a:cs typeface="+mn-cs"/>
            </a:endParaRPr>
          </a:p>
        </p:txBody>
      </p:sp>
      <p:cxnSp>
        <p:nvCxnSpPr>
          <p:cNvPr id="18" name="Straight Connector 17">
            <a:extLst>
              <a:ext uri="{FF2B5EF4-FFF2-40B4-BE49-F238E27FC236}">
                <a16:creationId xmlns:a16="http://schemas.microsoft.com/office/drawing/2014/main" id="{09EC1D62-A46F-48F8-815C-D35D07211D7A}"/>
              </a:ext>
            </a:extLst>
          </p:cNvPr>
          <p:cNvCxnSpPr/>
          <p:nvPr/>
        </p:nvCxnSpPr>
        <p:spPr>
          <a:xfrm>
            <a:off x="8334332" y="2798429"/>
            <a:ext cx="26894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84F2C30-EDE6-4059-A92B-45B2137C2DBA}"/>
              </a:ext>
            </a:extLst>
          </p:cNvPr>
          <p:cNvSpPr/>
          <p:nvPr/>
        </p:nvSpPr>
        <p:spPr>
          <a:xfrm>
            <a:off x="8346953" y="5225104"/>
            <a:ext cx="2546818" cy="646331"/>
          </a:xfrm>
          <a:prstGeom prst="rect">
            <a:avLst/>
          </a:prstGeom>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 extraction time reduced by </a:t>
            </a:r>
            <a:r>
              <a:rPr lang="en-US" sz="2400" b="1" dirty="0">
                <a:solidFill>
                  <a:srgbClr val="FFFFFF"/>
                </a:solidFill>
                <a:latin typeface="Arial"/>
              </a:rPr>
              <a:t>79</a:t>
            </a:r>
            <a:r>
              <a:rPr kumimoji="0" lang="en-US" sz="2400" b="1" i="0" strike="noStrike" kern="1200" cap="none" spc="0" normalizeH="0" baseline="0" noProof="0" dirty="0">
                <a:ln>
                  <a:noFill/>
                </a:ln>
                <a:solidFill>
                  <a:srgbClr val="FFFFFF"/>
                </a:solidFill>
                <a:effectLst/>
                <a:uLnTx/>
                <a:uFillTx/>
                <a:latin typeface="Arial"/>
                <a:ea typeface="+mn-ea"/>
                <a:cs typeface="+mn-cs"/>
              </a:rPr>
              <a:t>%</a:t>
            </a:r>
            <a:endParaRPr kumimoji="0" lang="en-US" sz="2000" b="1" i="0"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6C106180-8637-49CA-8F0B-488B0D318DC4}"/>
              </a:ext>
            </a:extLst>
          </p:cNvPr>
          <p:cNvSpPr/>
          <p:nvPr/>
        </p:nvSpPr>
        <p:spPr>
          <a:xfrm>
            <a:off x="8371854" y="4431787"/>
            <a:ext cx="2546818" cy="646331"/>
          </a:xfrm>
          <a:prstGeom prst="rect">
            <a:avLst/>
          </a:prstGeom>
        </p:spPr>
        <p:txBody>
          <a:bodyPr wrap="square" lIns="0" tIns="0" rIns="0" bIns="0" anchor="t">
            <a:spAutoFit/>
          </a:bodyPr>
          <a:lstStyle/>
          <a:p>
            <a:pPr>
              <a:defRPr/>
            </a:pPr>
            <a:r>
              <a:rPr lang="en-US" dirty="0">
                <a:solidFill>
                  <a:srgbClr val="FFFFFF"/>
                </a:solidFill>
                <a:latin typeface="Arial"/>
              </a:rPr>
              <a:t>Keysight HPC x4 Node</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spc="-150" dirty="0">
                <a:solidFill>
                  <a:srgbClr val="FFFFFF"/>
                </a:solidFill>
                <a:latin typeface="Arial"/>
              </a:rPr>
              <a:t>42</a:t>
            </a:r>
            <a:r>
              <a:rPr kumimoji="0" lang="en-US" sz="2400" b="1" i="0" u="none" strike="noStrike" kern="1200" cap="none" spc="-150" normalizeH="0" baseline="0" noProof="0" dirty="0">
                <a:ln>
                  <a:noFill/>
                </a:ln>
                <a:solidFill>
                  <a:srgbClr val="FFFFFF"/>
                </a:solidFill>
                <a:effectLst/>
                <a:uLnTx/>
                <a:uFillTx/>
                <a:latin typeface="Arial"/>
                <a:ea typeface="+mn-ea"/>
                <a:cs typeface="+mn-cs"/>
              </a:rPr>
              <a:t> mins</a:t>
            </a:r>
            <a:endParaRPr kumimoji="0" lang="en-US" sz="1050" b="0" i="0" u="none" strike="noStrike" kern="1200" cap="none" spc="-35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3B974566-F195-41C3-A626-DF94F6F183B1}"/>
              </a:ext>
            </a:extLst>
          </p:cNvPr>
          <p:cNvSpPr/>
          <p:nvPr/>
        </p:nvSpPr>
        <p:spPr>
          <a:xfrm>
            <a:off x="8333622" y="2926225"/>
            <a:ext cx="2615312" cy="630942"/>
          </a:xfrm>
          <a:prstGeom prst="rect">
            <a:avLst/>
          </a:prstGeom>
        </p:spPr>
        <p:txBody>
          <a:bodyPr wrap="square" lIns="0" tIns="0" rIns="0" bIns="0" anchor="t">
            <a:spAutoFit/>
          </a:bodyPr>
          <a:lstStyle/>
          <a:p>
            <a:pPr>
              <a:defRPr/>
            </a:pPr>
            <a:r>
              <a:rPr lang="en-US" sz="1700" dirty="0">
                <a:solidFill>
                  <a:srgbClr val="FFFFFF"/>
                </a:solidFill>
                <a:latin typeface="Arial"/>
                <a:cs typeface="Arial"/>
              </a:rPr>
              <a:t>Local 6 Core (i9) Machine</a:t>
            </a:r>
            <a:endParaRPr kumimoji="0" lang="en-US" sz="1700" b="0" i="0" u="none" strike="noStrike" kern="1200" cap="none" spc="0" normalizeH="0" baseline="0" noProof="0" dirty="0">
              <a:ln>
                <a:noFill/>
              </a:ln>
              <a:solidFill>
                <a:srgbClr val="FFFFFF"/>
              </a:solidFill>
              <a:effectLst/>
              <a:uLnTx/>
              <a:uFillTx/>
              <a:latin typeface="Arial"/>
              <a:ea typeface="+mn-ea"/>
              <a:cs typeface="+mn-cs"/>
            </a:endParaRPr>
          </a:p>
          <a:p>
            <a:pPr>
              <a:defRPr/>
            </a:pPr>
            <a:r>
              <a:rPr lang="en-US" sz="2400" b="1" spc="-150" dirty="0">
                <a:solidFill>
                  <a:srgbClr val="FFFFFF"/>
                </a:solidFill>
                <a:latin typeface="Arial"/>
              </a:rPr>
              <a:t>3 Hours</a:t>
            </a:r>
            <a:r>
              <a:rPr kumimoji="0" lang="en-US" sz="2400" b="1" i="0" u="none" strike="noStrike" kern="1200" cap="none" spc="-150" normalizeH="0" baseline="0" noProof="0" dirty="0">
                <a:ln>
                  <a:noFill/>
                </a:ln>
                <a:solidFill>
                  <a:srgbClr val="FFFFFF"/>
                </a:solidFill>
                <a:effectLst/>
                <a:uLnTx/>
                <a:uFillTx/>
                <a:latin typeface="Arial"/>
                <a:ea typeface="+mn-ea"/>
                <a:cs typeface="+mn-cs"/>
              </a:rPr>
              <a:t> </a:t>
            </a:r>
            <a:r>
              <a:rPr lang="en-US" sz="2400" b="1" spc="-150" dirty="0">
                <a:solidFill>
                  <a:srgbClr val="FFFFFF"/>
                </a:solidFill>
                <a:latin typeface="Arial"/>
              </a:rPr>
              <a:t>21</a:t>
            </a:r>
            <a:r>
              <a:rPr kumimoji="0" lang="en-US" sz="2400" b="1" i="0" u="none" strike="noStrike" kern="1200" cap="none" spc="-150" normalizeH="0" baseline="0" noProof="0" dirty="0">
                <a:ln>
                  <a:noFill/>
                </a:ln>
                <a:solidFill>
                  <a:srgbClr val="FFFFFF"/>
                </a:solidFill>
                <a:effectLst/>
                <a:uLnTx/>
                <a:uFillTx/>
                <a:latin typeface="Arial"/>
                <a:ea typeface="+mn-ea"/>
                <a:cs typeface="+mn-cs"/>
              </a:rPr>
              <a:t> mins</a:t>
            </a:r>
            <a:endParaRPr kumimoji="0" lang="en-US" sz="1050" b="0" i="0" u="none" strike="noStrike" kern="1200" cap="none" spc="-35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235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1E579CE3-399B-49E4-BB79-3AA2C7FBFF80}"/>
              </a:ext>
            </a:extLst>
          </p:cNvPr>
          <p:cNvSpPr>
            <a:spLocks noGrp="1"/>
          </p:cNvSpPr>
          <p:nvPr>
            <p:ph type="body" sz="quarter" idx="13"/>
          </p:nvPr>
        </p:nvSpPr>
        <p:spPr/>
        <p:txBody>
          <a:bodyPr/>
          <a:lstStyle/>
          <a:p>
            <a:r>
              <a:rPr lang="en-US" dirty="0"/>
              <a:t>CASE STUDY #2</a:t>
            </a:r>
          </a:p>
        </p:txBody>
      </p:sp>
      <p:sp>
        <p:nvSpPr>
          <p:cNvPr id="7" name="Title 105">
            <a:extLst>
              <a:ext uri="{FF2B5EF4-FFF2-40B4-BE49-F238E27FC236}">
                <a16:creationId xmlns:a16="http://schemas.microsoft.com/office/drawing/2014/main" id="{CAAAC506-781C-4080-9975-EDD3DDE9007A}"/>
              </a:ext>
            </a:extLst>
          </p:cNvPr>
          <p:cNvSpPr>
            <a:spLocks noGrp="1"/>
          </p:cNvSpPr>
          <p:nvPr>
            <p:ph type="title"/>
          </p:nvPr>
        </p:nvSpPr>
        <p:spPr/>
        <p:txBody>
          <a:bodyPr/>
          <a:lstStyle/>
          <a:p>
            <a:r>
              <a:rPr lang="en-US" dirty="0"/>
              <a:t>Multi-technology Module Design </a:t>
            </a:r>
          </a:p>
        </p:txBody>
      </p:sp>
      <p:grpSp>
        <p:nvGrpSpPr>
          <p:cNvPr id="8" name="Group 7">
            <a:extLst>
              <a:ext uri="{FF2B5EF4-FFF2-40B4-BE49-F238E27FC236}">
                <a16:creationId xmlns:a16="http://schemas.microsoft.com/office/drawing/2014/main" id="{AFF7F55D-F326-4CE1-9F84-018AFF33B392}"/>
              </a:ext>
            </a:extLst>
          </p:cNvPr>
          <p:cNvGrpSpPr/>
          <p:nvPr/>
        </p:nvGrpSpPr>
        <p:grpSpPr>
          <a:xfrm>
            <a:off x="276432" y="4017005"/>
            <a:ext cx="4265077" cy="2489912"/>
            <a:chOff x="820918" y="4255410"/>
            <a:chExt cx="4019376" cy="2489912"/>
          </a:xfrm>
        </p:grpSpPr>
        <p:sp>
          <p:nvSpPr>
            <p:cNvPr id="9" name="TextBox 8">
              <a:extLst>
                <a:ext uri="{FF2B5EF4-FFF2-40B4-BE49-F238E27FC236}">
                  <a16:creationId xmlns:a16="http://schemas.microsoft.com/office/drawing/2014/main" id="{798479D0-B56A-46EA-9811-818987D95183}"/>
                </a:ext>
              </a:extLst>
            </p:cNvPr>
            <p:cNvSpPr txBox="1"/>
            <p:nvPr/>
          </p:nvSpPr>
          <p:spPr>
            <a:xfrm>
              <a:off x="856334" y="4255410"/>
              <a:ext cx="3983960" cy="2489912"/>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CHALLENGE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Integrate MMIC LNA with bondwires on parent assembly with 3D connector</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Simulate module performance from connector to internal MMIC geometry</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Simulation frequency range of DC-26.5 GHz</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53 frequency points &amp; 5 ports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prstClr>
                </a:solidFill>
                <a:effectLst/>
                <a:uLnTx/>
                <a:uFillTx/>
                <a:latin typeface="Arial" panose="020B06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5A0F010C-DDE0-480F-B422-C9C740125F0E}"/>
                </a:ext>
              </a:extLst>
            </p:cNvPr>
            <p:cNvCxnSpPr>
              <a:cxnSpLocks/>
            </p:cNvCxnSpPr>
            <p:nvPr/>
          </p:nvCxnSpPr>
          <p:spPr>
            <a:xfrm>
              <a:off x="820918" y="4363978"/>
              <a:ext cx="0" cy="205424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AF92A6DF-DBCE-42BF-B7FD-38BCDC75303F}"/>
              </a:ext>
            </a:extLst>
          </p:cNvPr>
          <p:cNvGrpSpPr/>
          <p:nvPr/>
        </p:nvGrpSpPr>
        <p:grpSpPr>
          <a:xfrm>
            <a:off x="4743251" y="4017005"/>
            <a:ext cx="3138248" cy="1760162"/>
            <a:chOff x="4472725" y="4325879"/>
            <a:chExt cx="2634246" cy="1760162"/>
          </a:xfrm>
        </p:grpSpPr>
        <p:sp>
          <p:nvSpPr>
            <p:cNvPr id="12" name="TextBox 11">
              <a:extLst>
                <a:ext uri="{FF2B5EF4-FFF2-40B4-BE49-F238E27FC236}">
                  <a16:creationId xmlns:a16="http://schemas.microsoft.com/office/drawing/2014/main" id="{A3631584-A6E1-455B-9742-ED3C7C9D3F5A}"/>
                </a:ext>
              </a:extLst>
            </p:cNvPr>
            <p:cNvSpPr txBox="1"/>
            <p:nvPr/>
          </p:nvSpPr>
          <p:spPr>
            <a:xfrm>
              <a:off x="4472725" y="4325879"/>
              <a:ext cx="2634246" cy="1597360"/>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SOLUTION</a:t>
              </a:r>
            </a:p>
            <a:p>
              <a:pPr>
                <a:spcBef>
                  <a:spcPts val="600"/>
                </a:spcBef>
                <a:defRPr/>
              </a:pPr>
              <a:r>
                <a:rPr lang="en-US" sz="1600" dirty="0">
                  <a:solidFill>
                    <a:prstClr val="black"/>
                  </a:solidFill>
                  <a:latin typeface="Arial" panose="020B0604020202020204" pitchFamily="34" charset="0"/>
                  <a:cs typeface="Arial" panose="020B0604020202020204" pitchFamily="34" charset="0"/>
                </a:rPr>
                <a:t>PathWave ADS RFPro</a:t>
              </a:r>
            </a:p>
            <a:p>
              <a:pPr>
                <a:spcBef>
                  <a:spcPts val="600"/>
                </a:spcBef>
                <a:defRPr/>
              </a:pPr>
              <a:r>
                <a:rPr lang="en-US" sz="1600" dirty="0">
                  <a:solidFill>
                    <a:prstClr val="black"/>
                  </a:solidFill>
                  <a:latin typeface="Arial" panose="020B0604020202020204" pitchFamily="34" charset="0"/>
                  <a:cs typeface="Arial" panose="020B0604020202020204" pitchFamily="34" charset="0"/>
                </a:rPr>
                <a:t>7x HPC EM Droplets License</a:t>
              </a:r>
            </a:p>
            <a:p>
              <a:pPr>
                <a:spcBef>
                  <a:spcPts val="600"/>
                </a:spcBef>
                <a:defRPr/>
              </a:pPr>
              <a:r>
                <a:rPr lang="en-US" sz="1600" dirty="0">
                  <a:solidFill>
                    <a:prstClr val="black"/>
                  </a:solidFill>
                  <a:latin typeface="Arial" panose="020B0604020202020204" pitchFamily="34" charset="0"/>
                  <a:cs typeface="Arial" panose="020B0604020202020204" pitchFamily="34" charset="0"/>
                </a:rPr>
                <a:t>8x 16 core 128GB RAM nodes on Nimbix HPC Platform</a:t>
              </a:r>
            </a:p>
          </p:txBody>
        </p:sp>
        <p:cxnSp>
          <p:nvCxnSpPr>
            <p:cNvPr id="13" name="Straight Connector 12">
              <a:extLst>
                <a:ext uri="{FF2B5EF4-FFF2-40B4-BE49-F238E27FC236}">
                  <a16:creationId xmlns:a16="http://schemas.microsoft.com/office/drawing/2014/main" id="{CE75C36C-587F-43D5-B213-51B08A37F3D4}"/>
                </a:ext>
              </a:extLst>
            </p:cNvPr>
            <p:cNvCxnSpPr>
              <a:cxnSpLocks/>
            </p:cNvCxnSpPr>
            <p:nvPr/>
          </p:nvCxnSpPr>
          <p:spPr>
            <a:xfrm>
              <a:off x="4472725" y="4434447"/>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CA2D746D-4255-4DA4-881D-3D95E5540E9F}"/>
              </a:ext>
            </a:extLst>
          </p:cNvPr>
          <p:cNvPicPr>
            <a:picLocks noChangeAspect="1"/>
          </p:cNvPicPr>
          <p:nvPr/>
        </p:nvPicPr>
        <p:blipFill>
          <a:blip r:embed="rId2"/>
          <a:stretch>
            <a:fillRect/>
          </a:stretch>
        </p:blipFill>
        <p:spPr>
          <a:xfrm>
            <a:off x="7763186" y="4017005"/>
            <a:ext cx="3839028" cy="2489912"/>
          </a:xfrm>
          <a:prstGeom prst="rect">
            <a:avLst/>
          </a:prstGeom>
        </p:spPr>
      </p:pic>
      <p:pic>
        <p:nvPicPr>
          <p:cNvPr id="27" name="Picture 26">
            <a:extLst>
              <a:ext uri="{FF2B5EF4-FFF2-40B4-BE49-F238E27FC236}">
                <a16:creationId xmlns:a16="http://schemas.microsoft.com/office/drawing/2014/main" id="{45D5CB9B-628F-4598-A7D6-CB172EED5E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394"/>
          <a:stretch/>
        </p:blipFill>
        <p:spPr>
          <a:xfrm>
            <a:off x="2167" y="1540799"/>
            <a:ext cx="12189833" cy="2137679"/>
          </a:xfrm>
          <a:prstGeom prst="rect">
            <a:avLst/>
          </a:prstGeom>
          <a:ln>
            <a:noFill/>
          </a:ln>
          <a:effectLst/>
        </p:spPr>
      </p:pic>
    </p:spTree>
    <p:extLst>
      <p:ext uri="{BB962C8B-B14F-4D97-AF65-F5344CB8AC3E}">
        <p14:creationId xmlns:p14="http://schemas.microsoft.com/office/powerpoint/2010/main" val="289883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a:extLst>
              <a:ext uri="{FF2B5EF4-FFF2-40B4-BE49-F238E27FC236}">
                <a16:creationId xmlns:a16="http://schemas.microsoft.com/office/drawing/2014/main" id="{5B41D5BE-EF53-46C2-85E7-4948B10C219F}"/>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4329495" y="4215861"/>
            <a:ext cx="2916335" cy="194684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Graphical user interface, application&#10;&#10;Description automatically generated">
            <a:extLst>
              <a:ext uri="{FF2B5EF4-FFF2-40B4-BE49-F238E27FC236}">
                <a16:creationId xmlns:a16="http://schemas.microsoft.com/office/drawing/2014/main" id="{8064E221-D24D-40EB-A18D-4CCD93C68F4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537852" y="4001660"/>
            <a:ext cx="2941523" cy="1982721"/>
          </a:xfrm>
          <a:prstGeom prst="rect">
            <a:avLst/>
          </a:prstGeom>
        </p:spPr>
      </p:pic>
      <p:sp>
        <p:nvSpPr>
          <p:cNvPr id="11" name="Text Placeholder 10">
            <a:extLst>
              <a:ext uri="{FF2B5EF4-FFF2-40B4-BE49-F238E27FC236}">
                <a16:creationId xmlns:a16="http://schemas.microsoft.com/office/drawing/2014/main" id="{DA37749E-BAE5-43CD-B939-2795C2ACA7E6}"/>
              </a:ext>
            </a:extLst>
          </p:cNvPr>
          <p:cNvSpPr>
            <a:spLocks noGrp="1"/>
          </p:cNvSpPr>
          <p:nvPr>
            <p:ph type="body" sz="quarter" idx="13"/>
          </p:nvPr>
        </p:nvSpPr>
        <p:spPr/>
        <p:txBody>
          <a:bodyPr/>
          <a:lstStyle/>
          <a:p>
            <a:endParaRPr lang="en-US" dirty="0"/>
          </a:p>
        </p:txBody>
      </p:sp>
      <p:sp>
        <p:nvSpPr>
          <p:cNvPr id="7" name="Title 6">
            <a:extLst>
              <a:ext uri="{FF2B5EF4-FFF2-40B4-BE49-F238E27FC236}">
                <a16:creationId xmlns:a16="http://schemas.microsoft.com/office/drawing/2014/main" id="{496F313C-15A6-4778-A005-030972BA235B}"/>
              </a:ext>
            </a:extLst>
          </p:cNvPr>
          <p:cNvSpPr>
            <a:spLocks noGrp="1"/>
          </p:cNvSpPr>
          <p:nvPr>
            <p:ph type="title"/>
          </p:nvPr>
        </p:nvSpPr>
        <p:spPr/>
        <p:txBody>
          <a:bodyPr/>
          <a:lstStyle/>
          <a:p>
            <a:r>
              <a:rPr lang="en-US" dirty="0"/>
              <a:t>Designs are Becoming More Complex</a:t>
            </a:r>
          </a:p>
        </p:txBody>
      </p:sp>
      <p:sp>
        <p:nvSpPr>
          <p:cNvPr id="14" name="Rectangle 13">
            <a:extLst>
              <a:ext uri="{FF2B5EF4-FFF2-40B4-BE49-F238E27FC236}">
                <a16:creationId xmlns:a16="http://schemas.microsoft.com/office/drawing/2014/main" id="{A7CF9FF4-560E-482B-9736-656655D455E7}"/>
              </a:ext>
            </a:extLst>
          </p:cNvPr>
          <p:cNvSpPr/>
          <p:nvPr/>
        </p:nvSpPr>
        <p:spPr>
          <a:xfrm>
            <a:off x="7978219" y="2529342"/>
            <a:ext cx="2207080" cy="1384995"/>
          </a:xfrm>
          <a:prstGeom prst="rect">
            <a:avLst/>
          </a:prstGeom>
        </p:spPr>
        <p:txBody>
          <a:bodyPr wrap="square">
            <a:spAutoFit/>
          </a:bodyPr>
          <a:lstStyle/>
          <a:p>
            <a:pPr marL="12700" lvl="1" algn="r"/>
            <a:r>
              <a:rPr lang="en-US" sz="1200" dirty="0">
                <a:solidFill>
                  <a:schemeClr val="tx1">
                    <a:lumMod val="85000"/>
                    <a:lumOff val="15000"/>
                  </a:schemeClr>
                </a:solidFill>
              </a:rPr>
              <a:t>I want to verify every high-speed digital signal net on my PCB.</a:t>
            </a:r>
          </a:p>
          <a:p>
            <a:pPr marL="12700" lvl="1" algn="r"/>
            <a:endParaRPr lang="en-US" sz="1200" dirty="0">
              <a:solidFill>
                <a:schemeClr val="tx1">
                  <a:lumMod val="85000"/>
                  <a:lumOff val="15000"/>
                </a:schemeClr>
              </a:solidFill>
            </a:endParaRPr>
          </a:p>
          <a:p>
            <a:pPr marL="12700" lvl="1" algn="r"/>
            <a:r>
              <a:rPr lang="en-US" sz="1200" dirty="0">
                <a:solidFill>
                  <a:schemeClr val="tx1">
                    <a:lumMod val="85000"/>
                    <a:lumOff val="15000"/>
                  </a:schemeClr>
                </a:solidFill>
              </a:rPr>
              <a:t>I need to capture crosstalk between these signals accurately. </a:t>
            </a:r>
          </a:p>
        </p:txBody>
      </p:sp>
      <p:grpSp>
        <p:nvGrpSpPr>
          <p:cNvPr id="45" name="Group 44">
            <a:extLst>
              <a:ext uri="{FF2B5EF4-FFF2-40B4-BE49-F238E27FC236}">
                <a16:creationId xmlns:a16="http://schemas.microsoft.com/office/drawing/2014/main" id="{D6E7E17C-DEE5-45B1-A3DB-17B6F0C10D3B}"/>
              </a:ext>
            </a:extLst>
          </p:cNvPr>
          <p:cNvGrpSpPr/>
          <p:nvPr/>
        </p:nvGrpSpPr>
        <p:grpSpPr>
          <a:xfrm>
            <a:off x="-395624" y="1795688"/>
            <a:ext cx="10411362" cy="646331"/>
            <a:chOff x="-572907" y="1795688"/>
            <a:chExt cx="10411362" cy="646331"/>
          </a:xfrm>
        </p:grpSpPr>
        <p:sp>
          <p:nvSpPr>
            <p:cNvPr id="13" name="Rectangle 12">
              <a:extLst>
                <a:ext uri="{FF2B5EF4-FFF2-40B4-BE49-F238E27FC236}">
                  <a16:creationId xmlns:a16="http://schemas.microsoft.com/office/drawing/2014/main" id="{1781867F-AF8A-41EC-B215-A19FCFF3A936}"/>
                </a:ext>
              </a:extLst>
            </p:cNvPr>
            <p:cNvSpPr/>
            <p:nvPr/>
          </p:nvSpPr>
          <p:spPr>
            <a:xfrm>
              <a:off x="7839266" y="1795688"/>
              <a:ext cx="1999189" cy="646331"/>
            </a:xfrm>
            <a:prstGeom prst="rect">
              <a:avLst/>
            </a:prstGeom>
          </p:spPr>
          <p:txBody>
            <a:bodyPr wrap="square">
              <a:spAutoFit/>
            </a:bodyPr>
            <a:lstStyle/>
            <a:p>
              <a:pPr marL="12700" algn="r"/>
              <a:r>
                <a:rPr lang="en-US" b="1" dirty="0">
                  <a:solidFill>
                    <a:schemeClr val="tx1">
                      <a:lumMod val="65000"/>
                      <a:lumOff val="35000"/>
                    </a:schemeClr>
                  </a:solidFill>
                </a:rPr>
                <a:t>Signal Integrity Engineer</a:t>
              </a:r>
            </a:p>
          </p:txBody>
        </p:sp>
        <p:sp>
          <p:nvSpPr>
            <p:cNvPr id="15" name="Rectangle 14">
              <a:extLst>
                <a:ext uri="{FF2B5EF4-FFF2-40B4-BE49-F238E27FC236}">
                  <a16:creationId xmlns:a16="http://schemas.microsoft.com/office/drawing/2014/main" id="{8985B81E-113F-478B-A3D5-18DAAF614F62}"/>
                </a:ext>
              </a:extLst>
            </p:cNvPr>
            <p:cNvSpPr/>
            <p:nvPr/>
          </p:nvSpPr>
          <p:spPr>
            <a:xfrm>
              <a:off x="3644968" y="1795688"/>
              <a:ext cx="1999199" cy="646331"/>
            </a:xfrm>
            <a:prstGeom prst="rect">
              <a:avLst/>
            </a:prstGeom>
          </p:spPr>
          <p:txBody>
            <a:bodyPr wrap="square" anchor="ctr">
              <a:spAutoFit/>
            </a:bodyPr>
            <a:lstStyle/>
            <a:p>
              <a:pPr marL="12700" algn="r"/>
              <a:r>
                <a:rPr lang="en-US" b="1" dirty="0">
                  <a:solidFill>
                    <a:schemeClr val="tx1">
                      <a:lumMod val="65000"/>
                      <a:lumOff val="35000"/>
                    </a:schemeClr>
                  </a:solidFill>
                </a:rPr>
                <a:t>MMIC Module Designer</a:t>
              </a:r>
            </a:p>
          </p:txBody>
        </p:sp>
        <p:sp>
          <p:nvSpPr>
            <p:cNvPr id="17" name="Rectangle 16">
              <a:extLst>
                <a:ext uri="{FF2B5EF4-FFF2-40B4-BE49-F238E27FC236}">
                  <a16:creationId xmlns:a16="http://schemas.microsoft.com/office/drawing/2014/main" id="{7B64B8DE-A598-4C0F-A05C-D24D7B076498}"/>
                </a:ext>
              </a:extLst>
            </p:cNvPr>
            <p:cNvSpPr/>
            <p:nvPr/>
          </p:nvSpPr>
          <p:spPr>
            <a:xfrm>
              <a:off x="-572907" y="1795688"/>
              <a:ext cx="1999200" cy="646331"/>
            </a:xfrm>
            <a:prstGeom prst="rect">
              <a:avLst/>
            </a:prstGeom>
          </p:spPr>
          <p:txBody>
            <a:bodyPr wrap="square" anchor="ctr">
              <a:spAutoFit/>
            </a:bodyPr>
            <a:lstStyle/>
            <a:p>
              <a:pPr marL="12700" algn="r"/>
              <a:r>
                <a:rPr lang="en-US" b="1" dirty="0">
                  <a:solidFill>
                    <a:schemeClr val="tx1">
                      <a:lumMod val="65000"/>
                      <a:lumOff val="35000"/>
                    </a:schemeClr>
                  </a:solidFill>
                </a:rPr>
                <a:t>Antenna Designer</a:t>
              </a:r>
            </a:p>
          </p:txBody>
        </p:sp>
      </p:grpSp>
      <p:grpSp>
        <p:nvGrpSpPr>
          <p:cNvPr id="42" name="Group 41">
            <a:extLst>
              <a:ext uri="{FF2B5EF4-FFF2-40B4-BE49-F238E27FC236}">
                <a16:creationId xmlns:a16="http://schemas.microsoft.com/office/drawing/2014/main" id="{05940AE7-EE97-4A8A-86FB-CA17913C3B85}"/>
              </a:ext>
            </a:extLst>
          </p:cNvPr>
          <p:cNvGrpSpPr/>
          <p:nvPr/>
        </p:nvGrpSpPr>
        <p:grpSpPr>
          <a:xfrm>
            <a:off x="1795310" y="1806058"/>
            <a:ext cx="1728479" cy="1728479"/>
            <a:chOff x="1422082" y="1818184"/>
            <a:chExt cx="1728479" cy="1728479"/>
          </a:xfrm>
        </p:grpSpPr>
        <p:sp>
          <p:nvSpPr>
            <p:cNvPr id="23" name="Oval 22">
              <a:extLst>
                <a:ext uri="{FF2B5EF4-FFF2-40B4-BE49-F238E27FC236}">
                  <a16:creationId xmlns:a16="http://schemas.microsoft.com/office/drawing/2014/main" id="{CAB51525-752F-447B-A73D-DD49E42518C8}"/>
                </a:ext>
              </a:extLst>
            </p:cNvPr>
            <p:cNvSpPr/>
            <p:nvPr/>
          </p:nvSpPr>
          <p:spPr>
            <a:xfrm>
              <a:off x="1422082" y="1818184"/>
              <a:ext cx="1728479" cy="1728479"/>
            </a:xfrm>
            <a:prstGeom prst="ellipse">
              <a:avLst/>
            </a:prstGeom>
            <a:gradFill flip="none" rotWithShape="1">
              <a:gsLst>
                <a:gs pos="1000">
                  <a:schemeClr val="accent1"/>
                </a:gs>
                <a:gs pos="100000">
                  <a:schemeClr val="accent1">
                    <a:lumMod val="50000"/>
                  </a:schemeClr>
                </a:gs>
              </a:gsLst>
              <a:lin ang="2400000" scaled="0"/>
              <a:tileRect/>
            </a:gradFill>
            <a:ln w="57150" cmpd="sng">
              <a:noFill/>
            </a:ln>
            <a:effectLst/>
          </p:spPr>
          <p:txBody>
            <a:bodyPr wrap="square" lIns="0" tIns="0" rIns="0" bIns="0" rtlCol="0"/>
            <a:lstStyle/>
            <a:p>
              <a:pPr algn="ctr"/>
              <a:endParaRPr lang="en-US" dirty="0"/>
            </a:p>
          </p:txBody>
        </p:sp>
        <p:pic>
          <p:nvPicPr>
            <p:cNvPr id="28" name="Picture 27" descr="lab manager.png">
              <a:extLst>
                <a:ext uri="{FF2B5EF4-FFF2-40B4-BE49-F238E27FC236}">
                  <a16:creationId xmlns:a16="http://schemas.microsoft.com/office/drawing/2014/main" id="{A9FD6B21-F1BE-45B9-83CA-9E5790907D5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27618" y="1923720"/>
              <a:ext cx="1517406" cy="1517406"/>
            </a:xfrm>
            <a:prstGeom prst="rect">
              <a:avLst/>
            </a:prstGeom>
          </p:spPr>
        </p:pic>
      </p:grpSp>
      <p:grpSp>
        <p:nvGrpSpPr>
          <p:cNvPr id="43" name="Group 42">
            <a:extLst>
              <a:ext uri="{FF2B5EF4-FFF2-40B4-BE49-F238E27FC236}">
                <a16:creationId xmlns:a16="http://schemas.microsoft.com/office/drawing/2014/main" id="{B4F076B5-66D8-470E-B17F-8A24B86FA98E}"/>
              </a:ext>
            </a:extLst>
          </p:cNvPr>
          <p:cNvGrpSpPr/>
          <p:nvPr/>
        </p:nvGrpSpPr>
        <p:grpSpPr>
          <a:xfrm>
            <a:off x="6030587" y="1806058"/>
            <a:ext cx="1728479" cy="1728479"/>
            <a:chOff x="5657359" y="1806058"/>
            <a:chExt cx="1728479" cy="1728479"/>
          </a:xfrm>
        </p:grpSpPr>
        <p:sp>
          <p:nvSpPr>
            <p:cNvPr id="24" name="Oval 23">
              <a:extLst>
                <a:ext uri="{FF2B5EF4-FFF2-40B4-BE49-F238E27FC236}">
                  <a16:creationId xmlns:a16="http://schemas.microsoft.com/office/drawing/2014/main" id="{1AD00BF5-75BD-4212-8033-FD3D79054DD6}"/>
                </a:ext>
              </a:extLst>
            </p:cNvPr>
            <p:cNvSpPr/>
            <p:nvPr/>
          </p:nvSpPr>
          <p:spPr>
            <a:xfrm>
              <a:off x="5657359" y="1806058"/>
              <a:ext cx="1728479" cy="1728479"/>
            </a:xfrm>
            <a:prstGeom prst="ellipse">
              <a:avLst/>
            </a:prstGeom>
            <a:gradFill flip="none" rotWithShape="1">
              <a:gsLst>
                <a:gs pos="1000">
                  <a:schemeClr val="accent1"/>
                </a:gs>
                <a:gs pos="100000">
                  <a:schemeClr val="accent1">
                    <a:lumMod val="50000"/>
                  </a:schemeClr>
                </a:gs>
              </a:gsLst>
              <a:lin ang="2400000" scaled="0"/>
              <a:tileRect/>
            </a:gradFill>
            <a:ln w="57150" cmpd="sng">
              <a:noFill/>
            </a:ln>
            <a:effectLst/>
          </p:spPr>
          <p:txBody>
            <a:bodyPr wrap="square" lIns="0" tIns="0" rIns="0" bIns="0" rtlCol="0"/>
            <a:lstStyle/>
            <a:p>
              <a:pPr algn="ctr"/>
              <a:endParaRPr lang="en-US" dirty="0"/>
            </a:p>
          </p:txBody>
        </p:sp>
        <p:pic>
          <p:nvPicPr>
            <p:cNvPr id="29" name="Picture 28">
              <a:extLst>
                <a:ext uri="{FF2B5EF4-FFF2-40B4-BE49-F238E27FC236}">
                  <a16:creationId xmlns:a16="http://schemas.microsoft.com/office/drawing/2014/main" id="{20187D07-3F8D-4851-AFFF-31ACD7B198D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62895" y="1911594"/>
              <a:ext cx="1517406" cy="1517406"/>
            </a:xfrm>
            <a:prstGeom prst="rect">
              <a:avLst/>
            </a:prstGeom>
          </p:spPr>
        </p:pic>
      </p:grpSp>
      <p:grpSp>
        <p:nvGrpSpPr>
          <p:cNvPr id="44" name="Group 43">
            <a:extLst>
              <a:ext uri="{FF2B5EF4-FFF2-40B4-BE49-F238E27FC236}">
                <a16:creationId xmlns:a16="http://schemas.microsoft.com/office/drawing/2014/main" id="{82847FB4-4C1C-4815-B2B4-CB1DCC18E722}"/>
              </a:ext>
            </a:extLst>
          </p:cNvPr>
          <p:cNvGrpSpPr/>
          <p:nvPr/>
        </p:nvGrpSpPr>
        <p:grpSpPr>
          <a:xfrm>
            <a:off x="10238067" y="1806058"/>
            <a:ext cx="1728479" cy="1728479"/>
            <a:chOff x="9864839" y="1806058"/>
            <a:chExt cx="1728479" cy="1728479"/>
          </a:xfrm>
        </p:grpSpPr>
        <p:sp>
          <p:nvSpPr>
            <p:cNvPr id="25" name="Oval 24">
              <a:extLst>
                <a:ext uri="{FF2B5EF4-FFF2-40B4-BE49-F238E27FC236}">
                  <a16:creationId xmlns:a16="http://schemas.microsoft.com/office/drawing/2014/main" id="{C6C1B8BB-62B4-4D3E-9A83-1D0530F3759C}"/>
                </a:ext>
              </a:extLst>
            </p:cNvPr>
            <p:cNvSpPr/>
            <p:nvPr/>
          </p:nvSpPr>
          <p:spPr>
            <a:xfrm>
              <a:off x="9864839" y="1806058"/>
              <a:ext cx="1728479" cy="1728479"/>
            </a:xfrm>
            <a:prstGeom prst="ellipse">
              <a:avLst/>
            </a:prstGeom>
            <a:gradFill flip="none" rotWithShape="1">
              <a:gsLst>
                <a:gs pos="1000">
                  <a:schemeClr val="accent1"/>
                </a:gs>
                <a:gs pos="100000">
                  <a:schemeClr val="accent1">
                    <a:lumMod val="50000"/>
                  </a:schemeClr>
                </a:gs>
              </a:gsLst>
              <a:lin ang="2400000" scaled="0"/>
              <a:tileRect/>
            </a:gradFill>
            <a:ln w="57150" cmpd="sng">
              <a:noFill/>
            </a:ln>
            <a:effectLst/>
          </p:spPr>
          <p:txBody>
            <a:bodyPr wrap="square" lIns="0" tIns="0" rIns="0" bIns="0" rtlCol="0"/>
            <a:lstStyle/>
            <a:p>
              <a:pPr algn="ctr"/>
              <a:endParaRPr lang="en-US" dirty="0"/>
            </a:p>
          </p:txBody>
        </p:sp>
        <p:pic>
          <p:nvPicPr>
            <p:cNvPr id="30" name="Picture 29">
              <a:extLst>
                <a:ext uri="{FF2B5EF4-FFF2-40B4-BE49-F238E27FC236}">
                  <a16:creationId xmlns:a16="http://schemas.microsoft.com/office/drawing/2014/main" id="{1F9EEEBC-9476-490C-A044-FDB8886CDD4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970375" y="1911594"/>
              <a:ext cx="1517406" cy="1517406"/>
            </a:xfrm>
            <a:prstGeom prst="rect">
              <a:avLst/>
            </a:prstGeom>
          </p:spPr>
        </p:pic>
      </p:grpSp>
      <p:cxnSp>
        <p:nvCxnSpPr>
          <p:cNvPr id="33" name="Straight Connector 32">
            <a:extLst>
              <a:ext uri="{FF2B5EF4-FFF2-40B4-BE49-F238E27FC236}">
                <a16:creationId xmlns:a16="http://schemas.microsoft.com/office/drawing/2014/main" id="{B4E136A8-F621-49CD-BF50-47A8D85CBB82}"/>
              </a:ext>
            </a:extLst>
          </p:cNvPr>
          <p:cNvCxnSpPr>
            <a:cxnSpLocks/>
          </p:cNvCxnSpPr>
          <p:nvPr/>
        </p:nvCxnSpPr>
        <p:spPr>
          <a:xfrm>
            <a:off x="3718792" y="1873011"/>
            <a:ext cx="0" cy="3896883"/>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261993C-AD7B-47FC-8C36-7AC7ABC3DDC2}"/>
              </a:ext>
            </a:extLst>
          </p:cNvPr>
          <p:cNvCxnSpPr>
            <a:cxnSpLocks/>
          </p:cNvCxnSpPr>
          <p:nvPr/>
        </p:nvCxnSpPr>
        <p:spPr>
          <a:xfrm>
            <a:off x="7978792" y="1911594"/>
            <a:ext cx="0" cy="4276066"/>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FD5DABA-5F5A-4491-A0B2-EFDF4A7BF663}"/>
              </a:ext>
            </a:extLst>
          </p:cNvPr>
          <p:cNvSpPr/>
          <p:nvPr/>
        </p:nvSpPr>
        <p:spPr>
          <a:xfrm>
            <a:off x="3741891" y="2529342"/>
            <a:ext cx="2207080" cy="1754326"/>
          </a:xfrm>
          <a:prstGeom prst="rect">
            <a:avLst/>
          </a:prstGeom>
        </p:spPr>
        <p:txBody>
          <a:bodyPr wrap="square">
            <a:spAutoFit/>
          </a:bodyPr>
          <a:lstStyle/>
          <a:p>
            <a:pPr marL="12700" lvl="1" algn="r"/>
            <a:r>
              <a:rPr lang="en-US" sz="1200" dirty="0">
                <a:solidFill>
                  <a:schemeClr val="tx1">
                    <a:lumMod val="85000"/>
                    <a:lumOff val="15000"/>
                  </a:schemeClr>
                </a:solidFill>
              </a:rPr>
              <a:t>I need to simulate for more modes of operation than ever, across multiple frequency bands.</a:t>
            </a:r>
          </a:p>
          <a:p>
            <a:pPr marL="12700" lvl="1" algn="r"/>
            <a:endParaRPr lang="en-US" sz="1200" dirty="0">
              <a:solidFill>
                <a:schemeClr val="tx1">
                  <a:lumMod val="85000"/>
                  <a:lumOff val="15000"/>
                </a:schemeClr>
              </a:solidFill>
            </a:endParaRPr>
          </a:p>
          <a:p>
            <a:pPr marL="12700" lvl="1" algn="r"/>
            <a:r>
              <a:rPr lang="en-US" sz="1200" dirty="0">
                <a:solidFill>
                  <a:schemeClr val="tx1">
                    <a:lumMod val="85000"/>
                    <a:lumOff val="15000"/>
                  </a:schemeClr>
                </a:solidFill>
              </a:rPr>
              <a:t>I care about the interplay of the package, the interconnects and the IC layout. </a:t>
            </a:r>
          </a:p>
        </p:txBody>
      </p:sp>
      <p:pic>
        <p:nvPicPr>
          <p:cNvPr id="46" name="Picture 45">
            <a:extLst>
              <a:ext uri="{FF2B5EF4-FFF2-40B4-BE49-F238E27FC236}">
                <a16:creationId xmlns:a16="http://schemas.microsoft.com/office/drawing/2014/main" id="{6C8C6176-A76B-4B11-BC5B-5C099FC057CB}"/>
              </a:ext>
            </a:extLst>
          </p:cNvPr>
          <p:cNvPicPr>
            <a:picLocks noChangeAspect="1"/>
          </p:cNvPicPr>
          <p:nvPr/>
        </p:nvPicPr>
        <p:blipFill>
          <a:blip r:embed="rId7"/>
          <a:stretch>
            <a:fillRect/>
          </a:stretch>
        </p:blipFill>
        <p:spPr>
          <a:xfrm>
            <a:off x="736161" y="4296230"/>
            <a:ext cx="2773655" cy="1775264"/>
          </a:xfrm>
          <a:prstGeom prst="rect">
            <a:avLst/>
          </a:prstGeom>
        </p:spPr>
      </p:pic>
      <p:sp>
        <p:nvSpPr>
          <p:cNvPr id="47" name="Rectangle 46">
            <a:extLst>
              <a:ext uri="{FF2B5EF4-FFF2-40B4-BE49-F238E27FC236}">
                <a16:creationId xmlns:a16="http://schemas.microsoft.com/office/drawing/2014/main" id="{E738D5E2-DB00-4787-9CB2-C0F176CAC2FD}"/>
              </a:ext>
            </a:extLst>
          </p:cNvPr>
          <p:cNvSpPr/>
          <p:nvPr/>
        </p:nvSpPr>
        <p:spPr>
          <a:xfrm>
            <a:off x="14277" y="2529342"/>
            <a:ext cx="1649222" cy="1754326"/>
          </a:xfrm>
          <a:prstGeom prst="rect">
            <a:avLst/>
          </a:prstGeom>
        </p:spPr>
        <p:txBody>
          <a:bodyPr wrap="square">
            <a:spAutoFit/>
          </a:bodyPr>
          <a:lstStyle/>
          <a:p>
            <a:pPr marL="12700" lvl="1" algn="r"/>
            <a:r>
              <a:rPr lang="en-US" sz="1200" dirty="0">
                <a:solidFill>
                  <a:schemeClr val="tx1">
                    <a:lumMod val="85000"/>
                    <a:lumOff val="15000"/>
                  </a:schemeClr>
                </a:solidFill>
              </a:rPr>
              <a:t>I need to design an array and simulate for multiple frequency bands.</a:t>
            </a:r>
          </a:p>
          <a:p>
            <a:pPr marL="12700" lvl="1" algn="r"/>
            <a:endParaRPr lang="en-US" sz="1200" dirty="0">
              <a:solidFill>
                <a:schemeClr val="tx1">
                  <a:lumMod val="85000"/>
                  <a:lumOff val="15000"/>
                </a:schemeClr>
              </a:solidFill>
            </a:endParaRPr>
          </a:p>
          <a:p>
            <a:pPr marL="12700" lvl="1" algn="r"/>
            <a:r>
              <a:rPr lang="en-US" sz="1200" dirty="0">
                <a:solidFill>
                  <a:schemeClr val="tx1">
                    <a:lumMod val="85000"/>
                    <a:lumOff val="15000"/>
                  </a:schemeClr>
                </a:solidFill>
              </a:rPr>
              <a:t>I need to calculate the antenna pattern with a high degree of accuracy. </a:t>
            </a:r>
          </a:p>
        </p:txBody>
      </p:sp>
      <p:sp>
        <p:nvSpPr>
          <p:cNvPr id="48" name="TextBox 47">
            <a:extLst>
              <a:ext uri="{FF2B5EF4-FFF2-40B4-BE49-F238E27FC236}">
                <a16:creationId xmlns:a16="http://schemas.microsoft.com/office/drawing/2014/main" id="{E95336E2-930E-489A-AB05-C90A8B9075B4}"/>
              </a:ext>
            </a:extLst>
          </p:cNvPr>
          <p:cNvSpPr txBox="1"/>
          <p:nvPr/>
        </p:nvSpPr>
        <p:spPr>
          <a:xfrm>
            <a:off x="291639" y="6084056"/>
            <a:ext cx="3530612" cy="369332"/>
          </a:xfrm>
          <a:prstGeom prst="rect">
            <a:avLst/>
          </a:prstGeom>
          <a:noFill/>
        </p:spPr>
        <p:txBody>
          <a:bodyPr wrap="square" lIns="0" tIns="0" rIns="0" bIns="0" rtlCol="0">
            <a:spAutoFit/>
          </a:bodyPr>
          <a:lstStyle/>
          <a:p>
            <a:pPr algn="ctr"/>
            <a:r>
              <a:rPr lang="en-US" sz="1200" cap="all" dirty="0">
                <a:solidFill>
                  <a:schemeClr val="tx2"/>
                </a:solidFill>
              </a:rPr>
              <a:t>100</a:t>
            </a:r>
            <a:r>
              <a:rPr lang="en-US" sz="1200" dirty="0">
                <a:solidFill>
                  <a:schemeClr val="tx2"/>
                </a:solidFill>
              </a:rPr>
              <a:t>s</a:t>
            </a:r>
            <a:r>
              <a:rPr lang="en-US" sz="1200" cap="all" dirty="0">
                <a:solidFill>
                  <a:schemeClr val="tx2"/>
                </a:solidFill>
              </a:rPr>
              <a:t> of Array Elements + High Frequency</a:t>
            </a:r>
          </a:p>
        </p:txBody>
      </p:sp>
      <p:sp>
        <p:nvSpPr>
          <p:cNvPr id="49" name="TextBox 48">
            <a:extLst>
              <a:ext uri="{FF2B5EF4-FFF2-40B4-BE49-F238E27FC236}">
                <a16:creationId xmlns:a16="http://schemas.microsoft.com/office/drawing/2014/main" id="{A7BB5A39-6CEB-4A78-BE26-F629E23BA740}"/>
              </a:ext>
            </a:extLst>
          </p:cNvPr>
          <p:cNvSpPr txBox="1"/>
          <p:nvPr/>
        </p:nvSpPr>
        <p:spPr>
          <a:xfrm>
            <a:off x="3969192" y="6099445"/>
            <a:ext cx="3704515" cy="338554"/>
          </a:xfrm>
          <a:prstGeom prst="rect">
            <a:avLst/>
          </a:prstGeom>
          <a:noFill/>
        </p:spPr>
        <p:txBody>
          <a:bodyPr wrap="square" lIns="0" tIns="0" rIns="0" bIns="0" rtlCol="0">
            <a:spAutoFit/>
          </a:bodyPr>
          <a:lstStyle/>
          <a:p>
            <a:pPr algn="ctr"/>
            <a:r>
              <a:rPr lang="en-US" sz="1100" cap="all" dirty="0">
                <a:solidFill>
                  <a:schemeClr val="tx2"/>
                </a:solidFill>
              </a:rPr>
              <a:t>Electrically Large features + Electrically small Features</a:t>
            </a:r>
          </a:p>
        </p:txBody>
      </p:sp>
      <p:sp>
        <p:nvSpPr>
          <p:cNvPr id="50" name="TextBox 49">
            <a:extLst>
              <a:ext uri="{FF2B5EF4-FFF2-40B4-BE49-F238E27FC236}">
                <a16:creationId xmlns:a16="http://schemas.microsoft.com/office/drawing/2014/main" id="{79729962-19A1-4AF4-A56E-B910D5DF704B}"/>
              </a:ext>
            </a:extLst>
          </p:cNvPr>
          <p:cNvSpPr txBox="1"/>
          <p:nvPr/>
        </p:nvSpPr>
        <p:spPr>
          <a:xfrm>
            <a:off x="8156355" y="6099445"/>
            <a:ext cx="3704515" cy="169277"/>
          </a:xfrm>
          <a:prstGeom prst="rect">
            <a:avLst/>
          </a:prstGeom>
          <a:noFill/>
        </p:spPr>
        <p:txBody>
          <a:bodyPr wrap="square" lIns="0" tIns="0" rIns="0" bIns="0" rtlCol="0">
            <a:spAutoFit/>
          </a:bodyPr>
          <a:lstStyle/>
          <a:p>
            <a:pPr algn="ctr"/>
            <a:r>
              <a:rPr lang="en-US" sz="1100" cap="all" dirty="0">
                <a:solidFill>
                  <a:schemeClr val="tx2"/>
                </a:solidFill>
              </a:rPr>
              <a:t>Many signal nets + high frequency </a:t>
            </a:r>
          </a:p>
        </p:txBody>
      </p:sp>
      <p:sp>
        <p:nvSpPr>
          <p:cNvPr id="31" name="Rectangle 30">
            <a:extLst>
              <a:ext uri="{FF2B5EF4-FFF2-40B4-BE49-F238E27FC236}">
                <a16:creationId xmlns:a16="http://schemas.microsoft.com/office/drawing/2014/main" id="{F2E286FD-1E4A-4BB9-B797-7FDC59FDE40A}"/>
              </a:ext>
            </a:extLst>
          </p:cNvPr>
          <p:cNvSpPr/>
          <p:nvPr/>
        </p:nvSpPr>
        <p:spPr>
          <a:xfrm>
            <a:off x="4101857" y="5794962"/>
            <a:ext cx="503848" cy="3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pic>
        <p:nvPicPr>
          <p:cNvPr id="35" name="Picture 5" descr="A close up of a device&#10;&#10;Description automatically generated">
            <a:extLst>
              <a:ext uri="{FF2B5EF4-FFF2-40B4-BE49-F238E27FC236}">
                <a16:creationId xmlns:a16="http://schemas.microsoft.com/office/drawing/2014/main" id="{5F928711-4FA9-44F0-A145-126E08A2DFE1}"/>
              </a:ext>
            </a:extLst>
          </p:cNvPr>
          <p:cNvPicPr>
            <a:picLocks noChangeAspect="1"/>
          </p:cNvPicPr>
          <p:nvPr/>
        </p:nvPicPr>
        <p:blipFill rotWithShape="1">
          <a:blip r:embed="rId8"/>
          <a:srcRect t="9871"/>
          <a:stretch/>
        </p:blipFill>
        <p:spPr>
          <a:xfrm rot="21074302">
            <a:off x="2132430" y="3547096"/>
            <a:ext cx="1950805" cy="1368698"/>
          </a:xfrm>
          <a:prstGeom prst="rect">
            <a:avLst/>
          </a:prstGeom>
        </p:spPr>
      </p:pic>
    </p:spTree>
    <p:extLst>
      <p:ext uri="{BB962C8B-B14F-4D97-AF65-F5344CB8AC3E}">
        <p14:creationId xmlns:p14="http://schemas.microsoft.com/office/powerpoint/2010/main" val="325708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A5BC93-4B3A-440C-B7F5-7F36189991CB}"/>
              </a:ext>
            </a:extLst>
          </p:cNvPr>
          <p:cNvPicPr>
            <a:picLocks noChangeAspect="1"/>
          </p:cNvPicPr>
          <p:nvPr/>
        </p:nvPicPr>
        <p:blipFill>
          <a:blip r:embed="rId2"/>
          <a:stretch>
            <a:fillRect/>
          </a:stretch>
        </p:blipFill>
        <p:spPr>
          <a:xfrm>
            <a:off x="3469065" y="2594813"/>
            <a:ext cx="5074606" cy="3726071"/>
          </a:xfrm>
          <a:prstGeom prst="rect">
            <a:avLst/>
          </a:prstGeom>
        </p:spPr>
      </p:pic>
      <p:sp>
        <p:nvSpPr>
          <p:cNvPr id="5" name="Text Placeholder 15">
            <a:extLst>
              <a:ext uri="{FF2B5EF4-FFF2-40B4-BE49-F238E27FC236}">
                <a16:creationId xmlns:a16="http://schemas.microsoft.com/office/drawing/2014/main" id="{9CF22553-EFD0-4D2E-B322-C9DC540B07EC}"/>
              </a:ext>
            </a:extLst>
          </p:cNvPr>
          <p:cNvSpPr>
            <a:spLocks noGrp="1"/>
          </p:cNvSpPr>
          <p:nvPr>
            <p:ph type="body" sz="quarter" idx="13"/>
          </p:nvPr>
        </p:nvSpPr>
        <p:spPr/>
        <p:txBody>
          <a:bodyPr/>
          <a:lstStyle/>
          <a:p>
            <a:r>
              <a:rPr lang="en-US" dirty="0"/>
              <a:t>CASE STUDY #2 – constructing the module</a:t>
            </a:r>
          </a:p>
        </p:txBody>
      </p:sp>
      <p:sp>
        <p:nvSpPr>
          <p:cNvPr id="6" name="Title 105">
            <a:extLst>
              <a:ext uri="{FF2B5EF4-FFF2-40B4-BE49-F238E27FC236}">
                <a16:creationId xmlns:a16="http://schemas.microsoft.com/office/drawing/2014/main" id="{6E1B3006-F172-44F8-B33C-871F5387EA3B}"/>
              </a:ext>
            </a:extLst>
          </p:cNvPr>
          <p:cNvSpPr>
            <a:spLocks noGrp="1"/>
          </p:cNvSpPr>
          <p:nvPr>
            <p:ph type="title"/>
          </p:nvPr>
        </p:nvSpPr>
        <p:spPr/>
        <p:txBody>
          <a:bodyPr/>
          <a:lstStyle/>
          <a:p>
            <a:r>
              <a:rPr lang="en-US" dirty="0"/>
              <a:t>Multi-technology Module Design </a:t>
            </a:r>
          </a:p>
        </p:txBody>
      </p:sp>
      <p:pic>
        <p:nvPicPr>
          <p:cNvPr id="11" name="Picture 10">
            <a:extLst>
              <a:ext uri="{FF2B5EF4-FFF2-40B4-BE49-F238E27FC236}">
                <a16:creationId xmlns:a16="http://schemas.microsoft.com/office/drawing/2014/main" id="{865F4C04-693D-4A95-AC36-E2966CC10A32}"/>
              </a:ext>
            </a:extLst>
          </p:cNvPr>
          <p:cNvPicPr>
            <a:picLocks noChangeAspect="1"/>
          </p:cNvPicPr>
          <p:nvPr/>
        </p:nvPicPr>
        <p:blipFill>
          <a:blip r:embed="rId3"/>
          <a:stretch>
            <a:fillRect/>
          </a:stretch>
        </p:blipFill>
        <p:spPr>
          <a:xfrm>
            <a:off x="8859575" y="578873"/>
            <a:ext cx="2829510" cy="3726185"/>
          </a:xfrm>
          <a:prstGeom prst="rect">
            <a:avLst/>
          </a:prstGeom>
        </p:spPr>
      </p:pic>
      <p:cxnSp>
        <p:nvCxnSpPr>
          <p:cNvPr id="12" name="Straight Arrow Connector 11">
            <a:extLst>
              <a:ext uri="{FF2B5EF4-FFF2-40B4-BE49-F238E27FC236}">
                <a16:creationId xmlns:a16="http://schemas.microsoft.com/office/drawing/2014/main" id="{F39A702B-A4DF-41C0-B222-F7F46C8ADBA5}"/>
              </a:ext>
            </a:extLst>
          </p:cNvPr>
          <p:cNvCxnSpPr>
            <a:cxnSpLocks/>
          </p:cNvCxnSpPr>
          <p:nvPr/>
        </p:nvCxnSpPr>
        <p:spPr>
          <a:xfrm flipH="1">
            <a:off x="8012819" y="3429000"/>
            <a:ext cx="1487436" cy="3040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B6BB3CD-4F86-49CA-B612-55984971958D}"/>
              </a:ext>
            </a:extLst>
          </p:cNvPr>
          <p:cNvPicPr>
            <a:picLocks noChangeAspect="1"/>
          </p:cNvPicPr>
          <p:nvPr/>
        </p:nvPicPr>
        <p:blipFill>
          <a:blip r:embed="rId4"/>
          <a:stretch>
            <a:fillRect/>
          </a:stretch>
        </p:blipFill>
        <p:spPr>
          <a:xfrm>
            <a:off x="652116" y="1430192"/>
            <a:ext cx="3806762" cy="3138837"/>
          </a:xfrm>
          <a:prstGeom prst="rect">
            <a:avLst/>
          </a:prstGeom>
        </p:spPr>
      </p:pic>
      <p:cxnSp>
        <p:nvCxnSpPr>
          <p:cNvPr id="9" name="Straight Arrow Connector 8">
            <a:extLst>
              <a:ext uri="{FF2B5EF4-FFF2-40B4-BE49-F238E27FC236}">
                <a16:creationId xmlns:a16="http://schemas.microsoft.com/office/drawing/2014/main" id="{0919B0E5-DC95-4EDC-B811-6CFA99DA56DA}"/>
              </a:ext>
            </a:extLst>
          </p:cNvPr>
          <p:cNvCxnSpPr>
            <a:cxnSpLocks/>
          </p:cNvCxnSpPr>
          <p:nvPr/>
        </p:nvCxnSpPr>
        <p:spPr>
          <a:xfrm>
            <a:off x="2762054" y="3318235"/>
            <a:ext cx="1150070" cy="16685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73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83522F8-C6AE-4576-AB47-844516F87E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43394"/>
          <a:stretch/>
        </p:blipFill>
        <p:spPr>
          <a:xfrm>
            <a:off x="2167" y="1540799"/>
            <a:ext cx="12189833" cy="2137679"/>
          </a:xfrm>
          <a:prstGeom prst="rect">
            <a:avLst/>
          </a:prstGeom>
          <a:ln>
            <a:noFill/>
          </a:ln>
          <a:effectLst/>
        </p:spPr>
      </p:pic>
      <p:sp>
        <p:nvSpPr>
          <p:cNvPr id="6" name="Text Placeholder 15">
            <a:extLst>
              <a:ext uri="{FF2B5EF4-FFF2-40B4-BE49-F238E27FC236}">
                <a16:creationId xmlns:a16="http://schemas.microsoft.com/office/drawing/2014/main" id="{1E579CE3-399B-49E4-BB79-3AA2C7FBFF80}"/>
              </a:ext>
            </a:extLst>
          </p:cNvPr>
          <p:cNvSpPr>
            <a:spLocks noGrp="1"/>
          </p:cNvSpPr>
          <p:nvPr>
            <p:ph type="body" sz="quarter" idx="13"/>
          </p:nvPr>
        </p:nvSpPr>
        <p:spPr/>
        <p:txBody>
          <a:bodyPr/>
          <a:lstStyle/>
          <a:p>
            <a:r>
              <a:rPr lang="en-US" dirty="0"/>
              <a:t>CASE STUDY #2 – Results </a:t>
            </a:r>
          </a:p>
        </p:txBody>
      </p:sp>
      <p:sp>
        <p:nvSpPr>
          <p:cNvPr id="7" name="Title 105">
            <a:extLst>
              <a:ext uri="{FF2B5EF4-FFF2-40B4-BE49-F238E27FC236}">
                <a16:creationId xmlns:a16="http://schemas.microsoft.com/office/drawing/2014/main" id="{CAAAC506-781C-4080-9975-EDD3DDE9007A}"/>
              </a:ext>
            </a:extLst>
          </p:cNvPr>
          <p:cNvSpPr>
            <a:spLocks noGrp="1"/>
          </p:cNvSpPr>
          <p:nvPr>
            <p:ph type="title"/>
          </p:nvPr>
        </p:nvSpPr>
        <p:spPr/>
        <p:txBody>
          <a:bodyPr/>
          <a:lstStyle/>
          <a:p>
            <a:r>
              <a:rPr lang="en-US" dirty="0"/>
              <a:t>Multi-technology Module Design </a:t>
            </a:r>
          </a:p>
        </p:txBody>
      </p:sp>
      <p:sp>
        <p:nvSpPr>
          <p:cNvPr id="14" name="Rectangle 13">
            <a:extLst>
              <a:ext uri="{FF2B5EF4-FFF2-40B4-BE49-F238E27FC236}">
                <a16:creationId xmlns:a16="http://schemas.microsoft.com/office/drawing/2014/main" id="{D98BF393-5814-404E-9F5D-A5AFC483CF22}"/>
              </a:ext>
            </a:extLst>
          </p:cNvPr>
          <p:cNvSpPr/>
          <p:nvPr/>
        </p:nvSpPr>
        <p:spPr>
          <a:xfrm>
            <a:off x="8019817" y="1924645"/>
            <a:ext cx="3387490" cy="4251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DD899727-7354-4FE5-BE5A-CFB466A5F76A}"/>
              </a:ext>
            </a:extLst>
          </p:cNvPr>
          <p:cNvSpPr txBox="1"/>
          <p:nvPr/>
        </p:nvSpPr>
        <p:spPr>
          <a:xfrm>
            <a:off x="8334332" y="2224929"/>
            <a:ext cx="2559439" cy="332399"/>
          </a:xfrm>
          <a:prstGeom prst="rect">
            <a:avLst/>
          </a:prstGeom>
          <a:noFill/>
        </p:spPr>
        <p:txBody>
          <a:bodyPr wrap="square" lIns="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400" b="1" i="0" u="none" strike="noStrike" kern="1200" cap="all" spc="60" normalizeH="0" baseline="0" noProof="0" dirty="0">
                <a:ln>
                  <a:noFill/>
                </a:ln>
                <a:solidFill>
                  <a:srgbClr val="FFFFFF"/>
                </a:solidFill>
                <a:effectLst/>
                <a:uLnTx/>
                <a:uFillTx/>
                <a:latin typeface="Arial"/>
                <a:ea typeface="+mn-ea"/>
                <a:cs typeface="+mn-cs"/>
              </a:rPr>
              <a:t>RESULTS</a:t>
            </a:r>
          </a:p>
        </p:txBody>
      </p:sp>
      <p:sp>
        <p:nvSpPr>
          <p:cNvPr id="16" name="Rectangle 15">
            <a:extLst>
              <a:ext uri="{FF2B5EF4-FFF2-40B4-BE49-F238E27FC236}">
                <a16:creationId xmlns:a16="http://schemas.microsoft.com/office/drawing/2014/main" id="{7F63E506-DF8F-4E51-BDEF-5C0A1CD817E0}"/>
              </a:ext>
            </a:extLst>
          </p:cNvPr>
          <p:cNvSpPr/>
          <p:nvPr/>
        </p:nvSpPr>
        <p:spPr>
          <a:xfrm>
            <a:off x="8290814" y="3679664"/>
            <a:ext cx="2880727" cy="646331"/>
          </a:xfrm>
          <a:prstGeom prst="rect">
            <a:avLst/>
          </a:prstGeom>
        </p:spPr>
        <p:txBody>
          <a:bodyPr wrap="square" lIns="0" tIns="0" rIns="0" bIns="0" anchor="t">
            <a:spAutoFit/>
          </a:bodyPr>
          <a:lstStyle/>
          <a:p>
            <a:pPr>
              <a:defRPr/>
            </a:pPr>
            <a:r>
              <a:rPr lang="en-US" dirty="0">
                <a:solidFill>
                  <a:srgbClr val="FFFFFF"/>
                </a:solidFill>
                <a:latin typeface="Arial"/>
              </a:rPr>
              <a:t>Nimbix HPC Single Node </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spc="-150" dirty="0">
                <a:solidFill>
                  <a:srgbClr val="FFFFFF"/>
                </a:solidFill>
                <a:latin typeface="Arial"/>
              </a:rPr>
              <a:t>1</a:t>
            </a:r>
            <a:r>
              <a:rPr kumimoji="0" lang="en-US" sz="2400" b="1" i="0" u="none" strike="noStrike" kern="1200" cap="none" spc="-150" normalizeH="0" baseline="0" noProof="0" dirty="0">
                <a:ln>
                  <a:noFill/>
                </a:ln>
                <a:solidFill>
                  <a:srgbClr val="FFFFFF"/>
                </a:solidFill>
                <a:effectLst/>
                <a:uLnTx/>
                <a:uFillTx/>
                <a:latin typeface="Arial"/>
                <a:ea typeface="+mn-ea"/>
                <a:cs typeface="+mn-cs"/>
              </a:rPr>
              <a:t> Hours </a:t>
            </a:r>
            <a:r>
              <a:rPr lang="en-US" sz="2400" b="1" spc="-150" dirty="0">
                <a:solidFill>
                  <a:srgbClr val="FFFFFF"/>
                </a:solidFill>
                <a:latin typeface="Arial"/>
              </a:rPr>
              <a:t>13</a:t>
            </a:r>
            <a:r>
              <a:rPr kumimoji="0" lang="en-US" sz="2400" b="1" i="0" u="none" strike="noStrike" kern="1200" cap="none" spc="-150" normalizeH="0" baseline="0" noProof="0" dirty="0">
                <a:ln>
                  <a:noFill/>
                </a:ln>
                <a:solidFill>
                  <a:srgbClr val="FFFFFF"/>
                </a:solidFill>
                <a:effectLst/>
                <a:uLnTx/>
                <a:uFillTx/>
                <a:latin typeface="Arial"/>
                <a:ea typeface="+mn-ea"/>
                <a:cs typeface="+mn-cs"/>
              </a:rPr>
              <a:t> mins</a:t>
            </a:r>
            <a:endParaRPr kumimoji="0" lang="en-US" sz="1050" b="0" i="0" u="none" strike="noStrike" kern="1200" cap="none" spc="-350" normalizeH="0" baseline="0" noProof="0" dirty="0">
              <a:ln>
                <a:noFill/>
              </a:ln>
              <a:solidFill>
                <a:srgbClr val="FFFFFF"/>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0F530A51-CF65-422B-990B-03811DC9F888}"/>
              </a:ext>
            </a:extLst>
          </p:cNvPr>
          <p:cNvCxnSpPr/>
          <p:nvPr/>
        </p:nvCxnSpPr>
        <p:spPr>
          <a:xfrm>
            <a:off x="8334332" y="2798429"/>
            <a:ext cx="26894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A59BBB4-854B-47E5-AAB8-1B544B0D8735}"/>
              </a:ext>
            </a:extLst>
          </p:cNvPr>
          <p:cNvSpPr/>
          <p:nvPr/>
        </p:nvSpPr>
        <p:spPr>
          <a:xfrm>
            <a:off x="8346953" y="5225104"/>
            <a:ext cx="2546818" cy="646331"/>
          </a:xfrm>
          <a:prstGeom prst="rect">
            <a:avLst/>
          </a:prstGeom>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 extraction time reduced by </a:t>
            </a:r>
            <a:r>
              <a:rPr lang="en-US" sz="2400" b="1" dirty="0">
                <a:solidFill>
                  <a:srgbClr val="FFFFFF"/>
                </a:solidFill>
                <a:latin typeface="Arial"/>
              </a:rPr>
              <a:t>83</a:t>
            </a:r>
            <a:r>
              <a:rPr kumimoji="0" lang="en-US" sz="2400" b="1" i="0" strike="noStrike" kern="1200" cap="none" spc="0" normalizeH="0" baseline="0" noProof="0" dirty="0">
                <a:ln>
                  <a:noFill/>
                </a:ln>
                <a:solidFill>
                  <a:srgbClr val="FFFFFF"/>
                </a:solidFill>
                <a:effectLst/>
                <a:uLnTx/>
                <a:uFillTx/>
                <a:latin typeface="Arial"/>
                <a:ea typeface="+mn-ea"/>
                <a:cs typeface="+mn-cs"/>
              </a:rPr>
              <a:t>%</a:t>
            </a:r>
            <a:endParaRPr kumimoji="0" lang="en-US" sz="2000" b="1" i="0"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E20B75D-4698-43F1-99B8-564EC4923682}"/>
              </a:ext>
            </a:extLst>
          </p:cNvPr>
          <p:cNvSpPr/>
          <p:nvPr/>
        </p:nvSpPr>
        <p:spPr>
          <a:xfrm>
            <a:off x="8346170" y="4474596"/>
            <a:ext cx="2718053" cy="646331"/>
          </a:xfrm>
          <a:prstGeom prst="rect">
            <a:avLst/>
          </a:prstGeom>
        </p:spPr>
        <p:txBody>
          <a:bodyPr wrap="square" lIns="0" tIns="0" rIns="0" bIns="0" anchor="t">
            <a:spAutoFit/>
          </a:bodyPr>
          <a:lstStyle/>
          <a:p>
            <a:pPr>
              <a:defRPr/>
            </a:pPr>
            <a:r>
              <a:rPr lang="en-US" dirty="0">
                <a:solidFill>
                  <a:srgbClr val="FFFFFF"/>
                </a:solidFill>
                <a:latin typeface="Arial"/>
              </a:rPr>
              <a:t>Nimbix HPC x8 Node </a:t>
            </a:r>
            <a:endParaRPr lang="en-US" sz="1050" spc="-350" dirty="0">
              <a:solidFill>
                <a:srgbClr val="FFFFFF"/>
              </a:solidFill>
              <a:latin typeface="Arial"/>
            </a:endParaRPr>
          </a:p>
          <a:p>
            <a:pPr>
              <a:defRPr/>
            </a:pPr>
            <a:r>
              <a:rPr kumimoji="0" lang="en-US" sz="2400" b="1" i="0" u="none" strike="noStrike" kern="1200" cap="none" spc="-150" normalizeH="0" baseline="0" noProof="0" dirty="0">
                <a:ln>
                  <a:noFill/>
                </a:ln>
                <a:solidFill>
                  <a:srgbClr val="FFFFFF"/>
                </a:solidFill>
                <a:effectLst/>
                <a:uLnTx/>
                <a:uFillTx/>
                <a:latin typeface="Arial"/>
                <a:ea typeface="+mn-ea"/>
                <a:cs typeface="+mn-cs"/>
              </a:rPr>
              <a:t>30 mins</a:t>
            </a:r>
            <a:endParaRPr lang="en-US" sz="1050" b="0" i="0" u="none" strike="noStrike" kern="1200" cap="none" spc="-350" normalizeH="0" baseline="0" noProof="0" dirty="0">
              <a:ln>
                <a:noFill/>
              </a:ln>
              <a:solidFill>
                <a:srgbClr val="FFFFFF"/>
              </a:solidFill>
              <a:effectLst/>
              <a:uLnTx/>
              <a:uFillTx/>
              <a:latin typeface="Arial"/>
              <a:cs typeface="Arial"/>
            </a:endParaRPr>
          </a:p>
        </p:txBody>
      </p:sp>
      <p:sp>
        <p:nvSpPr>
          <p:cNvPr id="2" name="Rectangle 1">
            <a:extLst>
              <a:ext uri="{FF2B5EF4-FFF2-40B4-BE49-F238E27FC236}">
                <a16:creationId xmlns:a16="http://schemas.microsoft.com/office/drawing/2014/main" id="{D48BA342-DF58-4A0F-B641-D9622BD6D8FD}"/>
              </a:ext>
            </a:extLst>
          </p:cNvPr>
          <p:cNvSpPr/>
          <p:nvPr/>
        </p:nvSpPr>
        <p:spPr>
          <a:xfrm>
            <a:off x="8333622" y="2926225"/>
            <a:ext cx="2615312" cy="630942"/>
          </a:xfrm>
          <a:prstGeom prst="rect">
            <a:avLst/>
          </a:prstGeom>
        </p:spPr>
        <p:txBody>
          <a:bodyPr wrap="square" lIns="0" tIns="0" rIns="0" bIns="0" anchor="t">
            <a:spAutoFit/>
          </a:bodyPr>
          <a:lstStyle/>
          <a:p>
            <a:pPr>
              <a:defRPr/>
            </a:pPr>
            <a:r>
              <a:rPr lang="en-US" sz="1700" dirty="0">
                <a:solidFill>
                  <a:srgbClr val="FFFFFF"/>
                </a:solidFill>
                <a:latin typeface="Arial"/>
                <a:cs typeface="Arial"/>
              </a:rPr>
              <a:t>Local 6 Core (i9) Machine</a:t>
            </a:r>
            <a:endParaRPr kumimoji="0" lang="en-US" sz="1700" b="0" i="0" u="none" strike="noStrike" kern="1200" cap="none" spc="0" normalizeH="0" baseline="0" noProof="0" dirty="0">
              <a:ln>
                <a:noFill/>
              </a:ln>
              <a:solidFill>
                <a:srgbClr val="FFFFFF"/>
              </a:solidFill>
              <a:effectLst/>
              <a:uLnTx/>
              <a:uFillTx/>
              <a:latin typeface="Arial"/>
              <a:ea typeface="+mn-ea"/>
              <a:cs typeface="+mn-cs"/>
            </a:endParaRPr>
          </a:p>
          <a:p>
            <a:pPr>
              <a:defRPr/>
            </a:pPr>
            <a:r>
              <a:rPr lang="en-US" sz="2400" b="1" spc="-150" dirty="0">
                <a:solidFill>
                  <a:srgbClr val="FFFFFF"/>
                </a:solidFill>
                <a:latin typeface="Arial"/>
              </a:rPr>
              <a:t>2 Hours</a:t>
            </a:r>
            <a:r>
              <a:rPr kumimoji="0" lang="en-US" sz="2400" b="1" i="0" u="none" strike="noStrike" kern="1200" cap="none" spc="-150" normalizeH="0" baseline="0" noProof="0" dirty="0">
                <a:ln>
                  <a:noFill/>
                </a:ln>
                <a:solidFill>
                  <a:srgbClr val="FFFFFF"/>
                </a:solidFill>
                <a:effectLst/>
                <a:uLnTx/>
                <a:uFillTx/>
                <a:latin typeface="Arial"/>
                <a:ea typeface="+mn-ea"/>
                <a:cs typeface="+mn-cs"/>
              </a:rPr>
              <a:t> </a:t>
            </a:r>
            <a:r>
              <a:rPr lang="en-US" sz="2400" b="1" spc="-150" dirty="0">
                <a:solidFill>
                  <a:srgbClr val="FFFFFF"/>
                </a:solidFill>
                <a:latin typeface="Arial"/>
              </a:rPr>
              <a:t>56 </a:t>
            </a:r>
            <a:r>
              <a:rPr kumimoji="0" lang="en-US" sz="2400" b="1" i="0" u="none" strike="noStrike" kern="1200" cap="none" spc="-150" normalizeH="0" baseline="0" noProof="0" dirty="0">
                <a:ln>
                  <a:noFill/>
                </a:ln>
                <a:solidFill>
                  <a:srgbClr val="FFFFFF"/>
                </a:solidFill>
                <a:effectLst/>
                <a:uLnTx/>
                <a:uFillTx/>
                <a:latin typeface="Arial"/>
                <a:ea typeface="+mn-ea"/>
                <a:cs typeface="+mn-cs"/>
              </a:rPr>
              <a:t>mins</a:t>
            </a:r>
            <a:endParaRPr kumimoji="0" lang="en-US" sz="1050" b="0" i="0" u="none" strike="noStrike" kern="1200" cap="none" spc="-350" normalizeH="0" baseline="0" noProof="0" dirty="0">
              <a:ln>
                <a:noFill/>
              </a:ln>
              <a:solidFill>
                <a:srgbClr val="FFFFFF"/>
              </a:solidFill>
              <a:effectLst/>
              <a:uLnTx/>
              <a:uFillTx/>
              <a:latin typeface="Arial"/>
              <a:ea typeface="+mn-ea"/>
              <a:cs typeface="+mn-cs"/>
            </a:endParaRPr>
          </a:p>
        </p:txBody>
      </p:sp>
      <p:grpSp>
        <p:nvGrpSpPr>
          <p:cNvPr id="37" name="Group 36">
            <a:extLst>
              <a:ext uri="{FF2B5EF4-FFF2-40B4-BE49-F238E27FC236}">
                <a16:creationId xmlns:a16="http://schemas.microsoft.com/office/drawing/2014/main" id="{9CB9812F-D93D-474C-A658-95BBD15120FB}"/>
              </a:ext>
            </a:extLst>
          </p:cNvPr>
          <p:cNvGrpSpPr/>
          <p:nvPr/>
        </p:nvGrpSpPr>
        <p:grpSpPr>
          <a:xfrm>
            <a:off x="276432" y="4017005"/>
            <a:ext cx="4265077" cy="2489912"/>
            <a:chOff x="820918" y="4255410"/>
            <a:chExt cx="4019376" cy="2489912"/>
          </a:xfrm>
        </p:grpSpPr>
        <p:sp>
          <p:nvSpPr>
            <p:cNvPr id="38" name="TextBox 37">
              <a:extLst>
                <a:ext uri="{FF2B5EF4-FFF2-40B4-BE49-F238E27FC236}">
                  <a16:creationId xmlns:a16="http://schemas.microsoft.com/office/drawing/2014/main" id="{7DDF6482-30E0-4C0A-8512-D05A2F5C4A27}"/>
                </a:ext>
              </a:extLst>
            </p:cNvPr>
            <p:cNvSpPr txBox="1"/>
            <p:nvPr/>
          </p:nvSpPr>
          <p:spPr>
            <a:xfrm>
              <a:off x="856334" y="4255410"/>
              <a:ext cx="3983960" cy="2489912"/>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CHALLENGE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Integrate MMIC LNA with bondwires on parent assembly with 3D connector</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Simulate module performance from connector to internal MMIC geometry</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Simulation frequency range of DC-26.5 GHz</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53 frequency points &amp; 5 ports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prstClr>
                </a:solidFill>
                <a:effectLst/>
                <a:uLnTx/>
                <a:uFillTx/>
                <a:latin typeface="Arial" panose="020B0604020202020204" pitchFamily="34" charset="0"/>
                <a:ea typeface="+mn-ea"/>
                <a:cs typeface="Arial" panose="020B0604020202020204" pitchFamily="34" charset="0"/>
              </a:endParaRPr>
            </a:p>
          </p:txBody>
        </p:sp>
        <p:cxnSp>
          <p:nvCxnSpPr>
            <p:cNvPr id="39" name="Straight Connector 38">
              <a:extLst>
                <a:ext uri="{FF2B5EF4-FFF2-40B4-BE49-F238E27FC236}">
                  <a16:creationId xmlns:a16="http://schemas.microsoft.com/office/drawing/2014/main" id="{D2E6C693-0046-4B65-9DE6-8A459170B8A8}"/>
                </a:ext>
              </a:extLst>
            </p:cNvPr>
            <p:cNvCxnSpPr>
              <a:cxnSpLocks/>
            </p:cNvCxnSpPr>
            <p:nvPr/>
          </p:nvCxnSpPr>
          <p:spPr>
            <a:xfrm>
              <a:off x="820918" y="4363978"/>
              <a:ext cx="0" cy="205424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2B635E0E-046C-4C5A-9524-E46E936D5D29}"/>
              </a:ext>
            </a:extLst>
          </p:cNvPr>
          <p:cNvGrpSpPr/>
          <p:nvPr/>
        </p:nvGrpSpPr>
        <p:grpSpPr>
          <a:xfrm>
            <a:off x="4743251" y="4017005"/>
            <a:ext cx="3138248" cy="1760162"/>
            <a:chOff x="4472725" y="4325879"/>
            <a:chExt cx="2634246" cy="1760162"/>
          </a:xfrm>
        </p:grpSpPr>
        <p:sp>
          <p:nvSpPr>
            <p:cNvPr id="41" name="TextBox 40">
              <a:extLst>
                <a:ext uri="{FF2B5EF4-FFF2-40B4-BE49-F238E27FC236}">
                  <a16:creationId xmlns:a16="http://schemas.microsoft.com/office/drawing/2014/main" id="{7F2A985D-98ED-4571-873B-CB124CAC53D4}"/>
                </a:ext>
              </a:extLst>
            </p:cNvPr>
            <p:cNvSpPr txBox="1"/>
            <p:nvPr/>
          </p:nvSpPr>
          <p:spPr>
            <a:xfrm>
              <a:off x="4472725" y="4325879"/>
              <a:ext cx="2634246" cy="1597360"/>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SOLUTION</a:t>
              </a:r>
            </a:p>
            <a:p>
              <a:pPr>
                <a:spcBef>
                  <a:spcPts val="600"/>
                </a:spcBef>
                <a:defRPr/>
              </a:pPr>
              <a:r>
                <a:rPr lang="en-US" sz="1600" dirty="0">
                  <a:solidFill>
                    <a:prstClr val="black"/>
                  </a:solidFill>
                  <a:latin typeface="Arial" panose="020B0604020202020204" pitchFamily="34" charset="0"/>
                  <a:cs typeface="Arial" panose="020B0604020202020204" pitchFamily="34" charset="0"/>
                </a:rPr>
                <a:t>PathWave ADS RFPro</a:t>
              </a:r>
            </a:p>
            <a:p>
              <a:pPr>
                <a:spcBef>
                  <a:spcPts val="600"/>
                </a:spcBef>
                <a:defRPr/>
              </a:pPr>
              <a:r>
                <a:rPr lang="en-US" sz="1600" dirty="0">
                  <a:solidFill>
                    <a:prstClr val="black"/>
                  </a:solidFill>
                  <a:latin typeface="Arial" panose="020B0604020202020204" pitchFamily="34" charset="0"/>
                  <a:cs typeface="Arial" panose="020B0604020202020204" pitchFamily="34" charset="0"/>
                </a:rPr>
                <a:t>7x HPC EM Droplets License</a:t>
              </a:r>
            </a:p>
            <a:p>
              <a:pPr>
                <a:spcBef>
                  <a:spcPts val="600"/>
                </a:spcBef>
                <a:defRPr/>
              </a:pPr>
              <a:r>
                <a:rPr lang="en-US" sz="1600" dirty="0">
                  <a:solidFill>
                    <a:prstClr val="black"/>
                  </a:solidFill>
                  <a:latin typeface="Arial" panose="020B0604020202020204" pitchFamily="34" charset="0"/>
                  <a:cs typeface="Arial" panose="020B0604020202020204" pitchFamily="34" charset="0"/>
                </a:rPr>
                <a:t>8x 16 core 128GB RAM nodes on Nimbix HPC Platform</a:t>
              </a:r>
            </a:p>
          </p:txBody>
        </p:sp>
        <p:cxnSp>
          <p:nvCxnSpPr>
            <p:cNvPr id="42" name="Straight Connector 41">
              <a:extLst>
                <a:ext uri="{FF2B5EF4-FFF2-40B4-BE49-F238E27FC236}">
                  <a16:creationId xmlns:a16="http://schemas.microsoft.com/office/drawing/2014/main" id="{C5DBBF70-DBFA-4C67-9854-5CA43C29BC1D}"/>
                </a:ext>
              </a:extLst>
            </p:cNvPr>
            <p:cNvCxnSpPr>
              <a:cxnSpLocks/>
            </p:cNvCxnSpPr>
            <p:nvPr/>
          </p:nvCxnSpPr>
          <p:spPr>
            <a:xfrm>
              <a:off x="4472725" y="4434447"/>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9807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C8505D-DC48-4551-8235-CDC562546C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394"/>
          <a:stretch/>
        </p:blipFill>
        <p:spPr>
          <a:xfrm>
            <a:off x="2167" y="1540799"/>
            <a:ext cx="12189833" cy="2137679"/>
          </a:xfrm>
          <a:prstGeom prst="rect">
            <a:avLst/>
          </a:prstGeom>
          <a:ln>
            <a:noFill/>
          </a:ln>
          <a:effectLst/>
        </p:spPr>
      </p:pic>
      <p:sp>
        <p:nvSpPr>
          <p:cNvPr id="16" name="Text Placeholder 15">
            <a:extLst>
              <a:ext uri="{FF2B5EF4-FFF2-40B4-BE49-F238E27FC236}">
                <a16:creationId xmlns:a16="http://schemas.microsoft.com/office/drawing/2014/main" id="{7991B3C9-E5EA-42FC-A2CD-F4A723626C27}"/>
              </a:ext>
            </a:extLst>
          </p:cNvPr>
          <p:cNvSpPr>
            <a:spLocks noGrp="1"/>
          </p:cNvSpPr>
          <p:nvPr>
            <p:ph type="body" sz="quarter" idx="13"/>
          </p:nvPr>
        </p:nvSpPr>
        <p:spPr/>
        <p:txBody>
          <a:bodyPr/>
          <a:lstStyle/>
          <a:p>
            <a:r>
              <a:rPr lang="en-US" dirty="0"/>
              <a:t>CASE STUDY #3</a:t>
            </a:r>
          </a:p>
        </p:txBody>
      </p:sp>
      <p:sp>
        <p:nvSpPr>
          <p:cNvPr id="106" name="Title 105">
            <a:extLst>
              <a:ext uri="{FF2B5EF4-FFF2-40B4-BE49-F238E27FC236}">
                <a16:creationId xmlns:a16="http://schemas.microsoft.com/office/drawing/2014/main" id="{F704DD61-B176-4B13-8C5B-C7B32EAD7494}"/>
              </a:ext>
            </a:extLst>
          </p:cNvPr>
          <p:cNvSpPr>
            <a:spLocks noGrp="1"/>
          </p:cNvSpPr>
          <p:nvPr>
            <p:ph type="title"/>
          </p:nvPr>
        </p:nvSpPr>
        <p:spPr/>
        <p:txBody>
          <a:bodyPr/>
          <a:lstStyle/>
          <a:p>
            <a:r>
              <a:rPr lang="en-US" dirty="0"/>
              <a:t>SECO Embedded System Board with DDR4</a:t>
            </a:r>
          </a:p>
        </p:txBody>
      </p:sp>
      <p:pic>
        <p:nvPicPr>
          <p:cNvPr id="2" name="Picture 1">
            <a:extLst>
              <a:ext uri="{FF2B5EF4-FFF2-40B4-BE49-F238E27FC236}">
                <a16:creationId xmlns:a16="http://schemas.microsoft.com/office/drawing/2014/main" id="{60F583A1-8DEE-45B0-942C-6139C38B5C92}"/>
              </a:ext>
            </a:extLst>
          </p:cNvPr>
          <p:cNvPicPr>
            <a:picLocks noChangeAspect="1"/>
          </p:cNvPicPr>
          <p:nvPr/>
        </p:nvPicPr>
        <p:blipFill>
          <a:blip r:embed="rId4"/>
          <a:stretch>
            <a:fillRect/>
          </a:stretch>
        </p:blipFill>
        <p:spPr>
          <a:xfrm>
            <a:off x="7679104" y="3748877"/>
            <a:ext cx="3800393" cy="3044940"/>
          </a:xfrm>
          <a:prstGeom prst="rect">
            <a:avLst/>
          </a:prstGeom>
        </p:spPr>
      </p:pic>
      <p:grpSp>
        <p:nvGrpSpPr>
          <p:cNvPr id="27" name="Group 26">
            <a:extLst>
              <a:ext uri="{FF2B5EF4-FFF2-40B4-BE49-F238E27FC236}">
                <a16:creationId xmlns:a16="http://schemas.microsoft.com/office/drawing/2014/main" id="{AD4D8BEC-6876-4B7B-ACAC-15181CA0FDC4}"/>
              </a:ext>
            </a:extLst>
          </p:cNvPr>
          <p:cNvGrpSpPr/>
          <p:nvPr/>
        </p:nvGrpSpPr>
        <p:grpSpPr>
          <a:xfrm>
            <a:off x="4642229" y="3904768"/>
            <a:ext cx="3260763" cy="2166747"/>
            <a:chOff x="4472725" y="4325879"/>
            <a:chExt cx="2737085" cy="2166747"/>
          </a:xfrm>
        </p:grpSpPr>
        <p:sp>
          <p:nvSpPr>
            <p:cNvPr id="28" name="TextBox 27">
              <a:extLst>
                <a:ext uri="{FF2B5EF4-FFF2-40B4-BE49-F238E27FC236}">
                  <a16:creationId xmlns:a16="http://schemas.microsoft.com/office/drawing/2014/main" id="{C2E21536-D638-4415-A0B6-757E50D89BF3}"/>
                </a:ext>
              </a:extLst>
            </p:cNvPr>
            <p:cNvSpPr txBox="1"/>
            <p:nvPr/>
          </p:nvSpPr>
          <p:spPr>
            <a:xfrm>
              <a:off x="4472725" y="4325879"/>
              <a:ext cx="2737085" cy="2166747"/>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SOLUTION</a:t>
              </a:r>
            </a:p>
            <a:p>
              <a:pPr>
                <a:spcBef>
                  <a:spcPts val="600"/>
                </a:spcBef>
                <a:defRPr/>
              </a:pPr>
              <a:r>
                <a:rPr lang="en-US" sz="1600" dirty="0">
                  <a:solidFill>
                    <a:prstClr val="black"/>
                  </a:solidFill>
                  <a:latin typeface="Arial" panose="020B0604020202020204" pitchFamily="34" charset="0"/>
                  <a:cs typeface="Arial" panose="020B0604020202020204" pitchFamily="34" charset="0"/>
                </a:rPr>
                <a:t>SIPro within PathWave ADS</a:t>
              </a:r>
            </a:p>
            <a:p>
              <a:pPr>
                <a:spcBef>
                  <a:spcPts val="600"/>
                </a:spcBef>
                <a:defRPr/>
              </a:pPr>
              <a:r>
                <a:rPr lang="en-US" sz="1600" dirty="0">
                  <a:solidFill>
                    <a:prstClr val="black"/>
                  </a:solidFill>
                  <a:latin typeface="Arial" panose="020B0604020202020204" pitchFamily="34" charset="0"/>
                  <a:cs typeface="Arial" panose="020B0604020202020204" pitchFamily="34" charset="0"/>
                </a:rPr>
                <a:t>11x HPC EM droplet licenses</a:t>
              </a:r>
            </a:p>
            <a:p>
              <a:pPr>
                <a:spcBef>
                  <a:spcPts val="600"/>
                </a:spcBef>
                <a:defRPr/>
              </a:pPr>
              <a:r>
                <a:rPr lang="en-US" sz="1600" dirty="0">
                  <a:solidFill>
                    <a:prstClr val="black"/>
                  </a:solidFill>
                  <a:latin typeface="Arial" panose="020B0604020202020204" pitchFamily="34" charset="0"/>
                  <a:cs typeface="Arial" panose="020B0604020202020204" pitchFamily="34" charset="0"/>
                </a:rPr>
                <a:t>12x 16 core 128GB RAM nodes on Nimbix Cloud HPC platform</a:t>
              </a:r>
            </a:p>
            <a:p>
              <a:pPr>
                <a:spcBef>
                  <a:spcPts val="600"/>
                </a:spcBef>
                <a:defRPr/>
              </a:pPr>
              <a:r>
                <a:rPr lang="en-US" sz="1600" dirty="0">
                  <a:solidFill>
                    <a:prstClr val="black"/>
                  </a:solidFill>
                  <a:latin typeface="Arial" panose="020B0604020202020204" pitchFamily="34" charset="0"/>
                  <a:cs typeface="Arial" panose="020B0604020202020204" pitchFamily="34" charset="0"/>
                </a:rPr>
                <a:t>Design Cloud sim service starts machines on Nimbix (on-demand</a:t>
              </a:r>
              <a:r>
                <a:rPr kumimoji="0" lang="en-US" sz="16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29" name="Straight Connector 28">
              <a:extLst>
                <a:ext uri="{FF2B5EF4-FFF2-40B4-BE49-F238E27FC236}">
                  <a16:creationId xmlns:a16="http://schemas.microsoft.com/office/drawing/2014/main" id="{05FE2DA0-F9CD-4130-AD87-82A80F751946}"/>
                </a:ext>
              </a:extLst>
            </p:cNvPr>
            <p:cNvCxnSpPr>
              <a:cxnSpLocks/>
            </p:cNvCxnSpPr>
            <p:nvPr/>
          </p:nvCxnSpPr>
          <p:spPr>
            <a:xfrm>
              <a:off x="4484679" y="4363978"/>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7D6BAFD3-CEA1-4886-AF44-61C10D0DD356}"/>
              </a:ext>
            </a:extLst>
          </p:cNvPr>
          <p:cNvGrpSpPr/>
          <p:nvPr/>
        </p:nvGrpSpPr>
        <p:grpSpPr>
          <a:xfrm>
            <a:off x="326453" y="3904768"/>
            <a:ext cx="4089374" cy="2243691"/>
            <a:chOff x="820916" y="4325879"/>
            <a:chExt cx="4089374" cy="2243691"/>
          </a:xfrm>
        </p:grpSpPr>
        <p:sp>
          <p:nvSpPr>
            <p:cNvPr id="31" name="TextBox 30">
              <a:extLst>
                <a:ext uri="{FF2B5EF4-FFF2-40B4-BE49-F238E27FC236}">
                  <a16:creationId xmlns:a16="http://schemas.microsoft.com/office/drawing/2014/main" id="{054BE28B-F7DA-4C23-8EB1-80CAF5571CBC}"/>
                </a:ext>
              </a:extLst>
            </p:cNvPr>
            <p:cNvSpPr txBox="1"/>
            <p:nvPr/>
          </p:nvSpPr>
          <p:spPr>
            <a:xfrm>
              <a:off x="820916" y="4325879"/>
              <a:ext cx="4089374" cy="2243691"/>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CHALLENGE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DIMM based system</a:t>
              </a:r>
              <a:endParaRPr lang="en-US" sz="1600"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Capture all DDR4 command address buses, clocks and control lines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 signal nets; 12-layer PCB</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Simulation frequency range of DC-10 GHz</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 frequency points &amp; 100 ports</a:t>
              </a:r>
              <a:endParaRPr kumimoji="0" lang="en-US" sz="1600" b="0" i="0" u="none" strike="noStrike" kern="1200" cap="none" spc="0" normalizeH="0" baseline="0" noProof="0" dirty="0">
                <a:ln>
                  <a:noFill/>
                </a:ln>
                <a:solidFill>
                  <a:prstClr val="black">
                    <a:lumMod val="75000"/>
                  </a:prstClr>
                </a:solidFill>
                <a:effectLst/>
                <a:uLnTx/>
                <a:uFillTx/>
                <a:latin typeface="Arial" panose="020B0604020202020204" pitchFamily="34" charset="0"/>
                <a:ea typeface="+mn-ea"/>
                <a:cs typeface="Arial" panose="020B0604020202020204" pitchFamily="34" charset="0"/>
              </a:endParaRPr>
            </a:p>
          </p:txBody>
        </p:sp>
        <p:cxnSp>
          <p:nvCxnSpPr>
            <p:cNvPr id="32" name="Straight Connector 31">
              <a:extLst>
                <a:ext uri="{FF2B5EF4-FFF2-40B4-BE49-F238E27FC236}">
                  <a16:creationId xmlns:a16="http://schemas.microsoft.com/office/drawing/2014/main" id="{265416E0-DCFE-456C-A3BA-5BA7C4165297}"/>
                </a:ext>
              </a:extLst>
            </p:cNvPr>
            <p:cNvCxnSpPr>
              <a:cxnSpLocks/>
            </p:cNvCxnSpPr>
            <p:nvPr/>
          </p:nvCxnSpPr>
          <p:spPr>
            <a:xfrm>
              <a:off x="820918" y="4363978"/>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99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C8505D-DC48-4551-8235-CDC562546C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394"/>
          <a:stretch/>
        </p:blipFill>
        <p:spPr>
          <a:xfrm>
            <a:off x="2167" y="1540799"/>
            <a:ext cx="12189833" cy="2137679"/>
          </a:xfrm>
          <a:prstGeom prst="rect">
            <a:avLst/>
          </a:prstGeom>
          <a:ln>
            <a:noFill/>
          </a:ln>
          <a:effectLst/>
        </p:spPr>
      </p:pic>
      <p:sp>
        <p:nvSpPr>
          <p:cNvPr id="16" name="Text Placeholder 15">
            <a:extLst>
              <a:ext uri="{FF2B5EF4-FFF2-40B4-BE49-F238E27FC236}">
                <a16:creationId xmlns:a16="http://schemas.microsoft.com/office/drawing/2014/main" id="{7991B3C9-E5EA-42FC-A2CD-F4A723626C27}"/>
              </a:ext>
            </a:extLst>
          </p:cNvPr>
          <p:cNvSpPr>
            <a:spLocks noGrp="1"/>
          </p:cNvSpPr>
          <p:nvPr>
            <p:ph type="body" sz="quarter" idx="13"/>
          </p:nvPr>
        </p:nvSpPr>
        <p:spPr/>
        <p:txBody>
          <a:bodyPr/>
          <a:lstStyle/>
          <a:p>
            <a:r>
              <a:rPr lang="en-US" dirty="0"/>
              <a:t>CASE STUDY #3</a:t>
            </a:r>
          </a:p>
        </p:txBody>
      </p:sp>
      <p:sp>
        <p:nvSpPr>
          <p:cNvPr id="106" name="Title 105">
            <a:extLst>
              <a:ext uri="{FF2B5EF4-FFF2-40B4-BE49-F238E27FC236}">
                <a16:creationId xmlns:a16="http://schemas.microsoft.com/office/drawing/2014/main" id="{F704DD61-B176-4B13-8C5B-C7B32EAD7494}"/>
              </a:ext>
            </a:extLst>
          </p:cNvPr>
          <p:cNvSpPr>
            <a:spLocks noGrp="1"/>
          </p:cNvSpPr>
          <p:nvPr>
            <p:ph type="title"/>
          </p:nvPr>
        </p:nvSpPr>
        <p:spPr/>
        <p:txBody>
          <a:bodyPr/>
          <a:lstStyle/>
          <a:p>
            <a:r>
              <a:rPr lang="en-US" dirty="0"/>
              <a:t>SECO Embedded System Board with DDR4</a:t>
            </a:r>
          </a:p>
        </p:txBody>
      </p:sp>
      <p:sp>
        <p:nvSpPr>
          <p:cNvPr id="33" name="Rectangle 32">
            <a:extLst>
              <a:ext uri="{FF2B5EF4-FFF2-40B4-BE49-F238E27FC236}">
                <a16:creationId xmlns:a16="http://schemas.microsoft.com/office/drawing/2014/main" id="{CA1EC619-5786-4E95-9CA1-C8227E384D8B}"/>
              </a:ext>
            </a:extLst>
          </p:cNvPr>
          <p:cNvSpPr/>
          <p:nvPr/>
        </p:nvSpPr>
        <p:spPr>
          <a:xfrm>
            <a:off x="8019817" y="1924645"/>
            <a:ext cx="3387490" cy="4251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197B0899-B45A-4FC7-B8C0-A78B2C91C15F}"/>
              </a:ext>
            </a:extLst>
          </p:cNvPr>
          <p:cNvSpPr txBox="1"/>
          <p:nvPr/>
        </p:nvSpPr>
        <p:spPr>
          <a:xfrm>
            <a:off x="8334332" y="2224929"/>
            <a:ext cx="2559439" cy="332399"/>
          </a:xfrm>
          <a:prstGeom prst="rect">
            <a:avLst/>
          </a:prstGeom>
          <a:noFill/>
        </p:spPr>
        <p:txBody>
          <a:bodyPr wrap="square" lIns="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400" b="1" i="0" u="none" strike="noStrike" kern="1200" cap="all" spc="60" normalizeH="0" baseline="0" noProof="0" dirty="0">
                <a:ln>
                  <a:noFill/>
                </a:ln>
                <a:solidFill>
                  <a:srgbClr val="FFFFFF"/>
                </a:solidFill>
                <a:effectLst/>
                <a:uLnTx/>
                <a:uFillTx/>
                <a:latin typeface="Arial"/>
                <a:ea typeface="+mn-ea"/>
                <a:cs typeface="+mn-cs"/>
              </a:rPr>
              <a:t>RESULTS</a:t>
            </a:r>
          </a:p>
        </p:txBody>
      </p:sp>
      <p:cxnSp>
        <p:nvCxnSpPr>
          <p:cNvPr id="8" name="Straight Connector 7">
            <a:extLst>
              <a:ext uri="{FF2B5EF4-FFF2-40B4-BE49-F238E27FC236}">
                <a16:creationId xmlns:a16="http://schemas.microsoft.com/office/drawing/2014/main" id="{7B1F2A5B-DF97-4B49-B3BC-A8D6207BF5FF}"/>
              </a:ext>
            </a:extLst>
          </p:cNvPr>
          <p:cNvCxnSpPr/>
          <p:nvPr/>
        </p:nvCxnSpPr>
        <p:spPr>
          <a:xfrm>
            <a:off x="8334332" y="2798429"/>
            <a:ext cx="26894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092CF631-E895-44A1-B23A-906120648006}"/>
              </a:ext>
            </a:extLst>
          </p:cNvPr>
          <p:cNvSpPr/>
          <p:nvPr/>
        </p:nvSpPr>
        <p:spPr>
          <a:xfrm>
            <a:off x="8346952" y="5225104"/>
            <a:ext cx="2840627" cy="646331"/>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a:rPr>
              <a:t>On-demand HW scaling reduced sim time by </a:t>
            </a:r>
            <a:r>
              <a:rPr kumimoji="0" lang="en-US" sz="2400" b="1" i="0" u="none" strike="noStrike" kern="1200" cap="none" spc="0" normalizeH="0" baseline="0" noProof="0" dirty="0">
                <a:ln>
                  <a:noFill/>
                </a:ln>
                <a:solidFill>
                  <a:srgbClr val="FFFFFF"/>
                </a:solidFill>
                <a:effectLst/>
                <a:uLnTx/>
                <a:uFillTx/>
                <a:latin typeface="Arial"/>
                <a:ea typeface="+mn-ea"/>
                <a:cs typeface="+mn-cs"/>
              </a:rPr>
              <a:t>84%</a:t>
            </a: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25" name="Chart 24">
            <a:extLst>
              <a:ext uri="{FF2B5EF4-FFF2-40B4-BE49-F238E27FC236}">
                <a16:creationId xmlns:a16="http://schemas.microsoft.com/office/drawing/2014/main" id="{5ED1DA3B-2EF1-42D0-B0B8-639C96791CFF}"/>
              </a:ext>
            </a:extLst>
          </p:cNvPr>
          <p:cNvGraphicFramePr>
            <a:graphicFrameLocks/>
          </p:cNvGraphicFramePr>
          <p:nvPr>
            <p:extLst>
              <p:ext uri="{D42A27DB-BD31-4B8C-83A1-F6EECF244321}">
                <p14:modId xmlns:p14="http://schemas.microsoft.com/office/powerpoint/2010/main" val="2074403463"/>
              </p:ext>
            </p:extLst>
          </p:nvPr>
        </p:nvGraphicFramePr>
        <p:xfrm>
          <a:off x="8239544" y="3031010"/>
          <a:ext cx="2948036" cy="20021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0AEA87E-8D00-4E36-9EF3-201D7F08E5BC}"/>
              </a:ext>
            </a:extLst>
          </p:cNvPr>
          <p:cNvSpPr txBox="1"/>
          <p:nvPr/>
        </p:nvSpPr>
        <p:spPr>
          <a:xfrm rot="16200000">
            <a:off x="8388221" y="3716574"/>
            <a:ext cx="933062" cy="276999"/>
          </a:xfrm>
          <a:prstGeom prst="rect">
            <a:avLst/>
          </a:prstGeom>
          <a:noFill/>
        </p:spPr>
        <p:txBody>
          <a:bodyPr wrap="square" lIns="0" tIns="0" rIns="0" bIns="0" rtlCol="0">
            <a:spAutoFit/>
          </a:bodyPr>
          <a:lstStyle/>
          <a:p>
            <a:pPr algn="l"/>
            <a:r>
              <a:rPr lang="en-US" dirty="0">
                <a:solidFill>
                  <a:schemeClr val="bg1">
                    <a:lumMod val="85000"/>
                  </a:schemeClr>
                </a:solidFill>
              </a:rPr>
              <a:t>Hours</a:t>
            </a:r>
          </a:p>
        </p:txBody>
      </p:sp>
      <p:sp>
        <p:nvSpPr>
          <p:cNvPr id="26" name="TextBox 25">
            <a:extLst>
              <a:ext uri="{FF2B5EF4-FFF2-40B4-BE49-F238E27FC236}">
                <a16:creationId xmlns:a16="http://schemas.microsoft.com/office/drawing/2014/main" id="{D02A2106-0C3E-4164-B113-4F3E8F54F544}"/>
              </a:ext>
            </a:extLst>
          </p:cNvPr>
          <p:cNvSpPr txBox="1"/>
          <p:nvPr/>
        </p:nvSpPr>
        <p:spPr>
          <a:xfrm>
            <a:off x="9222309" y="4354495"/>
            <a:ext cx="1459097" cy="276999"/>
          </a:xfrm>
          <a:prstGeom prst="rect">
            <a:avLst/>
          </a:prstGeom>
          <a:noFill/>
        </p:spPr>
        <p:txBody>
          <a:bodyPr wrap="square" lIns="0" tIns="0" rIns="0" bIns="0" rtlCol="0">
            <a:spAutoFit/>
          </a:bodyPr>
          <a:lstStyle/>
          <a:p>
            <a:pPr algn="l"/>
            <a:r>
              <a:rPr lang="en-US" dirty="0">
                <a:solidFill>
                  <a:schemeClr val="bg1">
                    <a:lumMod val="85000"/>
                  </a:schemeClr>
                </a:solidFill>
              </a:rPr>
              <a:t>Parallel Jobs</a:t>
            </a:r>
          </a:p>
        </p:txBody>
      </p:sp>
      <p:grpSp>
        <p:nvGrpSpPr>
          <p:cNvPr id="37" name="Group 36">
            <a:extLst>
              <a:ext uri="{FF2B5EF4-FFF2-40B4-BE49-F238E27FC236}">
                <a16:creationId xmlns:a16="http://schemas.microsoft.com/office/drawing/2014/main" id="{CBA49733-AC12-4C48-BC6B-9F5E0FD142C2}"/>
              </a:ext>
            </a:extLst>
          </p:cNvPr>
          <p:cNvGrpSpPr/>
          <p:nvPr/>
        </p:nvGrpSpPr>
        <p:grpSpPr>
          <a:xfrm>
            <a:off x="4642229" y="3904768"/>
            <a:ext cx="3260763" cy="2166747"/>
            <a:chOff x="4472725" y="4325879"/>
            <a:chExt cx="2737085" cy="2166747"/>
          </a:xfrm>
        </p:grpSpPr>
        <p:sp>
          <p:nvSpPr>
            <p:cNvPr id="38" name="TextBox 37">
              <a:extLst>
                <a:ext uri="{FF2B5EF4-FFF2-40B4-BE49-F238E27FC236}">
                  <a16:creationId xmlns:a16="http://schemas.microsoft.com/office/drawing/2014/main" id="{E38018B3-43D9-4A2D-AA25-62E121A605A4}"/>
                </a:ext>
              </a:extLst>
            </p:cNvPr>
            <p:cNvSpPr txBox="1"/>
            <p:nvPr/>
          </p:nvSpPr>
          <p:spPr>
            <a:xfrm>
              <a:off x="4472725" y="4325879"/>
              <a:ext cx="2737085" cy="2166747"/>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SOLUTION</a:t>
              </a:r>
            </a:p>
            <a:p>
              <a:pPr>
                <a:spcBef>
                  <a:spcPts val="600"/>
                </a:spcBef>
                <a:defRPr/>
              </a:pPr>
              <a:r>
                <a:rPr lang="en-US" sz="1600" dirty="0">
                  <a:solidFill>
                    <a:prstClr val="black"/>
                  </a:solidFill>
                  <a:latin typeface="Arial" panose="020B0604020202020204" pitchFamily="34" charset="0"/>
                  <a:cs typeface="Arial" panose="020B0604020202020204" pitchFamily="34" charset="0"/>
                </a:rPr>
                <a:t>SIPro within PathWave ADS</a:t>
              </a:r>
            </a:p>
            <a:p>
              <a:pPr>
                <a:spcBef>
                  <a:spcPts val="600"/>
                </a:spcBef>
                <a:defRPr/>
              </a:pPr>
              <a:r>
                <a:rPr lang="en-US" sz="1600" dirty="0">
                  <a:solidFill>
                    <a:prstClr val="black"/>
                  </a:solidFill>
                  <a:latin typeface="Arial" panose="020B0604020202020204" pitchFamily="34" charset="0"/>
                  <a:cs typeface="Arial" panose="020B0604020202020204" pitchFamily="34" charset="0"/>
                </a:rPr>
                <a:t>11x HPC EM droplet licenses</a:t>
              </a:r>
            </a:p>
            <a:p>
              <a:pPr>
                <a:spcBef>
                  <a:spcPts val="600"/>
                </a:spcBef>
                <a:defRPr/>
              </a:pPr>
              <a:r>
                <a:rPr lang="en-US" sz="1600" dirty="0">
                  <a:solidFill>
                    <a:prstClr val="black"/>
                  </a:solidFill>
                  <a:latin typeface="Arial" panose="020B0604020202020204" pitchFamily="34" charset="0"/>
                  <a:cs typeface="Arial" panose="020B0604020202020204" pitchFamily="34" charset="0"/>
                </a:rPr>
                <a:t>12x 16 core 128GB RAM nodes on Nimbix Cloud HPC platform</a:t>
              </a:r>
            </a:p>
            <a:p>
              <a:pPr>
                <a:spcBef>
                  <a:spcPts val="600"/>
                </a:spcBef>
                <a:defRPr/>
              </a:pPr>
              <a:r>
                <a:rPr lang="en-US" sz="1600" dirty="0">
                  <a:solidFill>
                    <a:prstClr val="black"/>
                  </a:solidFill>
                  <a:latin typeface="Arial" panose="020B0604020202020204" pitchFamily="34" charset="0"/>
                  <a:cs typeface="Arial" panose="020B0604020202020204" pitchFamily="34" charset="0"/>
                </a:rPr>
                <a:t>Design Cloud sim service starts machines on Nimbix (on-demand</a:t>
              </a:r>
              <a:r>
                <a:rPr kumimoji="0" lang="en-US" sz="16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39" name="Straight Connector 38">
              <a:extLst>
                <a:ext uri="{FF2B5EF4-FFF2-40B4-BE49-F238E27FC236}">
                  <a16:creationId xmlns:a16="http://schemas.microsoft.com/office/drawing/2014/main" id="{1F74336D-8389-4916-BF36-FF6D3DCDBE2E}"/>
                </a:ext>
              </a:extLst>
            </p:cNvPr>
            <p:cNvCxnSpPr>
              <a:cxnSpLocks/>
            </p:cNvCxnSpPr>
            <p:nvPr/>
          </p:nvCxnSpPr>
          <p:spPr>
            <a:xfrm>
              <a:off x="4484679" y="4363978"/>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7FC0F453-C081-4C18-8861-52C705672D0F}"/>
              </a:ext>
            </a:extLst>
          </p:cNvPr>
          <p:cNvGrpSpPr/>
          <p:nvPr/>
        </p:nvGrpSpPr>
        <p:grpSpPr>
          <a:xfrm>
            <a:off x="326453" y="3904768"/>
            <a:ext cx="4089374" cy="2243691"/>
            <a:chOff x="820916" y="4325879"/>
            <a:chExt cx="4089374" cy="2243691"/>
          </a:xfrm>
        </p:grpSpPr>
        <p:sp>
          <p:nvSpPr>
            <p:cNvPr id="41" name="TextBox 40">
              <a:extLst>
                <a:ext uri="{FF2B5EF4-FFF2-40B4-BE49-F238E27FC236}">
                  <a16:creationId xmlns:a16="http://schemas.microsoft.com/office/drawing/2014/main" id="{7759CFE7-7581-41F1-8974-2B9EF7A2C438}"/>
                </a:ext>
              </a:extLst>
            </p:cNvPr>
            <p:cNvSpPr txBox="1"/>
            <p:nvPr/>
          </p:nvSpPr>
          <p:spPr>
            <a:xfrm>
              <a:off x="820916" y="4325879"/>
              <a:ext cx="4089374" cy="2243691"/>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CHALLENGE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DIMM based system</a:t>
              </a:r>
              <a:endParaRPr lang="en-US" sz="1600"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Capture all DDR4 command address buses, clocks and control lines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 signal nets; 12-layer PCB</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Simulation frequency range of DC-10 GHz</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 frequency points &amp; 100 ports</a:t>
              </a:r>
              <a:endParaRPr kumimoji="0" lang="en-US" sz="1600" b="0" i="0" u="none" strike="noStrike" kern="1200" cap="none" spc="0" normalizeH="0" baseline="0" noProof="0" dirty="0">
                <a:ln>
                  <a:noFill/>
                </a:ln>
                <a:solidFill>
                  <a:prstClr val="black">
                    <a:lumMod val="75000"/>
                  </a:prstClr>
                </a:solidFill>
                <a:effectLst/>
                <a:uLnTx/>
                <a:uFillTx/>
                <a:latin typeface="Arial" panose="020B0604020202020204" pitchFamily="34" charset="0"/>
                <a:ea typeface="+mn-ea"/>
                <a:cs typeface="Arial" panose="020B0604020202020204" pitchFamily="34" charset="0"/>
              </a:endParaRPr>
            </a:p>
          </p:txBody>
        </p:sp>
        <p:cxnSp>
          <p:nvCxnSpPr>
            <p:cNvPr id="42" name="Straight Connector 41">
              <a:extLst>
                <a:ext uri="{FF2B5EF4-FFF2-40B4-BE49-F238E27FC236}">
                  <a16:creationId xmlns:a16="http://schemas.microsoft.com/office/drawing/2014/main" id="{6DCE4A66-80B9-45BC-B826-FB3A17B5DAC7}"/>
                </a:ext>
              </a:extLst>
            </p:cNvPr>
            <p:cNvCxnSpPr>
              <a:cxnSpLocks/>
            </p:cNvCxnSpPr>
            <p:nvPr/>
          </p:nvCxnSpPr>
          <p:spPr>
            <a:xfrm>
              <a:off x="820918" y="4363978"/>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0086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539F415-27DD-4D0C-BE19-E7E465AA5F0E}"/>
              </a:ext>
            </a:extLst>
          </p:cNvPr>
          <p:cNvGrpSpPr/>
          <p:nvPr/>
        </p:nvGrpSpPr>
        <p:grpSpPr>
          <a:xfrm>
            <a:off x="4536325" y="-1666"/>
            <a:ext cx="7655675" cy="6859666"/>
            <a:chOff x="4536325" y="-1666"/>
            <a:chExt cx="7655675" cy="6859666"/>
          </a:xfrm>
        </p:grpSpPr>
        <p:pic>
          <p:nvPicPr>
            <p:cNvPr id="7" name="Picture 6" descr="A picture containing person, table, indoor, sitting&#10;&#10;Description automatically generated">
              <a:extLst>
                <a:ext uri="{FF2B5EF4-FFF2-40B4-BE49-F238E27FC236}">
                  <a16:creationId xmlns:a16="http://schemas.microsoft.com/office/drawing/2014/main" id="{07F78798-A893-48A7-9183-7B4671F844E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flipH="1">
              <a:off x="4588184" y="0"/>
              <a:ext cx="7603816" cy="6858000"/>
            </a:xfrm>
            <a:prstGeom prst="rect">
              <a:avLst/>
            </a:prstGeom>
          </p:spPr>
        </p:pic>
        <p:sp>
          <p:nvSpPr>
            <p:cNvPr id="9" name="Rectangle 8">
              <a:extLst>
                <a:ext uri="{FF2B5EF4-FFF2-40B4-BE49-F238E27FC236}">
                  <a16:creationId xmlns:a16="http://schemas.microsoft.com/office/drawing/2014/main" id="{22BA4BAA-3B50-4F45-A43B-3E768FD911F4}"/>
                </a:ext>
              </a:extLst>
            </p:cNvPr>
            <p:cNvSpPr/>
            <p:nvPr/>
          </p:nvSpPr>
          <p:spPr>
            <a:xfrm>
              <a:off x="4536325" y="-1666"/>
              <a:ext cx="6808697" cy="6858000"/>
            </a:xfrm>
            <a:prstGeom prst="rect">
              <a:avLst/>
            </a:prstGeom>
            <a:gradFill flip="none" rotWithShape="1">
              <a:gsLst>
                <a:gs pos="25000">
                  <a:schemeClr val="bg1"/>
                </a:gs>
                <a:gs pos="0">
                  <a:schemeClr val="bg1"/>
                </a:gs>
                <a:gs pos="75000">
                  <a:schemeClr val="bg1">
                    <a:alpha val="25000"/>
                  </a:schemeClr>
                </a:gs>
                <a:gs pos="50000">
                  <a:schemeClr val="bg1">
                    <a:alpha val="75000"/>
                  </a:schemeClr>
                </a:gs>
                <a:gs pos="100000">
                  <a:schemeClr val="bg1">
                    <a:alpha val="0"/>
                  </a:schemeClr>
                </a:gs>
              </a:gsLst>
              <a:lin ang="0" scaled="1"/>
              <a:tileRect/>
            </a:gra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rgbClr val="FFFFFF"/>
                </a:solidFill>
                <a:latin typeface="Arial"/>
              </a:endParaRPr>
            </a:p>
          </p:txBody>
        </p:sp>
      </p:grpSp>
      <p:sp>
        <p:nvSpPr>
          <p:cNvPr id="3" name="Text Placeholder 2">
            <a:extLst>
              <a:ext uri="{FF2B5EF4-FFF2-40B4-BE49-F238E27FC236}">
                <a16:creationId xmlns:a16="http://schemas.microsoft.com/office/drawing/2014/main" id="{E1536328-82C1-4417-8B86-62F7224C43B8}"/>
              </a:ext>
            </a:extLst>
          </p:cNvPr>
          <p:cNvSpPr>
            <a:spLocks noGrp="1"/>
          </p:cNvSpPr>
          <p:nvPr>
            <p:ph type="body" sz="quarter" idx="13"/>
          </p:nvPr>
        </p:nvSpPr>
        <p:spPr/>
        <p:txBody>
          <a:bodyPr/>
          <a:lstStyle/>
          <a:p>
            <a:r>
              <a:rPr lang="en-US" dirty="0"/>
              <a:t>Cloud HPC with PATHWAVE ADS 2021</a:t>
            </a:r>
          </a:p>
        </p:txBody>
      </p:sp>
      <p:sp>
        <p:nvSpPr>
          <p:cNvPr id="5" name="Title 4">
            <a:extLst>
              <a:ext uri="{FF2B5EF4-FFF2-40B4-BE49-F238E27FC236}">
                <a16:creationId xmlns:a16="http://schemas.microsoft.com/office/drawing/2014/main" id="{AEF7BDF4-30FB-4E74-9B27-8E74ADEE2BC5}"/>
              </a:ext>
            </a:extLst>
          </p:cNvPr>
          <p:cNvSpPr>
            <a:spLocks noGrp="1"/>
          </p:cNvSpPr>
          <p:nvPr>
            <p:ph type="title"/>
          </p:nvPr>
        </p:nvSpPr>
        <p:spPr/>
        <p:txBody>
          <a:bodyPr/>
          <a:lstStyle/>
          <a:p>
            <a:r>
              <a:rPr lang="en-US" dirty="0"/>
              <a:t>Simulate More. Wait Less.</a:t>
            </a:r>
          </a:p>
        </p:txBody>
      </p:sp>
      <p:sp>
        <p:nvSpPr>
          <p:cNvPr id="68" name="TextBox 67">
            <a:extLst>
              <a:ext uri="{FF2B5EF4-FFF2-40B4-BE49-F238E27FC236}">
                <a16:creationId xmlns:a16="http://schemas.microsoft.com/office/drawing/2014/main" id="{FF7E8BE1-7BA5-462F-97C7-D51D5AFC6679}"/>
              </a:ext>
            </a:extLst>
          </p:cNvPr>
          <p:cNvSpPr txBox="1"/>
          <p:nvPr/>
        </p:nvSpPr>
        <p:spPr>
          <a:xfrm>
            <a:off x="820178" y="5824387"/>
            <a:ext cx="4718507" cy="246221"/>
          </a:xfrm>
          <a:prstGeom prst="rect">
            <a:avLst/>
          </a:prstGeom>
          <a:noFill/>
        </p:spPr>
        <p:txBody>
          <a:bodyPr wrap="square" lIns="0" tIns="0" rIns="0" bIns="0" rtlCol="0">
            <a:spAutoFit/>
          </a:bodyPr>
          <a:lstStyle/>
          <a:p>
            <a:pPr algn="ctr"/>
            <a:r>
              <a:rPr lang="en-US" sz="1600" b="1" dirty="0">
                <a:solidFill>
                  <a:schemeClr val="tx1">
                    <a:lumMod val="85000"/>
                    <a:lumOff val="15000"/>
                  </a:schemeClr>
                </a:solidFill>
              </a:rPr>
              <a:t>Enabling Predictive, Productive Design Cycles</a:t>
            </a:r>
          </a:p>
        </p:txBody>
      </p:sp>
      <p:grpSp>
        <p:nvGrpSpPr>
          <p:cNvPr id="8" name="Group 7">
            <a:extLst>
              <a:ext uri="{FF2B5EF4-FFF2-40B4-BE49-F238E27FC236}">
                <a16:creationId xmlns:a16="http://schemas.microsoft.com/office/drawing/2014/main" id="{6D6F26FB-DC91-4B34-890A-4CFE2C78D412}"/>
              </a:ext>
            </a:extLst>
          </p:cNvPr>
          <p:cNvGrpSpPr/>
          <p:nvPr/>
        </p:nvGrpSpPr>
        <p:grpSpPr>
          <a:xfrm>
            <a:off x="727765" y="1514178"/>
            <a:ext cx="5097643" cy="4023454"/>
            <a:chOff x="662022" y="1711652"/>
            <a:chExt cx="5097643" cy="4023454"/>
          </a:xfrm>
        </p:grpSpPr>
        <p:grpSp>
          <p:nvGrpSpPr>
            <p:cNvPr id="16" name="Graphic 27">
              <a:extLst>
                <a:ext uri="{FF2B5EF4-FFF2-40B4-BE49-F238E27FC236}">
                  <a16:creationId xmlns:a16="http://schemas.microsoft.com/office/drawing/2014/main" id="{B40F2C2E-9927-424C-B9EE-DF7F8F593B67}"/>
                </a:ext>
              </a:extLst>
            </p:cNvPr>
            <p:cNvGrpSpPr/>
            <p:nvPr/>
          </p:nvGrpSpPr>
          <p:grpSpPr>
            <a:xfrm>
              <a:off x="746153" y="3283076"/>
              <a:ext cx="1187739" cy="1209883"/>
              <a:chOff x="846632" y="2209800"/>
              <a:chExt cx="1714500" cy="1714500"/>
            </a:xfrm>
          </p:grpSpPr>
          <p:sp>
            <p:nvSpPr>
              <p:cNvPr id="17" name="Freeform: Shape 16">
                <a:extLst>
                  <a:ext uri="{FF2B5EF4-FFF2-40B4-BE49-F238E27FC236}">
                    <a16:creationId xmlns:a16="http://schemas.microsoft.com/office/drawing/2014/main" id="{E69717BC-6ABD-439A-9E29-73AE0E163548}"/>
                  </a:ext>
                </a:extLst>
              </p:cNvPr>
              <p:cNvSpPr/>
              <p:nvPr/>
            </p:nvSpPr>
            <p:spPr>
              <a:xfrm>
                <a:off x="1141716" y="2593133"/>
                <a:ext cx="1057275" cy="1057275"/>
              </a:xfrm>
              <a:custGeom>
                <a:avLst/>
                <a:gdLst>
                  <a:gd name="connsiteX0" fmla="*/ 521685 w 1057275"/>
                  <a:gd name="connsiteY0" fmla="*/ 1050275 h 1057275"/>
                  <a:gd name="connsiteX1" fmla="*/ 7192 w 1057275"/>
                  <a:gd name="connsiteY1" fmla="*/ 521685 h 1057275"/>
                  <a:gd name="connsiteX2" fmla="*/ 535782 w 1057275"/>
                  <a:gd name="connsiteY2" fmla="*/ 7192 h 1057275"/>
                  <a:gd name="connsiteX3" fmla="*/ 1050275 w 1057275"/>
                  <a:gd name="connsiteY3" fmla="*/ 535782 h 1057275"/>
                  <a:gd name="connsiteX4" fmla="*/ 535782 w 1057275"/>
                  <a:gd name="connsiteY4" fmla="*/ 1050275 h 1057275"/>
                  <a:gd name="connsiteX5" fmla="*/ 521685 w 1057275"/>
                  <a:gd name="connsiteY5" fmla="*/ 1050275 h 1057275"/>
                  <a:gd name="connsiteX6" fmla="*/ 521685 w 1057275"/>
                  <a:gd name="connsiteY6" fmla="*/ 54817 h 1057275"/>
                  <a:gd name="connsiteX7" fmla="*/ 47721 w 1057275"/>
                  <a:gd name="connsiteY7" fmla="*/ 528781 h 1057275"/>
                  <a:gd name="connsiteX8" fmla="*/ 521685 w 1057275"/>
                  <a:gd name="connsiteY8" fmla="*/ 1002746 h 1057275"/>
                  <a:gd name="connsiteX9" fmla="*/ 995649 w 1057275"/>
                  <a:gd name="connsiteY9" fmla="*/ 528781 h 1057275"/>
                  <a:gd name="connsiteX10" fmla="*/ 995649 w 1057275"/>
                  <a:gd name="connsiteY10" fmla="*/ 528781 h 1057275"/>
                  <a:gd name="connsiteX11" fmla="*/ 526842 w 1057275"/>
                  <a:gd name="connsiteY11" fmla="*/ 54818 h 1057275"/>
                  <a:gd name="connsiteX12" fmla="*/ 526733 w 1057275"/>
                  <a:gd name="connsiteY12" fmla="*/ 54817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7275" h="1057275">
                    <a:moveTo>
                      <a:pt x="521685" y="1050275"/>
                    </a:moveTo>
                    <a:cubicBezTo>
                      <a:pt x="233646" y="1046382"/>
                      <a:pt x="3300" y="809725"/>
                      <a:pt x="7192" y="521685"/>
                    </a:cubicBezTo>
                    <a:cubicBezTo>
                      <a:pt x="11085" y="233646"/>
                      <a:pt x="247743" y="3300"/>
                      <a:pt x="535782" y="7192"/>
                    </a:cubicBezTo>
                    <a:cubicBezTo>
                      <a:pt x="823822" y="11085"/>
                      <a:pt x="1054168" y="247743"/>
                      <a:pt x="1050275" y="535782"/>
                    </a:cubicBezTo>
                    <a:cubicBezTo>
                      <a:pt x="1046457" y="818332"/>
                      <a:pt x="818332" y="1046457"/>
                      <a:pt x="535782" y="1050275"/>
                    </a:cubicBezTo>
                    <a:cubicBezTo>
                      <a:pt x="531115" y="1050371"/>
                      <a:pt x="526353" y="1050371"/>
                      <a:pt x="521685" y="1050275"/>
                    </a:cubicBezTo>
                    <a:close/>
                    <a:moveTo>
                      <a:pt x="521685" y="54817"/>
                    </a:moveTo>
                    <a:cubicBezTo>
                      <a:pt x="259922" y="54817"/>
                      <a:pt x="47721" y="267018"/>
                      <a:pt x="47721" y="528781"/>
                    </a:cubicBezTo>
                    <a:cubicBezTo>
                      <a:pt x="47721" y="790545"/>
                      <a:pt x="259922" y="1002746"/>
                      <a:pt x="521685" y="1002746"/>
                    </a:cubicBezTo>
                    <a:cubicBezTo>
                      <a:pt x="783448" y="1002746"/>
                      <a:pt x="995649" y="790545"/>
                      <a:pt x="995649" y="528781"/>
                    </a:cubicBezTo>
                    <a:lnTo>
                      <a:pt x="995649" y="528781"/>
                    </a:lnTo>
                    <a:cubicBezTo>
                      <a:pt x="997073" y="268443"/>
                      <a:pt x="787181" y="56242"/>
                      <a:pt x="526842" y="54818"/>
                    </a:cubicBezTo>
                    <a:cubicBezTo>
                      <a:pt x="526806" y="54818"/>
                      <a:pt x="526770" y="54818"/>
                      <a:pt x="526733" y="54817"/>
                    </a:cubicBezTo>
                    <a:close/>
                  </a:path>
                </a:pathLst>
              </a:custGeom>
              <a:solidFill>
                <a:srgbClr val="524F56"/>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9940700-625E-4CEC-8BF5-726709C6B04C}"/>
                  </a:ext>
                </a:extLst>
              </p:cNvPr>
              <p:cNvSpPr/>
              <p:nvPr/>
            </p:nvSpPr>
            <p:spPr>
              <a:xfrm>
                <a:off x="1330883" y="3489426"/>
                <a:ext cx="38100" cy="38100"/>
              </a:xfrm>
              <a:custGeom>
                <a:avLst/>
                <a:gdLst>
                  <a:gd name="connsiteX0" fmla="*/ 19812 w 38100"/>
                  <a:gd name="connsiteY0" fmla="*/ 32252 h 38100"/>
                  <a:gd name="connsiteX1" fmla="*/ 7144 w 38100"/>
                  <a:gd name="connsiteY1" fmla="*/ 19584 h 38100"/>
                  <a:gd name="connsiteX2" fmla="*/ 7144 w 38100"/>
                  <a:gd name="connsiteY2" fmla="*/ 17107 h 38100"/>
                  <a:gd name="connsiteX3" fmla="*/ 7906 w 38100"/>
                  <a:gd name="connsiteY3" fmla="*/ 14726 h 38100"/>
                  <a:gd name="connsiteX4" fmla="*/ 9049 w 38100"/>
                  <a:gd name="connsiteY4" fmla="*/ 12535 h 38100"/>
                  <a:gd name="connsiteX5" fmla="*/ 10668 w 38100"/>
                  <a:gd name="connsiteY5" fmla="*/ 10630 h 38100"/>
                  <a:gd name="connsiteX6" fmla="*/ 28575 w 38100"/>
                  <a:gd name="connsiteY6" fmla="*/ 10630 h 38100"/>
                  <a:gd name="connsiteX7" fmla="*/ 30099 w 38100"/>
                  <a:gd name="connsiteY7" fmla="*/ 12535 h 38100"/>
                  <a:gd name="connsiteX8" fmla="*/ 31337 w 38100"/>
                  <a:gd name="connsiteY8" fmla="*/ 14726 h 38100"/>
                  <a:gd name="connsiteX9" fmla="*/ 32004 w 38100"/>
                  <a:gd name="connsiteY9" fmla="*/ 17107 h 38100"/>
                  <a:gd name="connsiteX10" fmla="*/ 32004 w 38100"/>
                  <a:gd name="connsiteY10" fmla="*/ 19584 h 38100"/>
                  <a:gd name="connsiteX11" fmla="*/ 31052 w 38100"/>
                  <a:gd name="connsiteY11" fmla="*/ 24441 h 38100"/>
                  <a:gd name="connsiteX12" fmla="*/ 24194 w 38100"/>
                  <a:gd name="connsiteY12" fmla="*/ 31299 h 38100"/>
                  <a:gd name="connsiteX13" fmla="*/ 19812 w 38100"/>
                  <a:gd name="connsiteY13" fmla="*/ 3225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38100">
                    <a:moveTo>
                      <a:pt x="19812" y="32252"/>
                    </a:moveTo>
                    <a:cubicBezTo>
                      <a:pt x="12837" y="32200"/>
                      <a:pt x="7196" y="26559"/>
                      <a:pt x="7144" y="19584"/>
                    </a:cubicBezTo>
                    <a:lnTo>
                      <a:pt x="7144" y="17107"/>
                    </a:lnTo>
                    <a:cubicBezTo>
                      <a:pt x="7354" y="16300"/>
                      <a:pt x="7609" y="15505"/>
                      <a:pt x="7906" y="14726"/>
                    </a:cubicBezTo>
                    <a:cubicBezTo>
                      <a:pt x="8190" y="13949"/>
                      <a:pt x="8574" y="13213"/>
                      <a:pt x="9049" y="12535"/>
                    </a:cubicBezTo>
                    <a:cubicBezTo>
                      <a:pt x="9536" y="11858"/>
                      <a:pt x="10078" y="11221"/>
                      <a:pt x="10668" y="10630"/>
                    </a:cubicBezTo>
                    <a:cubicBezTo>
                      <a:pt x="15732" y="5982"/>
                      <a:pt x="23511" y="5982"/>
                      <a:pt x="28575" y="10630"/>
                    </a:cubicBezTo>
                    <a:cubicBezTo>
                      <a:pt x="29163" y="11197"/>
                      <a:pt x="29675" y="11838"/>
                      <a:pt x="30099" y="12535"/>
                    </a:cubicBezTo>
                    <a:cubicBezTo>
                      <a:pt x="30568" y="13232"/>
                      <a:pt x="30982" y="13965"/>
                      <a:pt x="31337" y="14726"/>
                    </a:cubicBezTo>
                    <a:cubicBezTo>
                      <a:pt x="31662" y="15487"/>
                      <a:pt x="31886" y="16288"/>
                      <a:pt x="32004" y="17107"/>
                    </a:cubicBezTo>
                    <a:cubicBezTo>
                      <a:pt x="32099" y="17930"/>
                      <a:pt x="32099" y="18761"/>
                      <a:pt x="32004" y="19584"/>
                    </a:cubicBezTo>
                    <a:cubicBezTo>
                      <a:pt x="32030" y="21252"/>
                      <a:pt x="31706" y="22907"/>
                      <a:pt x="31052" y="24441"/>
                    </a:cubicBezTo>
                    <a:cubicBezTo>
                      <a:pt x="29740" y="27529"/>
                      <a:pt x="27281" y="29988"/>
                      <a:pt x="24194" y="31299"/>
                    </a:cubicBezTo>
                    <a:cubicBezTo>
                      <a:pt x="22808" y="31896"/>
                      <a:pt x="21320" y="32219"/>
                      <a:pt x="19812" y="32252"/>
                    </a:cubicBezTo>
                    <a:close/>
                  </a:path>
                </a:pathLst>
              </a:custGeom>
              <a:solidFill>
                <a:srgbClr val="524F56"/>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BA92D9E6-FFF6-4541-834B-7FF9F8166711}"/>
                  </a:ext>
                </a:extLst>
              </p:cNvPr>
              <p:cNvSpPr/>
              <p:nvPr/>
            </p:nvSpPr>
            <p:spPr>
              <a:xfrm>
                <a:off x="1324859" y="3174907"/>
                <a:ext cx="95250" cy="352425"/>
              </a:xfrm>
              <a:custGeom>
                <a:avLst/>
                <a:gdLst>
                  <a:gd name="connsiteX0" fmla="*/ 25836 w 95250"/>
                  <a:gd name="connsiteY0" fmla="*/ 353153 h 352425"/>
                  <a:gd name="connsiteX1" fmla="*/ 21645 w 95250"/>
                  <a:gd name="connsiteY1" fmla="*/ 352677 h 352425"/>
                  <a:gd name="connsiteX2" fmla="*/ 7548 w 95250"/>
                  <a:gd name="connsiteY2" fmla="*/ 330293 h 352425"/>
                  <a:gd name="connsiteX3" fmla="*/ 51172 w 95250"/>
                  <a:gd name="connsiteY3" fmla="*/ 25493 h 352425"/>
                  <a:gd name="connsiteX4" fmla="*/ 70937 w 95250"/>
                  <a:gd name="connsiteY4" fmla="*/ 7157 h 352425"/>
                  <a:gd name="connsiteX5" fmla="*/ 89272 w 95250"/>
                  <a:gd name="connsiteY5" fmla="*/ 26922 h 352425"/>
                  <a:gd name="connsiteX6" fmla="*/ 89272 w 95250"/>
                  <a:gd name="connsiteY6" fmla="*/ 26922 h 352425"/>
                  <a:gd name="connsiteX7" fmla="*/ 44790 w 95250"/>
                  <a:gd name="connsiteY7" fmla="*/ 338961 h 352425"/>
                  <a:gd name="connsiteX8" fmla="*/ 25836 w 95250"/>
                  <a:gd name="connsiteY8" fmla="*/ 35315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352425">
                    <a:moveTo>
                      <a:pt x="25836" y="353153"/>
                    </a:moveTo>
                    <a:cubicBezTo>
                      <a:pt x="24423" y="353188"/>
                      <a:pt x="23013" y="353028"/>
                      <a:pt x="21645" y="352677"/>
                    </a:cubicBezTo>
                    <a:cubicBezTo>
                      <a:pt x="11687" y="350226"/>
                      <a:pt x="5456" y="340332"/>
                      <a:pt x="7548" y="330293"/>
                    </a:cubicBezTo>
                    <a:cubicBezTo>
                      <a:pt x="31439" y="230252"/>
                      <a:pt x="46042" y="128219"/>
                      <a:pt x="51172" y="25493"/>
                    </a:cubicBezTo>
                    <a:cubicBezTo>
                      <a:pt x="51567" y="14972"/>
                      <a:pt x="60416" y="6763"/>
                      <a:pt x="70937" y="7157"/>
                    </a:cubicBezTo>
                    <a:cubicBezTo>
                      <a:pt x="81458" y="7552"/>
                      <a:pt x="89667" y="16401"/>
                      <a:pt x="89272" y="26922"/>
                    </a:cubicBezTo>
                    <a:lnTo>
                      <a:pt x="89272" y="26922"/>
                    </a:lnTo>
                    <a:cubicBezTo>
                      <a:pt x="84146" y="132089"/>
                      <a:pt x="69254" y="236551"/>
                      <a:pt x="44790" y="338961"/>
                    </a:cubicBezTo>
                    <a:cubicBezTo>
                      <a:pt x="42537" y="347521"/>
                      <a:pt x="34684" y="353401"/>
                      <a:pt x="25836" y="353153"/>
                    </a:cubicBezTo>
                    <a:close/>
                  </a:path>
                </a:pathLst>
              </a:custGeom>
              <a:solidFill>
                <a:srgbClr val="524F56"/>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E3D7A58-4DC4-4339-AF9B-FF1E509EC086}"/>
                  </a:ext>
                </a:extLst>
              </p:cNvPr>
              <p:cNvSpPr/>
              <p:nvPr/>
            </p:nvSpPr>
            <p:spPr>
              <a:xfrm>
                <a:off x="1295515" y="2734312"/>
                <a:ext cx="114300" cy="323850"/>
              </a:xfrm>
              <a:custGeom>
                <a:avLst/>
                <a:gdLst>
                  <a:gd name="connsiteX0" fmla="*/ 94042 w 114300"/>
                  <a:gd name="connsiteY0" fmla="*/ 324071 h 323850"/>
                  <a:gd name="connsiteX1" fmla="*/ 74992 w 114300"/>
                  <a:gd name="connsiteY1" fmla="*/ 307116 h 323850"/>
                  <a:gd name="connsiteX2" fmla="*/ 8317 w 114300"/>
                  <a:gd name="connsiteY2" fmla="*/ 32796 h 323850"/>
                  <a:gd name="connsiteX3" fmla="*/ 19652 w 114300"/>
                  <a:gd name="connsiteY3" fmla="*/ 8317 h 323850"/>
                  <a:gd name="connsiteX4" fmla="*/ 44131 w 114300"/>
                  <a:gd name="connsiteY4" fmla="*/ 19652 h 323850"/>
                  <a:gd name="connsiteX5" fmla="*/ 113092 w 114300"/>
                  <a:gd name="connsiteY5" fmla="*/ 303020 h 323850"/>
                  <a:gd name="connsiteX6" fmla="*/ 96233 w 114300"/>
                  <a:gd name="connsiteY6" fmla="*/ 32397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323850">
                    <a:moveTo>
                      <a:pt x="94042" y="324071"/>
                    </a:moveTo>
                    <a:cubicBezTo>
                      <a:pt x="84288" y="324130"/>
                      <a:pt x="76065" y="316811"/>
                      <a:pt x="74992" y="307116"/>
                    </a:cubicBezTo>
                    <a:cubicBezTo>
                      <a:pt x="64235" y="213264"/>
                      <a:pt x="41837" y="121116"/>
                      <a:pt x="8317" y="32796"/>
                    </a:cubicBezTo>
                    <a:cubicBezTo>
                      <a:pt x="4687" y="22906"/>
                      <a:pt x="9762" y="11947"/>
                      <a:pt x="19652" y="8317"/>
                    </a:cubicBezTo>
                    <a:cubicBezTo>
                      <a:pt x="29541" y="4687"/>
                      <a:pt x="40501" y="9762"/>
                      <a:pt x="44131" y="19652"/>
                    </a:cubicBezTo>
                    <a:cubicBezTo>
                      <a:pt x="78791" y="110879"/>
                      <a:pt x="101956" y="206068"/>
                      <a:pt x="113092" y="303020"/>
                    </a:cubicBezTo>
                    <a:cubicBezTo>
                      <a:pt x="114204" y="313457"/>
                      <a:pt x="106666" y="322828"/>
                      <a:pt x="96233" y="323975"/>
                    </a:cubicBezTo>
                    <a:close/>
                  </a:path>
                </a:pathLst>
              </a:custGeom>
              <a:solidFill>
                <a:srgbClr val="524F56"/>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069F27C-0483-4CE1-A3C6-796D28EC9F25}"/>
                  </a:ext>
                </a:extLst>
              </p:cNvPr>
              <p:cNvSpPr/>
              <p:nvPr/>
            </p:nvSpPr>
            <p:spPr>
              <a:xfrm>
                <a:off x="1334206" y="3335818"/>
                <a:ext cx="409575" cy="200025"/>
              </a:xfrm>
              <a:custGeom>
                <a:avLst/>
                <a:gdLst>
                  <a:gd name="connsiteX0" fmla="*/ 28300 w 409575"/>
                  <a:gd name="connsiteY0" fmla="*/ 201767 h 200025"/>
                  <a:gd name="connsiteX1" fmla="*/ 7250 w 409575"/>
                  <a:gd name="connsiteY1" fmla="*/ 184717 h 200025"/>
                  <a:gd name="connsiteX2" fmla="*/ 24300 w 409575"/>
                  <a:gd name="connsiteY2" fmla="*/ 163667 h 200025"/>
                  <a:gd name="connsiteX3" fmla="*/ 375772 w 409575"/>
                  <a:gd name="connsiteY3" fmla="*/ 10505 h 200025"/>
                  <a:gd name="connsiteX4" fmla="*/ 402299 w 409575"/>
                  <a:gd name="connsiteY4" fmla="*/ 15410 h 200025"/>
                  <a:gd name="connsiteX5" fmla="*/ 397394 w 409575"/>
                  <a:gd name="connsiteY5" fmla="*/ 41937 h 200025"/>
                  <a:gd name="connsiteX6" fmla="*/ 32396 w 409575"/>
                  <a:gd name="connsiteY6" fmla="*/ 200910 h 200025"/>
                  <a:gd name="connsiteX7" fmla="*/ 28300 w 409575"/>
                  <a:gd name="connsiteY7" fmla="*/ 20176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200025">
                    <a:moveTo>
                      <a:pt x="28300" y="201767"/>
                    </a:moveTo>
                    <a:cubicBezTo>
                      <a:pt x="17779" y="202872"/>
                      <a:pt x="8355" y="195238"/>
                      <a:pt x="7250" y="184717"/>
                    </a:cubicBezTo>
                    <a:cubicBezTo>
                      <a:pt x="6145" y="174196"/>
                      <a:pt x="13779" y="164772"/>
                      <a:pt x="24300" y="163667"/>
                    </a:cubicBezTo>
                    <a:cubicBezTo>
                      <a:pt x="150336" y="136056"/>
                      <a:pt x="269742" y="84022"/>
                      <a:pt x="375772" y="10505"/>
                    </a:cubicBezTo>
                    <a:cubicBezTo>
                      <a:pt x="384452" y="4534"/>
                      <a:pt x="396329" y="6730"/>
                      <a:pt x="402299" y="15410"/>
                    </a:cubicBezTo>
                    <a:cubicBezTo>
                      <a:pt x="408270" y="24090"/>
                      <a:pt x="406074" y="35967"/>
                      <a:pt x="397394" y="41937"/>
                    </a:cubicBezTo>
                    <a:cubicBezTo>
                      <a:pt x="287267" y="118237"/>
                      <a:pt x="163270" y="172243"/>
                      <a:pt x="32396" y="200910"/>
                    </a:cubicBezTo>
                    <a:cubicBezTo>
                      <a:pt x="31078" y="201386"/>
                      <a:pt x="29699" y="201675"/>
                      <a:pt x="28300" y="201767"/>
                    </a:cubicBezTo>
                    <a:close/>
                  </a:path>
                </a:pathLst>
              </a:custGeom>
              <a:solidFill>
                <a:srgbClr val="524F56"/>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29DED7F-FD3F-41F0-9239-8164B55C36BE}"/>
                  </a:ext>
                </a:extLst>
              </p:cNvPr>
              <p:cNvSpPr/>
              <p:nvPr/>
            </p:nvSpPr>
            <p:spPr>
              <a:xfrm>
                <a:off x="1828916" y="2893819"/>
                <a:ext cx="304800" cy="381000"/>
              </a:xfrm>
              <a:custGeom>
                <a:avLst/>
                <a:gdLst>
                  <a:gd name="connsiteX0" fmla="*/ 26223 w 304800"/>
                  <a:gd name="connsiteY0" fmla="*/ 378590 h 381000"/>
                  <a:gd name="connsiteX1" fmla="*/ 7144 w 304800"/>
                  <a:gd name="connsiteY1" fmla="*/ 359570 h 381000"/>
                  <a:gd name="connsiteX2" fmla="*/ 13174 w 304800"/>
                  <a:gd name="connsiteY2" fmla="*/ 345634 h 381000"/>
                  <a:gd name="connsiteX3" fmla="*/ 13174 w 304800"/>
                  <a:gd name="connsiteY3" fmla="*/ 345634 h 381000"/>
                  <a:gd name="connsiteX4" fmla="*/ 263491 w 304800"/>
                  <a:gd name="connsiteY4" fmla="*/ 17974 h 381000"/>
                  <a:gd name="connsiteX5" fmla="*/ 288923 w 304800"/>
                  <a:gd name="connsiteY5" fmla="*/ 9020 h 381000"/>
                  <a:gd name="connsiteX6" fmla="*/ 297876 w 304800"/>
                  <a:gd name="connsiteY6" fmla="*/ 34452 h 381000"/>
                  <a:gd name="connsiteX7" fmla="*/ 296733 w 304800"/>
                  <a:gd name="connsiteY7" fmla="*/ 36452 h 381000"/>
                  <a:gd name="connsiteX8" fmla="*/ 39558 w 304800"/>
                  <a:gd name="connsiteY8" fmla="*/ 373352 h 381000"/>
                  <a:gd name="connsiteX9" fmla="*/ 26223 w 304800"/>
                  <a:gd name="connsiteY9" fmla="*/ 37859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81000">
                    <a:moveTo>
                      <a:pt x="26223" y="378590"/>
                    </a:moveTo>
                    <a:cubicBezTo>
                      <a:pt x="15702" y="378607"/>
                      <a:pt x="7160" y="370091"/>
                      <a:pt x="7144" y="359570"/>
                    </a:cubicBezTo>
                    <a:cubicBezTo>
                      <a:pt x="7136" y="354290"/>
                      <a:pt x="9319" y="349243"/>
                      <a:pt x="13174" y="345634"/>
                    </a:cubicBezTo>
                    <a:lnTo>
                      <a:pt x="13174" y="345634"/>
                    </a:lnTo>
                    <a:cubicBezTo>
                      <a:pt x="112938" y="249911"/>
                      <a:pt x="197366" y="139396"/>
                      <a:pt x="263491" y="17974"/>
                    </a:cubicBezTo>
                    <a:cubicBezTo>
                      <a:pt x="268042" y="8479"/>
                      <a:pt x="279428" y="4470"/>
                      <a:pt x="288923" y="9020"/>
                    </a:cubicBezTo>
                    <a:cubicBezTo>
                      <a:pt x="298418" y="13571"/>
                      <a:pt x="302427" y="24957"/>
                      <a:pt x="297876" y="34452"/>
                    </a:cubicBezTo>
                    <a:lnTo>
                      <a:pt x="296733" y="36452"/>
                    </a:lnTo>
                    <a:cubicBezTo>
                      <a:pt x="228826" y="161298"/>
                      <a:pt x="142083" y="274932"/>
                      <a:pt x="39558" y="373352"/>
                    </a:cubicBezTo>
                    <a:cubicBezTo>
                      <a:pt x="35964" y="376767"/>
                      <a:pt x="31181" y="378646"/>
                      <a:pt x="26223" y="378591"/>
                    </a:cubicBezTo>
                    <a:close/>
                  </a:path>
                </a:pathLst>
              </a:custGeom>
              <a:solidFill>
                <a:srgbClr val="524F56"/>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50352346-62B5-41FC-9677-2449F0F683E4}"/>
                  </a:ext>
                </a:extLst>
              </p:cNvPr>
              <p:cNvSpPr/>
              <p:nvPr/>
            </p:nvSpPr>
            <p:spPr>
              <a:xfrm>
                <a:off x="1886017" y="2900864"/>
                <a:ext cx="180975" cy="571500"/>
              </a:xfrm>
              <a:custGeom>
                <a:avLst/>
                <a:gdLst>
                  <a:gd name="connsiteX0" fmla="*/ 154193 w 180975"/>
                  <a:gd name="connsiteY0" fmla="*/ 565283 h 571500"/>
                  <a:gd name="connsiteX1" fmla="*/ 152859 w 180975"/>
                  <a:gd name="connsiteY1" fmla="*/ 565283 h 571500"/>
                  <a:gd name="connsiteX2" fmla="*/ 135143 w 180975"/>
                  <a:gd name="connsiteY2" fmla="*/ 544995 h 571500"/>
                  <a:gd name="connsiteX3" fmla="*/ 9318 w 180975"/>
                  <a:gd name="connsiteY3" fmla="*/ 35026 h 571500"/>
                  <a:gd name="connsiteX4" fmla="*/ 17367 w 180975"/>
                  <a:gd name="connsiteY4" fmla="*/ 9316 h 571500"/>
                  <a:gd name="connsiteX5" fmla="*/ 42274 w 180975"/>
                  <a:gd name="connsiteY5" fmla="*/ 15976 h 571500"/>
                  <a:gd name="connsiteX6" fmla="*/ 173148 w 180975"/>
                  <a:gd name="connsiteY6" fmla="*/ 547662 h 571500"/>
                  <a:gd name="connsiteX7" fmla="*/ 154193 w 180975"/>
                  <a:gd name="connsiteY7" fmla="*/ 565283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571500">
                    <a:moveTo>
                      <a:pt x="154193" y="565283"/>
                    </a:moveTo>
                    <a:lnTo>
                      <a:pt x="152859" y="565283"/>
                    </a:lnTo>
                    <a:cubicBezTo>
                      <a:pt x="142366" y="564571"/>
                      <a:pt x="134435" y="555489"/>
                      <a:pt x="135143" y="544995"/>
                    </a:cubicBezTo>
                    <a:cubicBezTo>
                      <a:pt x="146859" y="373545"/>
                      <a:pt x="103425" y="197047"/>
                      <a:pt x="9318" y="35026"/>
                    </a:cubicBezTo>
                    <a:cubicBezTo>
                      <a:pt x="4441" y="25704"/>
                      <a:pt x="8045" y="14193"/>
                      <a:pt x="17367" y="9316"/>
                    </a:cubicBezTo>
                    <a:cubicBezTo>
                      <a:pt x="26139" y="4728"/>
                      <a:pt x="36963" y="7622"/>
                      <a:pt x="42274" y="15976"/>
                    </a:cubicBezTo>
                    <a:cubicBezTo>
                      <a:pt x="140191" y="184664"/>
                      <a:pt x="185149" y="368401"/>
                      <a:pt x="173148" y="547662"/>
                    </a:cubicBezTo>
                    <a:cubicBezTo>
                      <a:pt x="172401" y="557585"/>
                      <a:pt x="164144" y="565261"/>
                      <a:pt x="154193" y="565283"/>
                    </a:cubicBezTo>
                    <a:close/>
                  </a:path>
                </a:pathLst>
              </a:custGeom>
              <a:solidFill>
                <a:srgbClr val="524F56"/>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DA462C96-4E95-4F51-BA8D-85E40F3D9633}"/>
                  </a:ext>
                </a:extLst>
              </p:cNvPr>
              <p:cNvSpPr/>
              <p:nvPr/>
            </p:nvSpPr>
            <p:spPr>
              <a:xfrm>
                <a:off x="1623395" y="2598038"/>
                <a:ext cx="219075" cy="219075"/>
              </a:xfrm>
              <a:custGeom>
                <a:avLst/>
                <a:gdLst>
                  <a:gd name="connsiteX0" fmla="*/ 201169 w 219075"/>
                  <a:gd name="connsiteY0" fmla="*/ 218981 h 219075"/>
                  <a:gd name="connsiteX1" fmla="*/ 186215 w 219075"/>
                  <a:gd name="connsiteY1" fmla="*/ 211837 h 219075"/>
                  <a:gd name="connsiteX2" fmla="*/ 14765 w 219075"/>
                  <a:gd name="connsiteY2" fmla="*/ 41435 h 219075"/>
                  <a:gd name="connsiteX3" fmla="*/ 10955 w 219075"/>
                  <a:gd name="connsiteY3" fmla="*/ 14765 h 219075"/>
                  <a:gd name="connsiteX4" fmla="*/ 37625 w 219075"/>
                  <a:gd name="connsiteY4" fmla="*/ 10955 h 219075"/>
                  <a:gd name="connsiteX5" fmla="*/ 37625 w 219075"/>
                  <a:gd name="connsiteY5" fmla="*/ 10955 h 219075"/>
                  <a:gd name="connsiteX6" fmla="*/ 216314 w 219075"/>
                  <a:gd name="connsiteY6" fmla="*/ 188215 h 219075"/>
                  <a:gd name="connsiteX7" fmla="*/ 213178 w 219075"/>
                  <a:gd name="connsiteY7" fmla="*/ 214973 h 219075"/>
                  <a:gd name="connsiteX8" fmla="*/ 201360 w 219075"/>
                  <a:gd name="connsiteY8" fmla="*/ 21907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219075">
                    <a:moveTo>
                      <a:pt x="201169" y="218981"/>
                    </a:moveTo>
                    <a:cubicBezTo>
                      <a:pt x="195355" y="219006"/>
                      <a:pt x="189848" y="216375"/>
                      <a:pt x="186215" y="211837"/>
                    </a:cubicBezTo>
                    <a:cubicBezTo>
                      <a:pt x="136487" y="148027"/>
                      <a:pt x="78879" y="90770"/>
                      <a:pt x="14765" y="41435"/>
                    </a:cubicBezTo>
                    <a:cubicBezTo>
                      <a:pt x="6348" y="35122"/>
                      <a:pt x="4642" y="23182"/>
                      <a:pt x="10955" y="14765"/>
                    </a:cubicBezTo>
                    <a:cubicBezTo>
                      <a:pt x="17268" y="6348"/>
                      <a:pt x="29208" y="4642"/>
                      <a:pt x="37625" y="10955"/>
                    </a:cubicBezTo>
                    <a:lnTo>
                      <a:pt x="37625" y="10955"/>
                    </a:lnTo>
                    <a:cubicBezTo>
                      <a:pt x="104421" y="62274"/>
                      <a:pt x="164460" y="121833"/>
                      <a:pt x="216314" y="188215"/>
                    </a:cubicBezTo>
                    <a:cubicBezTo>
                      <a:pt x="222837" y="196470"/>
                      <a:pt x="221433" y="208450"/>
                      <a:pt x="213178" y="214973"/>
                    </a:cubicBezTo>
                    <a:cubicBezTo>
                      <a:pt x="209813" y="217632"/>
                      <a:pt x="205649" y="219078"/>
                      <a:pt x="201360" y="219076"/>
                    </a:cubicBezTo>
                    <a:close/>
                  </a:path>
                </a:pathLst>
              </a:custGeom>
              <a:solidFill>
                <a:srgbClr val="524F56"/>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1E3394A-DF80-4542-BAE6-7B8E253C90F5}"/>
                  </a:ext>
                </a:extLst>
              </p:cNvPr>
              <p:cNvSpPr/>
              <p:nvPr/>
            </p:nvSpPr>
            <p:spPr>
              <a:xfrm>
                <a:off x="1768557" y="2763203"/>
                <a:ext cx="190500" cy="190500"/>
              </a:xfrm>
              <a:custGeom>
                <a:avLst/>
                <a:gdLst>
                  <a:gd name="connsiteX0" fmla="*/ 99917 w 190500"/>
                  <a:gd name="connsiteY0" fmla="*/ 192500 h 190500"/>
                  <a:gd name="connsiteX1" fmla="*/ 7144 w 190500"/>
                  <a:gd name="connsiteY1" fmla="*/ 99917 h 190500"/>
                  <a:gd name="connsiteX2" fmla="*/ 99727 w 190500"/>
                  <a:gd name="connsiteY2" fmla="*/ 7144 h 190500"/>
                  <a:gd name="connsiteX3" fmla="*/ 192500 w 190500"/>
                  <a:gd name="connsiteY3" fmla="*/ 99727 h 190500"/>
                  <a:gd name="connsiteX4" fmla="*/ 192500 w 190500"/>
                  <a:gd name="connsiteY4" fmla="*/ 99822 h 190500"/>
                  <a:gd name="connsiteX5" fmla="*/ 99917 w 190500"/>
                  <a:gd name="connsiteY5" fmla="*/ 192500 h 190500"/>
                  <a:gd name="connsiteX6" fmla="*/ 99917 w 190500"/>
                  <a:gd name="connsiteY6" fmla="*/ 45244 h 190500"/>
                  <a:gd name="connsiteX7" fmla="*/ 45244 w 190500"/>
                  <a:gd name="connsiteY7" fmla="*/ 99727 h 190500"/>
                  <a:gd name="connsiteX8" fmla="*/ 99727 w 190500"/>
                  <a:gd name="connsiteY8" fmla="*/ 154400 h 190500"/>
                  <a:gd name="connsiteX9" fmla="*/ 154400 w 190500"/>
                  <a:gd name="connsiteY9" fmla="*/ 99917 h 190500"/>
                  <a:gd name="connsiteX10" fmla="*/ 154400 w 190500"/>
                  <a:gd name="connsiteY10" fmla="*/ 99822 h 190500"/>
                  <a:gd name="connsiteX11" fmla="*/ 99917 w 190500"/>
                  <a:gd name="connsiteY11" fmla="*/ 4524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0" h="190500">
                    <a:moveTo>
                      <a:pt x="99917" y="192500"/>
                    </a:moveTo>
                    <a:cubicBezTo>
                      <a:pt x="48733" y="192553"/>
                      <a:pt x="7196" y="151102"/>
                      <a:pt x="7144" y="99917"/>
                    </a:cubicBezTo>
                    <a:cubicBezTo>
                      <a:pt x="7091" y="48733"/>
                      <a:pt x="48542" y="7196"/>
                      <a:pt x="99727" y="7144"/>
                    </a:cubicBezTo>
                    <a:cubicBezTo>
                      <a:pt x="150911" y="7091"/>
                      <a:pt x="192448" y="48542"/>
                      <a:pt x="192500" y="99727"/>
                    </a:cubicBezTo>
                    <a:cubicBezTo>
                      <a:pt x="192500" y="99759"/>
                      <a:pt x="192500" y="99790"/>
                      <a:pt x="192500" y="99822"/>
                    </a:cubicBezTo>
                    <a:cubicBezTo>
                      <a:pt x="192500" y="150970"/>
                      <a:pt x="151065" y="192448"/>
                      <a:pt x="99917" y="192500"/>
                    </a:cubicBezTo>
                    <a:close/>
                    <a:moveTo>
                      <a:pt x="99917" y="45244"/>
                    </a:moveTo>
                    <a:cubicBezTo>
                      <a:pt x="69775" y="45191"/>
                      <a:pt x="45296" y="69584"/>
                      <a:pt x="45244" y="99727"/>
                    </a:cubicBezTo>
                    <a:cubicBezTo>
                      <a:pt x="45191" y="129869"/>
                      <a:pt x="69584" y="154347"/>
                      <a:pt x="99727" y="154400"/>
                    </a:cubicBezTo>
                    <a:cubicBezTo>
                      <a:pt x="129870" y="154453"/>
                      <a:pt x="154348" y="130060"/>
                      <a:pt x="154400" y="99917"/>
                    </a:cubicBezTo>
                    <a:cubicBezTo>
                      <a:pt x="154400" y="99885"/>
                      <a:pt x="154400" y="99854"/>
                      <a:pt x="154400" y="99822"/>
                    </a:cubicBezTo>
                    <a:cubicBezTo>
                      <a:pt x="154348" y="69738"/>
                      <a:pt x="130001" y="45348"/>
                      <a:pt x="99917" y="45244"/>
                    </a:cubicBezTo>
                    <a:close/>
                  </a:path>
                </a:pathLst>
              </a:custGeom>
              <a:solidFill>
                <a:srgbClr val="524F56"/>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7D04CB43-FCF6-4170-B1DA-391052351286}"/>
                  </a:ext>
                </a:extLst>
              </p:cNvPr>
              <p:cNvSpPr/>
              <p:nvPr/>
            </p:nvSpPr>
            <p:spPr>
              <a:xfrm>
                <a:off x="1684909" y="3202591"/>
                <a:ext cx="209550" cy="209550"/>
              </a:xfrm>
              <a:custGeom>
                <a:avLst/>
                <a:gdLst>
                  <a:gd name="connsiteX0" fmla="*/ 105841 w 209550"/>
                  <a:gd name="connsiteY0" fmla="*/ 204121 h 209550"/>
                  <a:gd name="connsiteX1" fmla="*/ 7144 w 209550"/>
                  <a:gd name="connsiteY1" fmla="*/ 105841 h 209550"/>
                  <a:gd name="connsiteX2" fmla="*/ 105424 w 209550"/>
                  <a:gd name="connsiteY2" fmla="*/ 7144 h 209550"/>
                  <a:gd name="connsiteX3" fmla="*/ 204121 w 209550"/>
                  <a:gd name="connsiteY3" fmla="*/ 105424 h 209550"/>
                  <a:gd name="connsiteX4" fmla="*/ 167563 w 209550"/>
                  <a:gd name="connsiteY4" fmla="*/ 182213 h 209550"/>
                  <a:gd name="connsiteX5" fmla="*/ 105841 w 209550"/>
                  <a:gd name="connsiteY5" fmla="*/ 204121 h 209550"/>
                  <a:gd name="connsiteX6" fmla="*/ 105841 w 209550"/>
                  <a:gd name="connsiteY6" fmla="*/ 45244 h 209550"/>
                  <a:gd name="connsiteX7" fmla="*/ 45928 w 209550"/>
                  <a:gd name="connsiteY7" fmla="*/ 99250 h 209550"/>
                  <a:gd name="connsiteX8" fmla="*/ 45928 w 209550"/>
                  <a:gd name="connsiteY8" fmla="*/ 99250 h 209550"/>
                  <a:gd name="connsiteX9" fmla="*/ 99579 w 209550"/>
                  <a:gd name="connsiteY9" fmla="*/ 165697 h 209550"/>
                  <a:gd name="connsiteX10" fmla="*/ 166026 w 209550"/>
                  <a:gd name="connsiteY10" fmla="*/ 112046 h 209550"/>
                  <a:gd name="connsiteX11" fmla="*/ 112603 w 209550"/>
                  <a:gd name="connsiteY11" fmla="*/ 45624 h 209550"/>
                  <a:gd name="connsiteX12" fmla="*/ 105555 w 209550"/>
                  <a:gd name="connsiteY12" fmla="*/ 4562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550" h="209550">
                    <a:moveTo>
                      <a:pt x="105841" y="204121"/>
                    </a:moveTo>
                    <a:cubicBezTo>
                      <a:pt x="51447" y="204236"/>
                      <a:pt x="7259" y="160234"/>
                      <a:pt x="7144" y="105841"/>
                    </a:cubicBezTo>
                    <a:cubicBezTo>
                      <a:pt x="7029" y="51447"/>
                      <a:pt x="51030" y="7259"/>
                      <a:pt x="105424" y="7144"/>
                    </a:cubicBezTo>
                    <a:cubicBezTo>
                      <a:pt x="159817" y="7029"/>
                      <a:pt x="204005" y="51030"/>
                      <a:pt x="204121" y="105424"/>
                    </a:cubicBezTo>
                    <a:cubicBezTo>
                      <a:pt x="204184" y="135234"/>
                      <a:pt x="190742" y="163468"/>
                      <a:pt x="167563" y="182213"/>
                    </a:cubicBezTo>
                    <a:cubicBezTo>
                      <a:pt x="150090" y="196343"/>
                      <a:pt x="128311" y="204073"/>
                      <a:pt x="105841" y="204121"/>
                    </a:cubicBezTo>
                    <a:close/>
                    <a:moveTo>
                      <a:pt x="105841" y="45244"/>
                    </a:moveTo>
                    <a:cubicBezTo>
                      <a:pt x="75012" y="45314"/>
                      <a:pt x="49186" y="68594"/>
                      <a:pt x="45928" y="99250"/>
                    </a:cubicBezTo>
                    <a:lnTo>
                      <a:pt x="45928" y="99250"/>
                    </a:lnTo>
                    <a:cubicBezTo>
                      <a:pt x="42395" y="132414"/>
                      <a:pt x="66415" y="162163"/>
                      <a:pt x="99579" y="165697"/>
                    </a:cubicBezTo>
                    <a:cubicBezTo>
                      <a:pt x="132743" y="169231"/>
                      <a:pt x="162492" y="145210"/>
                      <a:pt x="166026" y="112046"/>
                    </a:cubicBezTo>
                    <a:cubicBezTo>
                      <a:pt x="169550" y="78972"/>
                      <a:pt x="145665" y="49274"/>
                      <a:pt x="112603" y="45624"/>
                    </a:cubicBezTo>
                    <a:cubicBezTo>
                      <a:pt x="109936" y="45624"/>
                      <a:pt x="107746" y="45624"/>
                      <a:pt x="105555" y="45624"/>
                    </a:cubicBezTo>
                    <a:close/>
                  </a:path>
                </a:pathLst>
              </a:custGeom>
              <a:solidFill>
                <a:srgbClr val="524F56"/>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E00CD81E-E605-4360-9F7A-7FDBB33CEB38}"/>
                  </a:ext>
                </a:extLst>
              </p:cNvPr>
              <p:cNvSpPr/>
              <p:nvPr/>
            </p:nvSpPr>
            <p:spPr>
              <a:xfrm>
                <a:off x="1295831" y="3017409"/>
                <a:ext cx="190500" cy="190500"/>
              </a:xfrm>
              <a:custGeom>
                <a:avLst/>
                <a:gdLst>
                  <a:gd name="connsiteX0" fmla="*/ 99727 w 190500"/>
                  <a:gd name="connsiteY0" fmla="*/ 192516 h 190500"/>
                  <a:gd name="connsiteX1" fmla="*/ 7144 w 190500"/>
                  <a:gd name="connsiteY1" fmla="*/ 99837 h 190500"/>
                  <a:gd name="connsiteX2" fmla="*/ 8477 w 190500"/>
                  <a:gd name="connsiteY2" fmla="*/ 83835 h 190500"/>
                  <a:gd name="connsiteX3" fmla="*/ 8477 w 190500"/>
                  <a:gd name="connsiteY3" fmla="*/ 83835 h 190500"/>
                  <a:gd name="connsiteX4" fmla="*/ 115766 w 190500"/>
                  <a:gd name="connsiteY4" fmla="*/ 8551 h 190500"/>
                  <a:gd name="connsiteX5" fmla="*/ 191050 w 190500"/>
                  <a:gd name="connsiteY5" fmla="*/ 115839 h 190500"/>
                  <a:gd name="connsiteX6" fmla="*/ 99727 w 190500"/>
                  <a:gd name="connsiteY6" fmla="*/ 192516 h 190500"/>
                  <a:gd name="connsiteX7" fmla="*/ 46101 w 190500"/>
                  <a:gd name="connsiteY7" fmla="*/ 89931 h 190500"/>
                  <a:gd name="connsiteX8" fmla="*/ 45339 w 190500"/>
                  <a:gd name="connsiteY8" fmla="*/ 99456 h 190500"/>
                  <a:gd name="connsiteX9" fmla="*/ 99992 w 190500"/>
                  <a:gd name="connsiteY9" fmla="*/ 153194 h 190500"/>
                  <a:gd name="connsiteX10" fmla="*/ 153730 w 190500"/>
                  <a:gd name="connsiteY10" fmla="*/ 98542 h 190500"/>
                  <a:gd name="connsiteX11" fmla="*/ 99077 w 190500"/>
                  <a:gd name="connsiteY11" fmla="*/ 44804 h 190500"/>
                  <a:gd name="connsiteX12" fmla="*/ 46101 w 190500"/>
                  <a:gd name="connsiteY12" fmla="*/ 8993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00" h="190500">
                    <a:moveTo>
                      <a:pt x="99727" y="192516"/>
                    </a:moveTo>
                    <a:cubicBezTo>
                      <a:pt x="48601" y="192411"/>
                      <a:pt x="7196" y="150963"/>
                      <a:pt x="7144" y="99837"/>
                    </a:cubicBezTo>
                    <a:cubicBezTo>
                      <a:pt x="7162" y="94476"/>
                      <a:pt x="7608" y="89125"/>
                      <a:pt x="8477" y="83835"/>
                    </a:cubicBezTo>
                    <a:lnTo>
                      <a:pt x="8477" y="83835"/>
                    </a:lnTo>
                    <a:cubicBezTo>
                      <a:pt x="17315" y="33419"/>
                      <a:pt x="65350" y="-287"/>
                      <a:pt x="115766" y="8551"/>
                    </a:cubicBezTo>
                    <a:cubicBezTo>
                      <a:pt x="166182" y="17389"/>
                      <a:pt x="199888" y="65423"/>
                      <a:pt x="191050" y="115839"/>
                    </a:cubicBezTo>
                    <a:cubicBezTo>
                      <a:pt x="183276" y="160188"/>
                      <a:pt x="144752" y="192534"/>
                      <a:pt x="99727" y="192516"/>
                    </a:cubicBezTo>
                    <a:close/>
                    <a:moveTo>
                      <a:pt x="46101" y="89931"/>
                    </a:moveTo>
                    <a:cubicBezTo>
                      <a:pt x="45611" y="93083"/>
                      <a:pt x="45356" y="96267"/>
                      <a:pt x="45339" y="99456"/>
                    </a:cubicBezTo>
                    <a:cubicBezTo>
                      <a:pt x="45592" y="129388"/>
                      <a:pt x="70060" y="153447"/>
                      <a:pt x="99992" y="153194"/>
                    </a:cubicBezTo>
                    <a:cubicBezTo>
                      <a:pt x="129923" y="152942"/>
                      <a:pt x="153982" y="128473"/>
                      <a:pt x="153730" y="98542"/>
                    </a:cubicBezTo>
                    <a:cubicBezTo>
                      <a:pt x="153477" y="68610"/>
                      <a:pt x="129008" y="44551"/>
                      <a:pt x="99077" y="44804"/>
                    </a:cubicBezTo>
                    <a:cubicBezTo>
                      <a:pt x="72817" y="45025"/>
                      <a:pt x="50495" y="64041"/>
                      <a:pt x="46101" y="89931"/>
                    </a:cubicBezTo>
                    <a:close/>
                  </a:path>
                </a:pathLst>
              </a:custGeom>
              <a:solidFill>
                <a:srgbClr val="524F56"/>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262594A0-C19C-462A-AC89-EBC9D99021B5}"/>
                  </a:ext>
                </a:extLst>
              </p:cNvPr>
              <p:cNvSpPr/>
              <p:nvPr/>
            </p:nvSpPr>
            <p:spPr>
              <a:xfrm>
                <a:off x="1914956" y="2782119"/>
                <a:ext cx="152400" cy="76200"/>
              </a:xfrm>
              <a:custGeom>
                <a:avLst/>
                <a:gdLst>
                  <a:gd name="connsiteX0" fmla="*/ 26194 w 152400"/>
                  <a:gd name="connsiteY0" fmla="*/ 73571 h 76200"/>
                  <a:gd name="connsiteX1" fmla="*/ 7144 w 152400"/>
                  <a:gd name="connsiteY1" fmla="*/ 54521 h 76200"/>
                  <a:gd name="connsiteX2" fmla="*/ 20860 w 152400"/>
                  <a:gd name="connsiteY2" fmla="*/ 36233 h 76200"/>
                  <a:gd name="connsiteX3" fmla="*/ 126301 w 152400"/>
                  <a:gd name="connsiteY3" fmla="*/ 7658 h 76200"/>
                  <a:gd name="connsiteX4" fmla="*/ 149257 w 152400"/>
                  <a:gd name="connsiteY4" fmla="*/ 21850 h 76200"/>
                  <a:gd name="connsiteX5" fmla="*/ 135065 w 152400"/>
                  <a:gd name="connsiteY5" fmla="*/ 44805 h 76200"/>
                  <a:gd name="connsiteX6" fmla="*/ 31623 w 152400"/>
                  <a:gd name="connsiteY6" fmla="*/ 72237 h 76200"/>
                  <a:gd name="connsiteX7" fmla="*/ 26194 w 152400"/>
                  <a:gd name="connsiteY7" fmla="*/ 7357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76200">
                    <a:moveTo>
                      <a:pt x="26194" y="73571"/>
                    </a:moveTo>
                    <a:cubicBezTo>
                      <a:pt x="15673" y="73571"/>
                      <a:pt x="7144" y="65042"/>
                      <a:pt x="7144" y="54521"/>
                    </a:cubicBezTo>
                    <a:cubicBezTo>
                      <a:pt x="7144" y="46054"/>
                      <a:pt x="12732" y="38603"/>
                      <a:pt x="20860" y="36233"/>
                    </a:cubicBezTo>
                    <a:cubicBezTo>
                      <a:pt x="55150" y="26041"/>
                      <a:pt x="90678" y="16611"/>
                      <a:pt x="126301" y="7658"/>
                    </a:cubicBezTo>
                    <a:cubicBezTo>
                      <a:pt x="136559" y="5238"/>
                      <a:pt x="146837" y="11592"/>
                      <a:pt x="149257" y="21850"/>
                    </a:cubicBezTo>
                    <a:cubicBezTo>
                      <a:pt x="151677" y="32108"/>
                      <a:pt x="145322" y="42386"/>
                      <a:pt x="135065" y="44805"/>
                    </a:cubicBezTo>
                    <a:cubicBezTo>
                      <a:pt x="100108" y="52997"/>
                      <a:pt x="65341" y="62331"/>
                      <a:pt x="31623" y="72237"/>
                    </a:cubicBezTo>
                    <a:cubicBezTo>
                      <a:pt x="29896" y="72969"/>
                      <a:pt x="28063" y="73420"/>
                      <a:pt x="26194" y="73571"/>
                    </a:cubicBezTo>
                    <a:close/>
                  </a:path>
                </a:pathLst>
              </a:custGeom>
              <a:solidFill>
                <a:srgbClr val="524F56"/>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C14FD14B-C95A-4993-A3A2-48CDF44F8AAC}"/>
                  </a:ext>
                </a:extLst>
              </p:cNvPr>
              <p:cNvSpPr/>
              <p:nvPr/>
            </p:nvSpPr>
            <p:spPr>
              <a:xfrm>
                <a:off x="1426186" y="2859501"/>
                <a:ext cx="390525" cy="228600"/>
              </a:xfrm>
              <a:custGeom>
                <a:avLst/>
                <a:gdLst>
                  <a:gd name="connsiteX0" fmla="*/ 26236 w 390525"/>
                  <a:gd name="connsiteY0" fmla="*/ 225361 h 228600"/>
                  <a:gd name="connsiteX1" fmla="*/ 7144 w 390525"/>
                  <a:gd name="connsiteY1" fmla="*/ 206354 h 228600"/>
                  <a:gd name="connsiteX2" fmla="*/ 15568 w 390525"/>
                  <a:gd name="connsiteY2" fmla="*/ 190499 h 228600"/>
                  <a:gd name="connsiteX3" fmla="*/ 363421 w 390525"/>
                  <a:gd name="connsiteY3" fmla="*/ 8858 h 228600"/>
                  <a:gd name="connsiteX4" fmla="*/ 388649 w 390525"/>
                  <a:gd name="connsiteY4" fmla="*/ 18312 h 228600"/>
                  <a:gd name="connsiteX5" fmla="*/ 379423 w 390525"/>
                  <a:gd name="connsiteY5" fmla="*/ 43433 h 228600"/>
                  <a:gd name="connsiteX6" fmla="*/ 377233 w 390525"/>
                  <a:gd name="connsiteY6" fmla="*/ 44291 h 228600"/>
                  <a:gd name="connsiteX7" fmla="*/ 37000 w 390525"/>
                  <a:gd name="connsiteY7" fmla="*/ 222122 h 228600"/>
                  <a:gd name="connsiteX8" fmla="*/ 26236 w 390525"/>
                  <a:gd name="connsiteY8" fmla="*/ 22536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228600">
                    <a:moveTo>
                      <a:pt x="26236" y="225361"/>
                    </a:moveTo>
                    <a:cubicBezTo>
                      <a:pt x="15715" y="225384"/>
                      <a:pt x="7167" y="216875"/>
                      <a:pt x="7144" y="206354"/>
                    </a:cubicBezTo>
                    <a:cubicBezTo>
                      <a:pt x="7130" y="199994"/>
                      <a:pt x="10290" y="194047"/>
                      <a:pt x="15568" y="190499"/>
                    </a:cubicBezTo>
                    <a:cubicBezTo>
                      <a:pt x="124470" y="117316"/>
                      <a:pt x="241130" y="56398"/>
                      <a:pt x="363421" y="8858"/>
                    </a:cubicBezTo>
                    <a:cubicBezTo>
                      <a:pt x="372998" y="4502"/>
                      <a:pt x="384293" y="8735"/>
                      <a:pt x="388649" y="18312"/>
                    </a:cubicBezTo>
                    <a:cubicBezTo>
                      <a:pt x="392964" y="27799"/>
                      <a:pt x="388853" y="38993"/>
                      <a:pt x="379423" y="43433"/>
                    </a:cubicBezTo>
                    <a:cubicBezTo>
                      <a:pt x="378728" y="43801"/>
                      <a:pt x="377993" y="44089"/>
                      <a:pt x="377233" y="44291"/>
                    </a:cubicBezTo>
                    <a:cubicBezTo>
                      <a:pt x="257616" y="90851"/>
                      <a:pt x="143512" y="150490"/>
                      <a:pt x="37000" y="222122"/>
                    </a:cubicBezTo>
                    <a:cubicBezTo>
                      <a:pt x="33807" y="224233"/>
                      <a:pt x="30064" y="225360"/>
                      <a:pt x="26236" y="225361"/>
                    </a:cubicBezTo>
                    <a:close/>
                  </a:path>
                </a:pathLst>
              </a:custGeom>
              <a:solidFill>
                <a:srgbClr val="524F56"/>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0C5E9B4-5D4E-4BE8-B75B-DDB3A70EEF6D}"/>
                  </a:ext>
                </a:extLst>
              </p:cNvPr>
              <p:cNvSpPr/>
              <p:nvPr/>
            </p:nvSpPr>
            <p:spPr>
              <a:xfrm>
                <a:off x="1167033" y="3135225"/>
                <a:ext cx="180975" cy="161925"/>
              </a:xfrm>
              <a:custGeom>
                <a:avLst/>
                <a:gdLst>
                  <a:gd name="connsiteX0" fmla="*/ 26213 w 180975"/>
                  <a:gd name="connsiteY0" fmla="*/ 159758 h 161925"/>
                  <a:gd name="connsiteX1" fmla="*/ 7144 w 180975"/>
                  <a:gd name="connsiteY1" fmla="*/ 140727 h 161925"/>
                  <a:gd name="connsiteX2" fmla="*/ 12974 w 180975"/>
                  <a:gd name="connsiteY2" fmla="*/ 126992 h 161925"/>
                  <a:gd name="connsiteX3" fmla="*/ 12974 w 180975"/>
                  <a:gd name="connsiteY3" fmla="*/ 126992 h 161925"/>
                  <a:gd name="connsiteX4" fmla="*/ 143847 w 180975"/>
                  <a:gd name="connsiteY4" fmla="*/ 11358 h 161925"/>
                  <a:gd name="connsiteX5" fmla="*/ 170633 w 180975"/>
                  <a:gd name="connsiteY5" fmla="*/ 14245 h 161925"/>
                  <a:gd name="connsiteX6" fmla="*/ 168993 w 180975"/>
                  <a:gd name="connsiteY6" fmla="*/ 39933 h 161925"/>
                  <a:gd name="connsiteX7" fmla="*/ 167755 w 180975"/>
                  <a:gd name="connsiteY7" fmla="*/ 40886 h 161925"/>
                  <a:gd name="connsiteX8" fmla="*/ 39453 w 180975"/>
                  <a:gd name="connsiteY8" fmla="*/ 154329 h 161925"/>
                  <a:gd name="connsiteX9" fmla="*/ 26213 w 180975"/>
                  <a:gd name="connsiteY9" fmla="*/ 15975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161925">
                    <a:moveTo>
                      <a:pt x="26213" y="159758"/>
                    </a:moveTo>
                    <a:cubicBezTo>
                      <a:pt x="15692" y="159769"/>
                      <a:pt x="7155" y="151248"/>
                      <a:pt x="7144" y="140727"/>
                    </a:cubicBezTo>
                    <a:cubicBezTo>
                      <a:pt x="7138" y="135547"/>
                      <a:pt x="9243" y="130587"/>
                      <a:pt x="12974" y="126992"/>
                    </a:cubicBezTo>
                    <a:lnTo>
                      <a:pt x="12974" y="126992"/>
                    </a:lnTo>
                    <a:cubicBezTo>
                      <a:pt x="55360" y="86225"/>
                      <a:pt x="99365" y="47268"/>
                      <a:pt x="143847" y="11358"/>
                    </a:cubicBezTo>
                    <a:cubicBezTo>
                      <a:pt x="152041" y="4759"/>
                      <a:pt x="164033" y="6051"/>
                      <a:pt x="170633" y="14245"/>
                    </a:cubicBezTo>
                    <a:cubicBezTo>
                      <a:pt x="176829" y="21938"/>
                      <a:pt x="176117" y="33091"/>
                      <a:pt x="168993" y="39933"/>
                    </a:cubicBezTo>
                    <a:lnTo>
                      <a:pt x="167755" y="40886"/>
                    </a:lnTo>
                    <a:cubicBezTo>
                      <a:pt x="124226" y="76128"/>
                      <a:pt x="80982" y="114324"/>
                      <a:pt x="39453" y="154329"/>
                    </a:cubicBezTo>
                    <a:cubicBezTo>
                      <a:pt x="35913" y="157790"/>
                      <a:pt x="31164" y="159737"/>
                      <a:pt x="26213" y="159758"/>
                    </a:cubicBezTo>
                    <a:close/>
                  </a:path>
                </a:pathLst>
              </a:custGeom>
              <a:solidFill>
                <a:srgbClr val="524F56"/>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760E39DF-8512-44F1-96B4-4947F2273E39}"/>
                  </a:ext>
                </a:extLst>
              </p:cNvPr>
              <p:cNvSpPr/>
              <p:nvPr/>
            </p:nvSpPr>
            <p:spPr>
              <a:xfrm>
                <a:off x="1828943" y="3328842"/>
                <a:ext cx="200025" cy="171450"/>
              </a:xfrm>
              <a:custGeom>
                <a:avLst/>
                <a:gdLst>
                  <a:gd name="connsiteX0" fmla="*/ 177072 w 200025"/>
                  <a:gd name="connsiteY0" fmla="*/ 173024 h 171450"/>
                  <a:gd name="connsiteX1" fmla="*/ 164309 w 200025"/>
                  <a:gd name="connsiteY1" fmla="*/ 168071 h 171450"/>
                  <a:gd name="connsiteX2" fmla="*/ 14576 w 200025"/>
                  <a:gd name="connsiteY2" fmla="*/ 41293 h 171450"/>
                  <a:gd name="connsiteX3" fmla="*/ 11099 w 200025"/>
                  <a:gd name="connsiteY3" fmla="*/ 14576 h 171450"/>
                  <a:gd name="connsiteX4" fmla="*/ 37817 w 200025"/>
                  <a:gd name="connsiteY4" fmla="*/ 11099 h 171450"/>
                  <a:gd name="connsiteX5" fmla="*/ 37817 w 200025"/>
                  <a:gd name="connsiteY5" fmla="*/ 11099 h 171450"/>
                  <a:gd name="connsiteX6" fmla="*/ 190217 w 200025"/>
                  <a:gd name="connsiteY6" fmla="*/ 139877 h 171450"/>
                  <a:gd name="connsiteX7" fmla="*/ 191501 w 200025"/>
                  <a:gd name="connsiteY7" fmla="*/ 166787 h 171450"/>
                  <a:gd name="connsiteX8" fmla="*/ 177453 w 200025"/>
                  <a:gd name="connsiteY8" fmla="*/ 17302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71450">
                    <a:moveTo>
                      <a:pt x="177072" y="173024"/>
                    </a:moveTo>
                    <a:cubicBezTo>
                      <a:pt x="172351" y="173012"/>
                      <a:pt x="167802" y="171247"/>
                      <a:pt x="164309" y="168071"/>
                    </a:cubicBezTo>
                    <a:cubicBezTo>
                      <a:pt x="122494" y="129971"/>
                      <a:pt x="72011" y="85489"/>
                      <a:pt x="14576" y="41293"/>
                    </a:cubicBezTo>
                    <a:cubicBezTo>
                      <a:pt x="6238" y="34875"/>
                      <a:pt x="4681" y="22914"/>
                      <a:pt x="11099" y="14576"/>
                    </a:cubicBezTo>
                    <a:cubicBezTo>
                      <a:pt x="17517" y="6238"/>
                      <a:pt x="29479" y="4681"/>
                      <a:pt x="37817" y="11099"/>
                    </a:cubicBezTo>
                    <a:lnTo>
                      <a:pt x="37817" y="11099"/>
                    </a:lnTo>
                    <a:cubicBezTo>
                      <a:pt x="96300" y="56057"/>
                      <a:pt x="147545" y="101396"/>
                      <a:pt x="190217" y="139877"/>
                    </a:cubicBezTo>
                    <a:cubicBezTo>
                      <a:pt x="198002" y="146954"/>
                      <a:pt x="198577" y="159002"/>
                      <a:pt x="191501" y="166787"/>
                    </a:cubicBezTo>
                    <a:cubicBezTo>
                      <a:pt x="187902" y="170747"/>
                      <a:pt x="182804" y="173010"/>
                      <a:pt x="177453" y="173024"/>
                    </a:cubicBezTo>
                    <a:close/>
                  </a:path>
                </a:pathLst>
              </a:custGeom>
              <a:solidFill>
                <a:srgbClr val="524F56"/>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63DD25D5-E4D5-4C0F-AAB7-319B73972BB2}"/>
                  </a:ext>
                </a:extLst>
              </p:cNvPr>
              <p:cNvSpPr/>
              <p:nvPr/>
            </p:nvSpPr>
            <p:spPr>
              <a:xfrm>
                <a:off x="1443005" y="3114021"/>
                <a:ext cx="304800" cy="171450"/>
              </a:xfrm>
              <a:custGeom>
                <a:avLst/>
                <a:gdLst>
                  <a:gd name="connsiteX0" fmla="*/ 281356 w 304800"/>
                  <a:gd name="connsiteY0" fmla="*/ 169533 h 171450"/>
                  <a:gd name="connsiteX1" fmla="*/ 271355 w 304800"/>
                  <a:gd name="connsiteY1" fmla="*/ 166675 h 171450"/>
                  <a:gd name="connsiteX2" fmla="*/ 19514 w 304800"/>
                  <a:gd name="connsiteY2" fmla="*/ 44088 h 171450"/>
                  <a:gd name="connsiteX3" fmla="*/ 8370 w 304800"/>
                  <a:gd name="connsiteY3" fmla="*/ 19514 h 171450"/>
                  <a:gd name="connsiteX4" fmla="*/ 32944 w 304800"/>
                  <a:gd name="connsiteY4" fmla="*/ 8370 h 171450"/>
                  <a:gd name="connsiteX5" fmla="*/ 291357 w 304800"/>
                  <a:gd name="connsiteY5" fmla="*/ 134004 h 171450"/>
                  <a:gd name="connsiteX6" fmla="*/ 297532 w 304800"/>
                  <a:gd name="connsiteY6" fmla="*/ 160228 h 171450"/>
                  <a:gd name="connsiteX7" fmla="*/ 281832 w 304800"/>
                  <a:gd name="connsiteY7" fmla="*/ 1692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71450">
                    <a:moveTo>
                      <a:pt x="281356" y="169533"/>
                    </a:moveTo>
                    <a:cubicBezTo>
                      <a:pt x="277818" y="169558"/>
                      <a:pt x="274346" y="168566"/>
                      <a:pt x="271355" y="166675"/>
                    </a:cubicBezTo>
                    <a:cubicBezTo>
                      <a:pt x="191546" y="117807"/>
                      <a:pt x="107209" y="76755"/>
                      <a:pt x="19514" y="44088"/>
                    </a:cubicBezTo>
                    <a:cubicBezTo>
                      <a:pt x="9650" y="40380"/>
                      <a:pt x="4661" y="29377"/>
                      <a:pt x="8370" y="19514"/>
                    </a:cubicBezTo>
                    <a:cubicBezTo>
                      <a:pt x="12078" y="9650"/>
                      <a:pt x="23081" y="4661"/>
                      <a:pt x="32944" y="8370"/>
                    </a:cubicBezTo>
                    <a:cubicBezTo>
                      <a:pt x="122928" y="41825"/>
                      <a:pt x="209469" y="83898"/>
                      <a:pt x="291357" y="134004"/>
                    </a:cubicBezTo>
                    <a:cubicBezTo>
                      <a:pt x="300304" y="139541"/>
                      <a:pt x="303068" y="151282"/>
                      <a:pt x="297532" y="160228"/>
                    </a:cubicBezTo>
                    <a:cubicBezTo>
                      <a:pt x="294153" y="165688"/>
                      <a:pt x="288251" y="169079"/>
                      <a:pt x="281832" y="169247"/>
                    </a:cubicBezTo>
                    <a:close/>
                  </a:path>
                </a:pathLst>
              </a:custGeom>
              <a:solidFill>
                <a:srgbClr val="524F56"/>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C326C93-182B-46CF-AD08-31F31A899042}"/>
                  </a:ext>
                </a:extLst>
              </p:cNvPr>
              <p:cNvSpPr/>
              <p:nvPr/>
            </p:nvSpPr>
            <p:spPr>
              <a:xfrm>
                <a:off x="1154110" y="3030913"/>
                <a:ext cx="190500" cy="85725"/>
              </a:xfrm>
              <a:custGeom>
                <a:avLst/>
                <a:gdLst>
                  <a:gd name="connsiteX0" fmla="*/ 168772 w 190500"/>
                  <a:gd name="connsiteY0" fmla="*/ 80428 h 85725"/>
                  <a:gd name="connsiteX1" fmla="*/ 163629 w 190500"/>
                  <a:gd name="connsiteY1" fmla="*/ 79666 h 85725"/>
                  <a:gd name="connsiteX2" fmla="*/ 22278 w 190500"/>
                  <a:gd name="connsiteY2" fmla="*/ 44900 h 85725"/>
                  <a:gd name="connsiteX3" fmla="*/ 7562 w 190500"/>
                  <a:gd name="connsiteY3" fmla="*/ 22278 h 85725"/>
                  <a:gd name="connsiteX4" fmla="*/ 30183 w 190500"/>
                  <a:gd name="connsiteY4" fmla="*/ 7562 h 85725"/>
                  <a:gd name="connsiteX5" fmla="*/ 173916 w 190500"/>
                  <a:gd name="connsiteY5" fmla="*/ 42995 h 85725"/>
                  <a:gd name="connsiteX6" fmla="*/ 187306 w 190500"/>
                  <a:gd name="connsiteY6" fmla="*/ 66372 h 85725"/>
                  <a:gd name="connsiteX7" fmla="*/ 168772 w 190500"/>
                  <a:gd name="connsiteY7" fmla="*/ 8042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85725">
                    <a:moveTo>
                      <a:pt x="168772" y="80428"/>
                    </a:moveTo>
                    <a:cubicBezTo>
                      <a:pt x="167027" y="80463"/>
                      <a:pt x="165289" y="80205"/>
                      <a:pt x="163629" y="79666"/>
                    </a:cubicBezTo>
                    <a:cubicBezTo>
                      <a:pt x="118575" y="66998"/>
                      <a:pt x="71046" y="55282"/>
                      <a:pt x="22278" y="44900"/>
                    </a:cubicBezTo>
                    <a:cubicBezTo>
                      <a:pt x="11967" y="42716"/>
                      <a:pt x="5378" y="32588"/>
                      <a:pt x="7562" y="22278"/>
                    </a:cubicBezTo>
                    <a:cubicBezTo>
                      <a:pt x="9745" y="11967"/>
                      <a:pt x="19873" y="5378"/>
                      <a:pt x="30183" y="7562"/>
                    </a:cubicBezTo>
                    <a:cubicBezTo>
                      <a:pt x="79809" y="18134"/>
                      <a:pt x="128196" y="30041"/>
                      <a:pt x="173916" y="42995"/>
                    </a:cubicBezTo>
                    <a:cubicBezTo>
                      <a:pt x="184069" y="45753"/>
                      <a:pt x="190064" y="56219"/>
                      <a:pt x="187306" y="66372"/>
                    </a:cubicBezTo>
                    <a:cubicBezTo>
                      <a:pt x="185037" y="74723"/>
                      <a:pt x="177425" y="80496"/>
                      <a:pt x="168772" y="80428"/>
                    </a:cubicBezTo>
                    <a:close/>
                  </a:path>
                </a:pathLst>
              </a:custGeom>
              <a:solidFill>
                <a:srgbClr val="524F56"/>
              </a:solidFill>
              <a:ln w="9525" cap="flat">
                <a:noFill/>
                <a:prstDash val="solid"/>
                <a:miter/>
              </a:ln>
            </p:spPr>
            <p:txBody>
              <a:bodyPr rtlCol="0" anchor="ctr"/>
              <a:lstStyle/>
              <a:p>
                <a:endParaRPr lang="en-US" dirty="0"/>
              </a:p>
            </p:txBody>
          </p:sp>
        </p:grpSp>
        <p:grpSp>
          <p:nvGrpSpPr>
            <p:cNvPr id="40" name="Graphic 21">
              <a:extLst>
                <a:ext uri="{FF2B5EF4-FFF2-40B4-BE49-F238E27FC236}">
                  <a16:creationId xmlns:a16="http://schemas.microsoft.com/office/drawing/2014/main" id="{31E3D20E-E06E-4E02-B619-44F069A44518}"/>
                </a:ext>
              </a:extLst>
            </p:cNvPr>
            <p:cNvGrpSpPr/>
            <p:nvPr/>
          </p:nvGrpSpPr>
          <p:grpSpPr>
            <a:xfrm>
              <a:off x="2175231" y="1711652"/>
              <a:ext cx="1423282" cy="1381479"/>
              <a:chOff x="2667000" y="2209800"/>
              <a:chExt cx="1714500" cy="1714500"/>
            </a:xfrm>
          </p:grpSpPr>
          <p:sp>
            <p:nvSpPr>
              <p:cNvPr id="41" name="Freeform: Shape 40">
                <a:extLst>
                  <a:ext uri="{FF2B5EF4-FFF2-40B4-BE49-F238E27FC236}">
                    <a16:creationId xmlns:a16="http://schemas.microsoft.com/office/drawing/2014/main" id="{B1059119-CD22-43CD-879A-AB2293C4D25B}"/>
                  </a:ext>
                </a:extLst>
              </p:cNvPr>
              <p:cNvSpPr/>
              <p:nvPr/>
            </p:nvSpPr>
            <p:spPr>
              <a:xfrm>
                <a:off x="3567855" y="2644735"/>
                <a:ext cx="409575" cy="600075"/>
              </a:xfrm>
              <a:custGeom>
                <a:avLst/>
                <a:gdLst>
                  <a:gd name="connsiteX0" fmla="*/ 403117 w 409575"/>
                  <a:gd name="connsiteY0" fmla="*/ 112753 h 600075"/>
                  <a:gd name="connsiteX1" fmla="*/ 218333 w 409575"/>
                  <a:gd name="connsiteY1" fmla="*/ 8930 h 600075"/>
                  <a:gd name="connsiteX2" fmla="*/ 204997 w 409575"/>
                  <a:gd name="connsiteY2" fmla="*/ 8930 h 600075"/>
                  <a:gd name="connsiteX3" fmla="*/ 14497 w 409575"/>
                  <a:gd name="connsiteY3" fmla="*/ 112753 h 600075"/>
                  <a:gd name="connsiteX4" fmla="*/ 8783 w 409575"/>
                  <a:gd name="connsiteY4" fmla="*/ 131803 h 600075"/>
                  <a:gd name="connsiteX5" fmla="*/ 13545 w 409575"/>
                  <a:gd name="connsiteY5" fmla="*/ 137518 h 600075"/>
                  <a:gd name="connsiteX6" fmla="*/ 13545 w 409575"/>
                  <a:gd name="connsiteY6" fmla="*/ 137518 h 600075"/>
                  <a:gd name="connsiteX7" fmla="*/ 194520 w 409575"/>
                  <a:gd name="connsiteY7" fmla="*/ 248008 h 600075"/>
                  <a:gd name="connsiteX8" fmla="*/ 194520 w 409575"/>
                  <a:gd name="connsiteY8" fmla="*/ 581383 h 600075"/>
                  <a:gd name="connsiteX9" fmla="*/ 194520 w 409575"/>
                  <a:gd name="connsiteY9" fmla="*/ 581383 h 600075"/>
                  <a:gd name="connsiteX10" fmla="*/ 196425 w 409575"/>
                  <a:gd name="connsiteY10" fmla="*/ 589003 h 600075"/>
                  <a:gd name="connsiteX11" fmla="*/ 215475 w 409575"/>
                  <a:gd name="connsiteY11" fmla="*/ 593765 h 600075"/>
                  <a:gd name="connsiteX12" fmla="*/ 403117 w 409575"/>
                  <a:gd name="connsiteY12" fmla="*/ 482323 h 600075"/>
                  <a:gd name="connsiteX13" fmla="*/ 409785 w 409575"/>
                  <a:gd name="connsiteY13" fmla="*/ 469940 h 600075"/>
                  <a:gd name="connsiteX14" fmla="*/ 409785 w 409575"/>
                  <a:gd name="connsiteY14" fmla="*/ 125135 h 600075"/>
                  <a:gd name="connsiteX15" fmla="*/ 403118 w 409575"/>
                  <a:gd name="connsiteY15" fmla="*/ 112753 h 600075"/>
                  <a:gd name="connsiteX16" fmla="*/ 210712 w 409575"/>
                  <a:gd name="connsiteY16" fmla="*/ 37505 h 600075"/>
                  <a:gd name="connsiteX17" fmla="*/ 369780 w 409575"/>
                  <a:gd name="connsiteY17" fmla="*/ 127040 h 600075"/>
                  <a:gd name="connsiteX18" fmla="*/ 207855 w 409575"/>
                  <a:gd name="connsiteY18" fmla="*/ 223243 h 600075"/>
                  <a:gd name="connsiteX19" fmla="*/ 48787 w 409575"/>
                  <a:gd name="connsiteY19" fmla="*/ 126088 h 600075"/>
                  <a:gd name="connsiteX20" fmla="*/ 222143 w 409575"/>
                  <a:gd name="connsiteY20" fmla="*/ 555665 h 600075"/>
                  <a:gd name="connsiteX21" fmla="*/ 222143 w 409575"/>
                  <a:gd name="connsiteY21" fmla="*/ 248008 h 600075"/>
                  <a:gd name="connsiteX22" fmla="*/ 382162 w 409575"/>
                  <a:gd name="connsiteY22" fmla="*/ 153710 h 600075"/>
                  <a:gd name="connsiteX23" fmla="*/ 382162 w 409575"/>
                  <a:gd name="connsiteY23" fmla="*/ 461368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9575" h="600075">
                    <a:moveTo>
                      <a:pt x="403117" y="112753"/>
                    </a:moveTo>
                    <a:lnTo>
                      <a:pt x="218333" y="8930"/>
                    </a:lnTo>
                    <a:cubicBezTo>
                      <a:pt x="214207" y="6548"/>
                      <a:pt x="209123" y="6548"/>
                      <a:pt x="204997" y="8930"/>
                    </a:cubicBezTo>
                    <a:lnTo>
                      <a:pt x="14497" y="112753"/>
                    </a:lnTo>
                    <a:cubicBezTo>
                      <a:pt x="7718" y="116483"/>
                      <a:pt x="5175" y="124957"/>
                      <a:pt x="8783" y="131803"/>
                    </a:cubicBezTo>
                    <a:cubicBezTo>
                      <a:pt x="10079" y="133933"/>
                      <a:pt x="11684" y="135859"/>
                      <a:pt x="13545" y="137518"/>
                    </a:cubicBezTo>
                    <a:lnTo>
                      <a:pt x="13545" y="137518"/>
                    </a:lnTo>
                    <a:lnTo>
                      <a:pt x="194520" y="248008"/>
                    </a:lnTo>
                    <a:lnTo>
                      <a:pt x="194520" y="581383"/>
                    </a:lnTo>
                    <a:lnTo>
                      <a:pt x="194520" y="581383"/>
                    </a:lnTo>
                    <a:cubicBezTo>
                      <a:pt x="194701" y="584015"/>
                      <a:pt x="195346" y="586595"/>
                      <a:pt x="196425" y="589003"/>
                    </a:cubicBezTo>
                    <a:cubicBezTo>
                      <a:pt x="200378" y="595568"/>
                      <a:pt x="208897" y="597698"/>
                      <a:pt x="215475" y="593765"/>
                    </a:cubicBezTo>
                    <a:lnTo>
                      <a:pt x="403117" y="482323"/>
                    </a:lnTo>
                    <a:cubicBezTo>
                      <a:pt x="407417" y="479706"/>
                      <a:pt x="409967" y="474970"/>
                      <a:pt x="409785" y="469940"/>
                    </a:cubicBezTo>
                    <a:lnTo>
                      <a:pt x="409785" y="125135"/>
                    </a:lnTo>
                    <a:cubicBezTo>
                      <a:pt x="409551" y="120212"/>
                      <a:pt x="407099" y="115659"/>
                      <a:pt x="403118" y="112753"/>
                    </a:cubicBezTo>
                    <a:close/>
                    <a:moveTo>
                      <a:pt x="210712" y="37505"/>
                    </a:moveTo>
                    <a:lnTo>
                      <a:pt x="369780" y="127040"/>
                    </a:lnTo>
                    <a:lnTo>
                      <a:pt x="207855" y="223243"/>
                    </a:lnTo>
                    <a:lnTo>
                      <a:pt x="48787" y="126088"/>
                    </a:lnTo>
                    <a:close/>
                    <a:moveTo>
                      <a:pt x="222143" y="555665"/>
                    </a:moveTo>
                    <a:lnTo>
                      <a:pt x="222143" y="248008"/>
                    </a:lnTo>
                    <a:lnTo>
                      <a:pt x="382162" y="153710"/>
                    </a:lnTo>
                    <a:lnTo>
                      <a:pt x="382162" y="461368"/>
                    </a:lnTo>
                    <a:close/>
                  </a:path>
                </a:pathLst>
              </a:custGeom>
              <a:solidFill>
                <a:srgbClr val="524F56"/>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FFA0B79-65A2-4B2A-8071-32DDC03C88C2}"/>
                  </a:ext>
                </a:extLst>
              </p:cNvPr>
              <p:cNvSpPr/>
              <p:nvPr/>
            </p:nvSpPr>
            <p:spPr>
              <a:xfrm>
                <a:off x="3027521" y="2645094"/>
                <a:ext cx="409575" cy="600075"/>
              </a:xfrm>
              <a:custGeom>
                <a:avLst/>
                <a:gdLst>
                  <a:gd name="connsiteX0" fmla="*/ 223361 w 409575"/>
                  <a:gd name="connsiteY0" fmla="*/ 247648 h 600075"/>
                  <a:gd name="connsiteX1" fmla="*/ 404336 w 409575"/>
                  <a:gd name="connsiteY1" fmla="*/ 137158 h 600075"/>
                  <a:gd name="connsiteX2" fmla="*/ 404336 w 409575"/>
                  <a:gd name="connsiteY2" fmla="*/ 137158 h 600075"/>
                  <a:gd name="connsiteX3" fmla="*/ 409099 w 409575"/>
                  <a:gd name="connsiteY3" fmla="*/ 131444 h 600075"/>
                  <a:gd name="connsiteX4" fmla="*/ 403384 w 409575"/>
                  <a:gd name="connsiteY4" fmla="*/ 112393 h 600075"/>
                  <a:gd name="connsiteX5" fmla="*/ 212884 w 409575"/>
                  <a:gd name="connsiteY5" fmla="*/ 8571 h 600075"/>
                  <a:gd name="connsiteX6" fmla="*/ 199549 w 409575"/>
                  <a:gd name="connsiteY6" fmla="*/ 8571 h 600075"/>
                  <a:gd name="connsiteX7" fmla="*/ 14764 w 409575"/>
                  <a:gd name="connsiteY7" fmla="*/ 112393 h 600075"/>
                  <a:gd name="connsiteX8" fmla="*/ 7144 w 409575"/>
                  <a:gd name="connsiteY8" fmla="*/ 124776 h 600075"/>
                  <a:gd name="connsiteX9" fmla="*/ 7144 w 409575"/>
                  <a:gd name="connsiteY9" fmla="*/ 468629 h 600075"/>
                  <a:gd name="connsiteX10" fmla="*/ 13811 w 409575"/>
                  <a:gd name="connsiteY10" fmla="*/ 481011 h 600075"/>
                  <a:gd name="connsiteX11" fmla="*/ 201454 w 409575"/>
                  <a:gd name="connsiteY11" fmla="*/ 592454 h 600075"/>
                  <a:gd name="connsiteX12" fmla="*/ 220504 w 409575"/>
                  <a:gd name="connsiteY12" fmla="*/ 587691 h 600075"/>
                  <a:gd name="connsiteX13" fmla="*/ 222409 w 409575"/>
                  <a:gd name="connsiteY13" fmla="*/ 580071 h 600075"/>
                  <a:gd name="connsiteX14" fmla="*/ 222409 w 409575"/>
                  <a:gd name="connsiteY14" fmla="*/ 580071 h 600075"/>
                  <a:gd name="connsiteX15" fmla="*/ 206216 w 409575"/>
                  <a:gd name="connsiteY15" fmla="*/ 37146 h 600075"/>
                  <a:gd name="connsiteX16" fmla="*/ 368141 w 409575"/>
                  <a:gd name="connsiteY16" fmla="*/ 125729 h 600075"/>
                  <a:gd name="connsiteX17" fmla="*/ 209074 w 409575"/>
                  <a:gd name="connsiteY17" fmla="*/ 222883 h 600075"/>
                  <a:gd name="connsiteX18" fmla="*/ 47149 w 409575"/>
                  <a:gd name="connsiteY18" fmla="*/ 126681 h 600075"/>
                  <a:gd name="connsiteX19" fmla="*/ 35719 w 409575"/>
                  <a:gd name="connsiteY19" fmla="*/ 153351 h 600075"/>
                  <a:gd name="connsiteX20" fmla="*/ 195739 w 409575"/>
                  <a:gd name="connsiteY20" fmla="*/ 247648 h 600075"/>
                  <a:gd name="connsiteX21" fmla="*/ 195739 w 409575"/>
                  <a:gd name="connsiteY21" fmla="*/ 555306 h 600075"/>
                  <a:gd name="connsiteX22" fmla="*/ 36671 w 409575"/>
                  <a:gd name="connsiteY22" fmla="*/ 461008 h 600075"/>
                  <a:gd name="connsiteX23" fmla="*/ 36671 w 409575"/>
                  <a:gd name="connsiteY23" fmla="*/ 15335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9575" h="600075">
                    <a:moveTo>
                      <a:pt x="223361" y="247648"/>
                    </a:moveTo>
                    <a:lnTo>
                      <a:pt x="404336" y="137158"/>
                    </a:lnTo>
                    <a:lnTo>
                      <a:pt x="404336" y="137158"/>
                    </a:lnTo>
                    <a:cubicBezTo>
                      <a:pt x="406633" y="135978"/>
                      <a:pt x="408352" y="133915"/>
                      <a:pt x="409099" y="131444"/>
                    </a:cubicBezTo>
                    <a:cubicBezTo>
                      <a:pt x="412706" y="124597"/>
                      <a:pt x="410164" y="116124"/>
                      <a:pt x="403384" y="112393"/>
                    </a:cubicBezTo>
                    <a:lnTo>
                      <a:pt x="212884" y="8571"/>
                    </a:lnTo>
                    <a:cubicBezTo>
                      <a:pt x="208642" y="6668"/>
                      <a:pt x="203790" y="6668"/>
                      <a:pt x="199549" y="8571"/>
                    </a:cubicBezTo>
                    <a:lnTo>
                      <a:pt x="14764" y="112393"/>
                    </a:lnTo>
                    <a:cubicBezTo>
                      <a:pt x="10240" y="114912"/>
                      <a:pt x="7353" y="119603"/>
                      <a:pt x="7144" y="124776"/>
                    </a:cubicBezTo>
                    <a:lnTo>
                      <a:pt x="7144" y="468629"/>
                    </a:lnTo>
                    <a:cubicBezTo>
                      <a:pt x="7378" y="473552"/>
                      <a:pt x="9830" y="478105"/>
                      <a:pt x="13811" y="481011"/>
                    </a:cubicBezTo>
                    <a:lnTo>
                      <a:pt x="201454" y="592454"/>
                    </a:lnTo>
                    <a:cubicBezTo>
                      <a:pt x="208031" y="596386"/>
                      <a:pt x="216551" y="594256"/>
                      <a:pt x="220504" y="587691"/>
                    </a:cubicBezTo>
                    <a:cubicBezTo>
                      <a:pt x="221695" y="585323"/>
                      <a:pt x="222346" y="582721"/>
                      <a:pt x="222409" y="580071"/>
                    </a:cubicBezTo>
                    <a:lnTo>
                      <a:pt x="222409" y="580071"/>
                    </a:lnTo>
                    <a:close/>
                    <a:moveTo>
                      <a:pt x="206216" y="37146"/>
                    </a:moveTo>
                    <a:lnTo>
                      <a:pt x="368141" y="125729"/>
                    </a:lnTo>
                    <a:lnTo>
                      <a:pt x="209074" y="222883"/>
                    </a:lnTo>
                    <a:lnTo>
                      <a:pt x="47149" y="126681"/>
                    </a:lnTo>
                    <a:close/>
                    <a:moveTo>
                      <a:pt x="35719" y="153351"/>
                    </a:moveTo>
                    <a:lnTo>
                      <a:pt x="195739" y="247648"/>
                    </a:lnTo>
                    <a:lnTo>
                      <a:pt x="195739" y="555306"/>
                    </a:lnTo>
                    <a:lnTo>
                      <a:pt x="36671" y="461008"/>
                    </a:lnTo>
                    <a:lnTo>
                      <a:pt x="36671" y="153351"/>
                    </a:lnTo>
                    <a:close/>
                  </a:path>
                </a:pathLst>
              </a:custGeom>
              <a:solidFill>
                <a:srgbClr val="524F56"/>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78C20965-077B-48EF-9E6E-48342AA6EC80}"/>
                  </a:ext>
                </a:extLst>
              </p:cNvPr>
              <p:cNvSpPr/>
              <p:nvPr/>
            </p:nvSpPr>
            <p:spPr>
              <a:xfrm>
                <a:off x="3623189" y="3220068"/>
                <a:ext cx="57150" cy="47625"/>
              </a:xfrm>
              <a:custGeom>
                <a:avLst/>
                <a:gdLst>
                  <a:gd name="connsiteX0" fmla="*/ 8693 w 57150"/>
                  <a:gd name="connsiteY0" fmla="*/ 41292 h 47625"/>
                  <a:gd name="connsiteX1" fmla="*/ 23803 w 57150"/>
                  <a:gd name="connsiteY1" fmla="*/ 45772 h 47625"/>
                  <a:gd name="connsiteX2" fmla="*/ 24886 w 57150"/>
                  <a:gd name="connsiteY2" fmla="*/ 45102 h 47625"/>
                  <a:gd name="connsiteX3" fmla="*/ 52508 w 57150"/>
                  <a:gd name="connsiteY3" fmla="*/ 28909 h 47625"/>
                  <a:gd name="connsiteX4" fmla="*/ 56318 w 57150"/>
                  <a:gd name="connsiteY4" fmla="*/ 12717 h 47625"/>
                  <a:gd name="connsiteX5" fmla="*/ 40126 w 57150"/>
                  <a:gd name="connsiteY5" fmla="*/ 8907 h 47625"/>
                  <a:gd name="connsiteX6" fmla="*/ 12503 w 57150"/>
                  <a:gd name="connsiteY6" fmla="*/ 25099 h 47625"/>
                  <a:gd name="connsiteX7" fmla="*/ 8693 w 57150"/>
                  <a:gd name="connsiteY7" fmla="*/ 4129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8693" y="41292"/>
                    </a:moveTo>
                    <a:cubicBezTo>
                      <a:pt x="11629" y="46701"/>
                      <a:pt x="18394" y="48707"/>
                      <a:pt x="23803" y="45772"/>
                    </a:cubicBezTo>
                    <a:cubicBezTo>
                      <a:pt x="24177" y="45569"/>
                      <a:pt x="24538" y="45345"/>
                      <a:pt x="24886" y="45102"/>
                    </a:cubicBezTo>
                    <a:lnTo>
                      <a:pt x="52508" y="28909"/>
                    </a:lnTo>
                    <a:cubicBezTo>
                      <a:pt x="58032" y="25490"/>
                      <a:pt x="59738" y="18240"/>
                      <a:pt x="56318" y="12717"/>
                    </a:cubicBezTo>
                    <a:cubicBezTo>
                      <a:pt x="52899" y="7193"/>
                      <a:pt x="45649" y="5487"/>
                      <a:pt x="40126" y="8907"/>
                    </a:cubicBezTo>
                    <a:lnTo>
                      <a:pt x="12503" y="25099"/>
                    </a:lnTo>
                    <a:cubicBezTo>
                      <a:pt x="7257" y="28713"/>
                      <a:pt x="5609" y="35718"/>
                      <a:pt x="8693" y="41292"/>
                    </a:cubicBezTo>
                    <a:close/>
                  </a:path>
                </a:pathLst>
              </a:custGeom>
              <a:solidFill>
                <a:srgbClr val="524F56"/>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B7BD159F-47C1-4DC8-AF66-3A0EB9E95D05}"/>
                  </a:ext>
                </a:extLst>
              </p:cNvPr>
              <p:cNvSpPr/>
              <p:nvPr/>
            </p:nvSpPr>
            <p:spPr>
              <a:xfrm>
                <a:off x="3623029" y="2971466"/>
                <a:ext cx="57150" cy="47625"/>
              </a:xfrm>
              <a:custGeom>
                <a:avLst/>
                <a:gdLst>
                  <a:gd name="connsiteX0" fmla="*/ 8854 w 57150"/>
                  <a:gd name="connsiteY0" fmla="*/ 41292 h 47625"/>
                  <a:gd name="connsiteX1" fmla="*/ 23964 w 57150"/>
                  <a:gd name="connsiteY1" fmla="*/ 45772 h 47625"/>
                  <a:gd name="connsiteX2" fmla="*/ 25046 w 57150"/>
                  <a:gd name="connsiteY2" fmla="*/ 45102 h 47625"/>
                  <a:gd name="connsiteX3" fmla="*/ 52669 w 57150"/>
                  <a:gd name="connsiteY3" fmla="*/ 28909 h 47625"/>
                  <a:gd name="connsiteX4" fmla="*/ 56479 w 57150"/>
                  <a:gd name="connsiteY4" fmla="*/ 12717 h 47625"/>
                  <a:gd name="connsiteX5" fmla="*/ 40286 w 57150"/>
                  <a:gd name="connsiteY5" fmla="*/ 8907 h 47625"/>
                  <a:gd name="connsiteX6" fmla="*/ 12664 w 57150"/>
                  <a:gd name="connsiteY6" fmla="*/ 25099 h 47625"/>
                  <a:gd name="connsiteX7" fmla="*/ 8854 w 57150"/>
                  <a:gd name="connsiteY7" fmla="*/ 4129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8854" y="41292"/>
                    </a:moveTo>
                    <a:cubicBezTo>
                      <a:pt x="11789" y="46701"/>
                      <a:pt x="18554" y="48707"/>
                      <a:pt x="23964" y="45772"/>
                    </a:cubicBezTo>
                    <a:cubicBezTo>
                      <a:pt x="24337" y="45569"/>
                      <a:pt x="24698" y="45345"/>
                      <a:pt x="25046" y="45102"/>
                    </a:cubicBezTo>
                    <a:lnTo>
                      <a:pt x="52669" y="28909"/>
                    </a:lnTo>
                    <a:cubicBezTo>
                      <a:pt x="58192" y="25490"/>
                      <a:pt x="59898" y="18240"/>
                      <a:pt x="56479" y="12717"/>
                    </a:cubicBezTo>
                    <a:cubicBezTo>
                      <a:pt x="53059" y="7193"/>
                      <a:pt x="45810" y="5487"/>
                      <a:pt x="40286" y="8907"/>
                    </a:cubicBezTo>
                    <a:lnTo>
                      <a:pt x="12664" y="25099"/>
                    </a:lnTo>
                    <a:cubicBezTo>
                      <a:pt x="7208" y="28567"/>
                      <a:pt x="5517" y="35755"/>
                      <a:pt x="8854" y="41292"/>
                    </a:cubicBezTo>
                    <a:close/>
                  </a:path>
                </a:pathLst>
              </a:custGeom>
              <a:solidFill>
                <a:srgbClr val="524F56"/>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9262BCA-0849-46E5-AE0B-3FD50AD454DD}"/>
                  </a:ext>
                </a:extLst>
              </p:cNvPr>
              <p:cNvSpPr/>
              <p:nvPr/>
            </p:nvSpPr>
            <p:spPr>
              <a:xfrm>
                <a:off x="3317982" y="2970665"/>
                <a:ext cx="57150" cy="47625"/>
              </a:xfrm>
              <a:custGeom>
                <a:avLst/>
                <a:gdLst>
                  <a:gd name="connsiteX0" fmla="*/ 12911 w 57150"/>
                  <a:gd name="connsiteY0" fmla="*/ 29710 h 47625"/>
                  <a:gd name="connsiteX1" fmla="*/ 40533 w 57150"/>
                  <a:gd name="connsiteY1" fmla="*/ 45902 h 47625"/>
                  <a:gd name="connsiteX2" fmla="*/ 56726 w 57150"/>
                  <a:gd name="connsiteY2" fmla="*/ 42092 h 47625"/>
                  <a:gd name="connsiteX3" fmla="*/ 52916 w 57150"/>
                  <a:gd name="connsiteY3" fmla="*/ 25900 h 47625"/>
                  <a:gd name="connsiteX4" fmla="*/ 25293 w 57150"/>
                  <a:gd name="connsiteY4" fmla="*/ 8755 h 47625"/>
                  <a:gd name="connsiteX5" fmla="*/ 9101 w 57150"/>
                  <a:gd name="connsiteY5" fmla="*/ 12565 h 47625"/>
                  <a:gd name="connsiteX6" fmla="*/ 12849 w 57150"/>
                  <a:gd name="connsiteY6" fmla="*/ 29670 h 47625"/>
                  <a:gd name="connsiteX7" fmla="*/ 12911 w 57150"/>
                  <a:gd name="connsiteY7" fmla="*/ 2971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2911" y="29710"/>
                    </a:moveTo>
                    <a:lnTo>
                      <a:pt x="40533" y="45902"/>
                    </a:lnTo>
                    <a:cubicBezTo>
                      <a:pt x="46057" y="49321"/>
                      <a:pt x="53307" y="47616"/>
                      <a:pt x="56726" y="42092"/>
                    </a:cubicBezTo>
                    <a:cubicBezTo>
                      <a:pt x="60145" y="36569"/>
                      <a:pt x="58439" y="29319"/>
                      <a:pt x="52916" y="25900"/>
                    </a:cubicBezTo>
                    <a:lnTo>
                      <a:pt x="25293" y="8755"/>
                    </a:lnTo>
                    <a:cubicBezTo>
                      <a:pt x="19733" y="5574"/>
                      <a:pt x="12659" y="7238"/>
                      <a:pt x="9101" y="12565"/>
                    </a:cubicBezTo>
                    <a:cubicBezTo>
                      <a:pt x="5412" y="18323"/>
                      <a:pt x="7090" y="25982"/>
                      <a:pt x="12849" y="29670"/>
                    </a:cubicBezTo>
                    <a:cubicBezTo>
                      <a:pt x="12870" y="29684"/>
                      <a:pt x="12890" y="29697"/>
                      <a:pt x="12911" y="29710"/>
                    </a:cubicBezTo>
                    <a:close/>
                  </a:path>
                </a:pathLst>
              </a:custGeom>
              <a:solidFill>
                <a:srgbClr val="524F56"/>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F13A3C1F-124B-4670-AC2E-4B1F43BEE7EE}"/>
                  </a:ext>
                </a:extLst>
              </p:cNvPr>
              <p:cNvSpPr/>
              <p:nvPr/>
            </p:nvSpPr>
            <p:spPr>
              <a:xfrm>
                <a:off x="3315318" y="3094338"/>
                <a:ext cx="57150" cy="47625"/>
              </a:xfrm>
              <a:custGeom>
                <a:avLst/>
                <a:gdLst>
                  <a:gd name="connsiteX0" fmla="*/ 52722 w 57150"/>
                  <a:gd name="connsiteY0" fmla="*/ 25099 h 47625"/>
                  <a:gd name="connsiteX1" fmla="*/ 25099 w 57150"/>
                  <a:gd name="connsiteY1" fmla="*/ 8907 h 47625"/>
                  <a:gd name="connsiteX2" fmla="*/ 8907 w 57150"/>
                  <a:gd name="connsiteY2" fmla="*/ 12717 h 47625"/>
                  <a:gd name="connsiteX3" fmla="*/ 12717 w 57150"/>
                  <a:gd name="connsiteY3" fmla="*/ 28909 h 47625"/>
                  <a:gd name="connsiteX4" fmla="*/ 40339 w 57150"/>
                  <a:gd name="connsiteY4" fmla="*/ 45102 h 47625"/>
                  <a:gd name="connsiteX5" fmla="*/ 56532 w 57150"/>
                  <a:gd name="connsiteY5" fmla="*/ 41292 h 47625"/>
                  <a:gd name="connsiteX6" fmla="*/ 52722 w 57150"/>
                  <a:gd name="connsiteY6" fmla="*/ 2509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52722" y="25099"/>
                    </a:moveTo>
                    <a:lnTo>
                      <a:pt x="25099" y="8907"/>
                    </a:lnTo>
                    <a:cubicBezTo>
                      <a:pt x="19576" y="5487"/>
                      <a:pt x="12326" y="7193"/>
                      <a:pt x="8907" y="12717"/>
                    </a:cubicBezTo>
                    <a:cubicBezTo>
                      <a:pt x="5487" y="18240"/>
                      <a:pt x="7193" y="25490"/>
                      <a:pt x="12717" y="28909"/>
                    </a:cubicBezTo>
                    <a:lnTo>
                      <a:pt x="40339" y="45102"/>
                    </a:lnTo>
                    <a:cubicBezTo>
                      <a:pt x="45899" y="48283"/>
                      <a:pt x="52973" y="46618"/>
                      <a:pt x="56532" y="41292"/>
                    </a:cubicBezTo>
                    <a:cubicBezTo>
                      <a:pt x="59353" y="35684"/>
                      <a:pt x="57747" y="28861"/>
                      <a:pt x="52722" y="25099"/>
                    </a:cubicBezTo>
                    <a:close/>
                  </a:path>
                </a:pathLst>
              </a:custGeom>
              <a:solidFill>
                <a:srgbClr val="524F56"/>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3F29792E-F6EF-4B28-B22C-3CD8014C4C1C}"/>
                  </a:ext>
                </a:extLst>
              </p:cNvPr>
              <p:cNvSpPr/>
              <p:nvPr/>
            </p:nvSpPr>
            <p:spPr>
              <a:xfrm>
                <a:off x="3315318" y="3220068"/>
                <a:ext cx="57150" cy="47625"/>
              </a:xfrm>
              <a:custGeom>
                <a:avLst/>
                <a:gdLst>
                  <a:gd name="connsiteX0" fmla="*/ 52722 w 57150"/>
                  <a:gd name="connsiteY0" fmla="*/ 25099 h 47625"/>
                  <a:gd name="connsiteX1" fmla="*/ 25099 w 57150"/>
                  <a:gd name="connsiteY1" fmla="*/ 8907 h 47625"/>
                  <a:gd name="connsiteX2" fmla="*/ 8907 w 57150"/>
                  <a:gd name="connsiteY2" fmla="*/ 12717 h 47625"/>
                  <a:gd name="connsiteX3" fmla="*/ 12717 w 57150"/>
                  <a:gd name="connsiteY3" fmla="*/ 28909 h 47625"/>
                  <a:gd name="connsiteX4" fmla="*/ 40339 w 57150"/>
                  <a:gd name="connsiteY4" fmla="*/ 45102 h 47625"/>
                  <a:gd name="connsiteX5" fmla="*/ 56532 w 57150"/>
                  <a:gd name="connsiteY5" fmla="*/ 41292 h 47625"/>
                  <a:gd name="connsiteX6" fmla="*/ 52722 w 57150"/>
                  <a:gd name="connsiteY6" fmla="*/ 2509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52722" y="25099"/>
                    </a:moveTo>
                    <a:lnTo>
                      <a:pt x="25099" y="8907"/>
                    </a:lnTo>
                    <a:cubicBezTo>
                      <a:pt x="19576" y="5487"/>
                      <a:pt x="12326" y="7193"/>
                      <a:pt x="8907" y="12717"/>
                    </a:cubicBezTo>
                    <a:cubicBezTo>
                      <a:pt x="5487" y="18240"/>
                      <a:pt x="7193" y="25490"/>
                      <a:pt x="12717" y="28909"/>
                    </a:cubicBezTo>
                    <a:lnTo>
                      <a:pt x="40339" y="45102"/>
                    </a:lnTo>
                    <a:cubicBezTo>
                      <a:pt x="45899" y="48283"/>
                      <a:pt x="52973" y="46618"/>
                      <a:pt x="56532" y="41292"/>
                    </a:cubicBezTo>
                    <a:cubicBezTo>
                      <a:pt x="59123" y="35659"/>
                      <a:pt x="57553" y="28985"/>
                      <a:pt x="52722" y="25099"/>
                    </a:cubicBezTo>
                    <a:close/>
                  </a:path>
                </a:pathLst>
              </a:custGeom>
              <a:solidFill>
                <a:srgbClr val="524F56"/>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ABD50591-27BE-4EAD-8E24-B2B8D54B1C35}"/>
                  </a:ext>
                </a:extLst>
              </p:cNvPr>
              <p:cNvSpPr/>
              <p:nvPr/>
            </p:nvSpPr>
            <p:spPr>
              <a:xfrm>
                <a:off x="3623928" y="3094080"/>
                <a:ext cx="57150" cy="47625"/>
              </a:xfrm>
              <a:custGeom>
                <a:avLst/>
                <a:gdLst>
                  <a:gd name="connsiteX0" fmla="*/ 56532 w 57150"/>
                  <a:gd name="connsiteY0" fmla="*/ 12975 h 47625"/>
                  <a:gd name="connsiteX1" fmla="*/ 41421 w 57150"/>
                  <a:gd name="connsiteY1" fmla="*/ 8495 h 47625"/>
                  <a:gd name="connsiteX2" fmla="*/ 40339 w 57150"/>
                  <a:gd name="connsiteY2" fmla="*/ 9165 h 47625"/>
                  <a:gd name="connsiteX3" fmla="*/ 12717 w 57150"/>
                  <a:gd name="connsiteY3" fmla="*/ 25358 h 47625"/>
                  <a:gd name="connsiteX4" fmla="*/ 8907 w 57150"/>
                  <a:gd name="connsiteY4" fmla="*/ 41550 h 47625"/>
                  <a:gd name="connsiteX5" fmla="*/ 25099 w 57150"/>
                  <a:gd name="connsiteY5" fmla="*/ 45360 h 47625"/>
                  <a:gd name="connsiteX6" fmla="*/ 52722 w 57150"/>
                  <a:gd name="connsiteY6" fmla="*/ 29168 h 47625"/>
                  <a:gd name="connsiteX7" fmla="*/ 56532 w 57150"/>
                  <a:gd name="connsiteY7" fmla="*/ 1297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56532" y="12975"/>
                    </a:moveTo>
                    <a:cubicBezTo>
                      <a:pt x="53596" y="7565"/>
                      <a:pt x="46831" y="5560"/>
                      <a:pt x="41421" y="8495"/>
                    </a:cubicBezTo>
                    <a:cubicBezTo>
                      <a:pt x="41048" y="8698"/>
                      <a:pt x="40687" y="8921"/>
                      <a:pt x="40339" y="9165"/>
                    </a:cubicBezTo>
                    <a:lnTo>
                      <a:pt x="12717" y="25358"/>
                    </a:lnTo>
                    <a:cubicBezTo>
                      <a:pt x="7193" y="28777"/>
                      <a:pt x="5487" y="36027"/>
                      <a:pt x="8907" y="41550"/>
                    </a:cubicBezTo>
                    <a:cubicBezTo>
                      <a:pt x="12326" y="47074"/>
                      <a:pt x="19576" y="48779"/>
                      <a:pt x="25099" y="45360"/>
                    </a:cubicBezTo>
                    <a:lnTo>
                      <a:pt x="52722" y="29168"/>
                    </a:lnTo>
                    <a:cubicBezTo>
                      <a:pt x="57647" y="25341"/>
                      <a:pt x="59234" y="18596"/>
                      <a:pt x="56532" y="12975"/>
                    </a:cubicBezTo>
                    <a:close/>
                  </a:path>
                </a:pathLst>
              </a:custGeom>
              <a:solidFill>
                <a:srgbClr val="524F56"/>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11842FF-3430-423E-8DA5-43221A7061CD}"/>
                  </a:ext>
                </a:extLst>
              </p:cNvPr>
              <p:cNvSpPr/>
              <p:nvPr/>
            </p:nvSpPr>
            <p:spPr>
              <a:xfrm>
                <a:off x="3274216" y="2771063"/>
                <a:ext cx="447675" cy="647700"/>
              </a:xfrm>
              <a:custGeom>
                <a:avLst/>
                <a:gdLst>
                  <a:gd name="connsiteX0" fmla="*/ 440534 w 447675"/>
                  <a:gd name="connsiteY0" fmla="*/ 122632 h 647700"/>
                  <a:gd name="connsiteX1" fmla="*/ 238604 w 447675"/>
                  <a:gd name="connsiteY1" fmla="*/ 9284 h 647700"/>
                  <a:gd name="connsiteX2" fmla="*/ 222411 w 447675"/>
                  <a:gd name="connsiteY2" fmla="*/ 9284 h 647700"/>
                  <a:gd name="connsiteX3" fmla="*/ 15719 w 447675"/>
                  <a:gd name="connsiteY3" fmla="*/ 122632 h 647700"/>
                  <a:gd name="connsiteX4" fmla="*/ 7146 w 447675"/>
                  <a:gd name="connsiteY4" fmla="*/ 136919 h 647700"/>
                  <a:gd name="connsiteX5" fmla="*/ 7146 w 447675"/>
                  <a:gd name="connsiteY5" fmla="*/ 512204 h 647700"/>
                  <a:gd name="connsiteX6" fmla="*/ 14766 w 447675"/>
                  <a:gd name="connsiteY6" fmla="*/ 526492 h 647700"/>
                  <a:gd name="connsiteX7" fmla="*/ 219554 w 447675"/>
                  <a:gd name="connsiteY7" fmla="*/ 647459 h 647700"/>
                  <a:gd name="connsiteX8" fmla="*/ 236699 w 447675"/>
                  <a:gd name="connsiteY8" fmla="*/ 647459 h 647700"/>
                  <a:gd name="connsiteX9" fmla="*/ 441486 w 447675"/>
                  <a:gd name="connsiteY9" fmla="*/ 526492 h 647700"/>
                  <a:gd name="connsiteX10" fmla="*/ 449106 w 447675"/>
                  <a:gd name="connsiteY10" fmla="*/ 512204 h 647700"/>
                  <a:gd name="connsiteX11" fmla="*/ 449106 w 447675"/>
                  <a:gd name="connsiteY11" fmla="*/ 136919 h 647700"/>
                  <a:gd name="connsiteX12" fmla="*/ 440534 w 447675"/>
                  <a:gd name="connsiteY12" fmla="*/ 122632 h 647700"/>
                  <a:gd name="connsiteX13" fmla="*/ 415769 w 447675"/>
                  <a:gd name="connsiteY13" fmla="*/ 503632 h 647700"/>
                  <a:gd name="connsiteX14" fmla="*/ 241461 w 447675"/>
                  <a:gd name="connsiteY14" fmla="*/ 606502 h 647700"/>
                  <a:gd name="connsiteX15" fmla="*/ 241461 w 447675"/>
                  <a:gd name="connsiteY15" fmla="*/ 514109 h 647700"/>
                  <a:gd name="connsiteX16" fmla="*/ 415769 w 447675"/>
                  <a:gd name="connsiteY16" fmla="*/ 411239 h 647700"/>
                  <a:gd name="connsiteX17" fmla="*/ 213839 w 447675"/>
                  <a:gd name="connsiteY17" fmla="*/ 266459 h 647700"/>
                  <a:gd name="connsiteX18" fmla="*/ 213839 w 447675"/>
                  <a:gd name="connsiteY18" fmla="*/ 365519 h 647700"/>
                  <a:gd name="connsiteX19" fmla="*/ 40484 w 447675"/>
                  <a:gd name="connsiteY19" fmla="*/ 262649 h 647700"/>
                  <a:gd name="connsiteX20" fmla="*/ 40484 w 447675"/>
                  <a:gd name="connsiteY20" fmla="*/ 163589 h 647700"/>
                  <a:gd name="connsiteX21" fmla="*/ 242414 w 447675"/>
                  <a:gd name="connsiteY21" fmla="*/ 387427 h 647700"/>
                  <a:gd name="connsiteX22" fmla="*/ 416721 w 447675"/>
                  <a:gd name="connsiteY22" fmla="*/ 284557 h 647700"/>
                  <a:gd name="connsiteX23" fmla="*/ 416721 w 447675"/>
                  <a:gd name="connsiteY23" fmla="*/ 389332 h 647700"/>
                  <a:gd name="connsiteX24" fmla="*/ 242414 w 447675"/>
                  <a:gd name="connsiteY24" fmla="*/ 492202 h 647700"/>
                  <a:gd name="connsiteX25" fmla="*/ 415769 w 447675"/>
                  <a:gd name="connsiteY25" fmla="*/ 262649 h 647700"/>
                  <a:gd name="connsiteX26" fmla="*/ 241461 w 447675"/>
                  <a:gd name="connsiteY26" fmla="*/ 365519 h 647700"/>
                  <a:gd name="connsiteX27" fmla="*/ 241461 w 447675"/>
                  <a:gd name="connsiteY27" fmla="*/ 266459 h 647700"/>
                  <a:gd name="connsiteX28" fmla="*/ 415769 w 447675"/>
                  <a:gd name="connsiteY28" fmla="*/ 163589 h 647700"/>
                  <a:gd name="connsiteX29" fmla="*/ 39531 w 447675"/>
                  <a:gd name="connsiteY29" fmla="*/ 284557 h 647700"/>
                  <a:gd name="connsiteX30" fmla="*/ 212886 w 447675"/>
                  <a:gd name="connsiteY30" fmla="*/ 387427 h 647700"/>
                  <a:gd name="connsiteX31" fmla="*/ 212886 w 447675"/>
                  <a:gd name="connsiteY31" fmla="*/ 492202 h 647700"/>
                  <a:gd name="connsiteX32" fmla="*/ 39531 w 447675"/>
                  <a:gd name="connsiteY32" fmla="*/ 389332 h 647700"/>
                  <a:gd name="connsiteX33" fmla="*/ 230984 w 447675"/>
                  <a:gd name="connsiteY33" fmla="*/ 43574 h 647700"/>
                  <a:gd name="connsiteX34" fmla="*/ 402434 w 447675"/>
                  <a:gd name="connsiteY34" fmla="*/ 139777 h 647700"/>
                  <a:gd name="connsiteX35" fmla="*/ 228126 w 447675"/>
                  <a:gd name="connsiteY35" fmla="*/ 242647 h 647700"/>
                  <a:gd name="connsiteX36" fmla="*/ 54771 w 447675"/>
                  <a:gd name="connsiteY36" fmla="*/ 139777 h 647700"/>
                  <a:gd name="connsiteX37" fmla="*/ 39531 w 447675"/>
                  <a:gd name="connsiteY37" fmla="*/ 411239 h 647700"/>
                  <a:gd name="connsiteX38" fmla="*/ 212886 w 447675"/>
                  <a:gd name="connsiteY38" fmla="*/ 514109 h 647700"/>
                  <a:gd name="connsiteX39" fmla="*/ 212886 w 447675"/>
                  <a:gd name="connsiteY39" fmla="*/ 605549 h 647700"/>
                  <a:gd name="connsiteX40" fmla="*/ 39531 w 447675"/>
                  <a:gd name="connsiteY40" fmla="*/ 503632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7675" h="647700">
                    <a:moveTo>
                      <a:pt x="440534" y="122632"/>
                    </a:moveTo>
                    <a:lnTo>
                      <a:pt x="238604" y="9284"/>
                    </a:lnTo>
                    <a:cubicBezTo>
                      <a:pt x="233584" y="6430"/>
                      <a:pt x="227432" y="6430"/>
                      <a:pt x="222411" y="9284"/>
                    </a:cubicBezTo>
                    <a:lnTo>
                      <a:pt x="15719" y="122632"/>
                    </a:lnTo>
                    <a:cubicBezTo>
                      <a:pt x="10364" y="125363"/>
                      <a:pt x="7037" y="130909"/>
                      <a:pt x="7146" y="136919"/>
                    </a:cubicBezTo>
                    <a:lnTo>
                      <a:pt x="7146" y="512204"/>
                    </a:lnTo>
                    <a:cubicBezTo>
                      <a:pt x="7065" y="517959"/>
                      <a:pt x="9942" y="523353"/>
                      <a:pt x="14766" y="526492"/>
                    </a:cubicBezTo>
                    <a:lnTo>
                      <a:pt x="219554" y="647459"/>
                    </a:lnTo>
                    <a:cubicBezTo>
                      <a:pt x="224911" y="650321"/>
                      <a:pt x="231342" y="650321"/>
                      <a:pt x="236699" y="647459"/>
                    </a:cubicBezTo>
                    <a:lnTo>
                      <a:pt x="441486" y="526492"/>
                    </a:lnTo>
                    <a:cubicBezTo>
                      <a:pt x="446311" y="523353"/>
                      <a:pt x="449187" y="517959"/>
                      <a:pt x="449106" y="512204"/>
                    </a:cubicBezTo>
                    <a:lnTo>
                      <a:pt x="449106" y="136919"/>
                    </a:lnTo>
                    <a:cubicBezTo>
                      <a:pt x="449216" y="130909"/>
                      <a:pt x="445889" y="125363"/>
                      <a:pt x="440534" y="122632"/>
                    </a:cubicBezTo>
                    <a:close/>
                    <a:moveTo>
                      <a:pt x="415769" y="503632"/>
                    </a:moveTo>
                    <a:lnTo>
                      <a:pt x="241461" y="606502"/>
                    </a:lnTo>
                    <a:lnTo>
                      <a:pt x="241461" y="514109"/>
                    </a:lnTo>
                    <a:lnTo>
                      <a:pt x="415769" y="411239"/>
                    </a:lnTo>
                    <a:close/>
                    <a:moveTo>
                      <a:pt x="213839" y="266459"/>
                    </a:moveTo>
                    <a:lnTo>
                      <a:pt x="213839" y="365519"/>
                    </a:lnTo>
                    <a:lnTo>
                      <a:pt x="40484" y="262649"/>
                    </a:lnTo>
                    <a:lnTo>
                      <a:pt x="40484" y="163589"/>
                    </a:lnTo>
                    <a:close/>
                    <a:moveTo>
                      <a:pt x="242414" y="387427"/>
                    </a:moveTo>
                    <a:lnTo>
                      <a:pt x="416721" y="284557"/>
                    </a:lnTo>
                    <a:lnTo>
                      <a:pt x="416721" y="389332"/>
                    </a:lnTo>
                    <a:lnTo>
                      <a:pt x="242414" y="492202"/>
                    </a:lnTo>
                    <a:close/>
                    <a:moveTo>
                      <a:pt x="415769" y="262649"/>
                    </a:moveTo>
                    <a:lnTo>
                      <a:pt x="241461" y="365519"/>
                    </a:lnTo>
                    <a:lnTo>
                      <a:pt x="241461" y="266459"/>
                    </a:lnTo>
                    <a:lnTo>
                      <a:pt x="415769" y="163589"/>
                    </a:lnTo>
                    <a:close/>
                    <a:moveTo>
                      <a:pt x="39531" y="284557"/>
                    </a:moveTo>
                    <a:lnTo>
                      <a:pt x="212886" y="387427"/>
                    </a:lnTo>
                    <a:lnTo>
                      <a:pt x="212886" y="492202"/>
                    </a:lnTo>
                    <a:lnTo>
                      <a:pt x="39531" y="389332"/>
                    </a:lnTo>
                    <a:close/>
                    <a:moveTo>
                      <a:pt x="230984" y="43574"/>
                    </a:moveTo>
                    <a:lnTo>
                      <a:pt x="402434" y="139777"/>
                    </a:lnTo>
                    <a:lnTo>
                      <a:pt x="228126" y="242647"/>
                    </a:lnTo>
                    <a:lnTo>
                      <a:pt x="54771" y="139777"/>
                    </a:lnTo>
                    <a:close/>
                    <a:moveTo>
                      <a:pt x="39531" y="411239"/>
                    </a:moveTo>
                    <a:lnTo>
                      <a:pt x="212886" y="514109"/>
                    </a:lnTo>
                    <a:lnTo>
                      <a:pt x="212886" y="605549"/>
                    </a:lnTo>
                    <a:lnTo>
                      <a:pt x="39531" y="503632"/>
                    </a:lnTo>
                    <a:close/>
                  </a:path>
                </a:pathLst>
              </a:custGeom>
              <a:solidFill>
                <a:srgbClr val="524F56"/>
              </a:solidFill>
              <a:ln w="9525" cap="flat">
                <a:noFill/>
                <a:prstDash val="solid"/>
                <a:miter/>
              </a:ln>
            </p:spPr>
            <p:txBody>
              <a:bodyPr rtlCol="0" anchor="ctr"/>
              <a:lstStyle/>
              <a:p>
                <a:endParaRPr lang="en-US" dirty="0"/>
              </a:p>
            </p:txBody>
          </p:sp>
        </p:grpSp>
        <p:grpSp>
          <p:nvGrpSpPr>
            <p:cNvPr id="50" name="Graphic 34">
              <a:extLst>
                <a:ext uri="{FF2B5EF4-FFF2-40B4-BE49-F238E27FC236}">
                  <a16:creationId xmlns:a16="http://schemas.microsoft.com/office/drawing/2014/main" id="{DC4E9DA4-4EF3-47A0-9431-0749E8BFE3AB}"/>
                </a:ext>
              </a:extLst>
            </p:cNvPr>
            <p:cNvGrpSpPr/>
            <p:nvPr/>
          </p:nvGrpSpPr>
          <p:grpSpPr>
            <a:xfrm>
              <a:off x="3882138" y="3312318"/>
              <a:ext cx="1194655" cy="1151399"/>
              <a:chOff x="2667000" y="4114800"/>
              <a:chExt cx="1714500" cy="1714500"/>
            </a:xfrm>
          </p:grpSpPr>
          <p:sp>
            <p:nvSpPr>
              <p:cNvPr id="51" name="Freeform: Shape 50">
                <a:extLst>
                  <a:ext uri="{FF2B5EF4-FFF2-40B4-BE49-F238E27FC236}">
                    <a16:creationId xmlns:a16="http://schemas.microsoft.com/office/drawing/2014/main" id="{C5FDEAF4-83B5-4ABD-A196-4EDD6EFF9FBD}"/>
                  </a:ext>
                </a:extLst>
              </p:cNvPr>
              <p:cNvSpPr/>
              <p:nvPr/>
            </p:nvSpPr>
            <p:spPr>
              <a:xfrm>
                <a:off x="3384709" y="4407218"/>
                <a:ext cx="257175" cy="257175"/>
              </a:xfrm>
              <a:custGeom>
                <a:avLst/>
                <a:gdLst>
                  <a:gd name="connsiteX0" fmla="*/ 132588 w 257175"/>
                  <a:gd name="connsiteY0" fmla="*/ 258032 h 257175"/>
                  <a:gd name="connsiteX1" fmla="*/ 7144 w 257175"/>
                  <a:gd name="connsiteY1" fmla="*/ 132588 h 257175"/>
                  <a:gd name="connsiteX2" fmla="*/ 132588 w 257175"/>
                  <a:gd name="connsiteY2" fmla="*/ 7144 h 257175"/>
                  <a:gd name="connsiteX3" fmla="*/ 258032 w 257175"/>
                  <a:gd name="connsiteY3" fmla="*/ 132588 h 257175"/>
                  <a:gd name="connsiteX4" fmla="*/ 258032 w 257175"/>
                  <a:gd name="connsiteY4" fmla="*/ 132683 h 257175"/>
                  <a:gd name="connsiteX5" fmla="*/ 132588 w 257175"/>
                  <a:gd name="connsiteY5" fmla="*/ 258032 h 257175"/>
                  <a:gd name="connsiteX6" fmla="*/ 132588 w 257175"/>
                  <a:gd name="connsiteY6" fmla="*/ 51625 h 257175"/>
                  <a:gd name="connsiteX7" fmla="*/ 51530 w 257175"/>
                  <a:gd name="connsiteY7" fmla="*/ 132683 h 257175"/>
                  <a:gd name="connsiteX8" fmla="*/ 132588 w 257175"/>
                  <a:gd name="connsiteY8" fmla="*/ 213741 h 257175"/>
                  <a:gd name="connsiteX9" fmla="*/ 213646 w 257175"/>
                  <a:gd name="connsiteY9" fmla="*/ 132683 h 257175"/>
                  <a:gd name="connsiteX10" fmla="*/ 132588 w 257175"/>
                  <a:gd name="connsiteY10" fmla="*/ 5162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257175">
                    <a:moveTo>
                      <a:pt x="132588" y="258032"/>
                    </a:moveTo>
                    <a:cubicBezTo>
                      <a:pt x="63307" y="258032"/>
                      <a:pt x="7144" y="201869"/>
                      <a:pt x="7144" y="132588"/>
                    </a:cubicBezTo>
                    <a:cubicBezTo>
                      <a:pt x="7144" y="63307"/>
                      <a:pt x="63307" y="7144"/>
                      <a:pt x="132588" y="7144"/>
                    </a:cubicBezTo>
                    <a:cubicBezTo>
                      <a:pt x="201869" y="7144"/>
                      <a:pt x="258032" y="63307"/>
                      <a:pt x="258032" y="132588"/>
                    </a:cubicBezTo>
                    <a:cubicBezTo>
                      <a:pt x="258032" y="132620"/>
                      <a:pt x="258032" y="132652"/>
                      <a:pt x="258032" y="132683"/>
                    </a:cubicBezTo>
                    <a:cubicBezTo>
                      <a:pt x="257927" y="201905"/>
                      <a:pt x="201810" y="257980"/>
                      <a:pt x="132588" y="258032"/>
                    </a:cubicBezTo>
                    <a:close/>
                    <a:moveTo>
                      <a:pt x="132588" y="51625"/>
                    </a:moveTo>
                    <a:cubicBezTo>
                      <a:pt x="87821" y="51625"/>
                      <a:pt x="51530" y="87916"/>
                      <a:pt x="51530" y="132683"/>
                    </a:cubicBezTo>
                    <a:cubicBezTo>
                      <a:pt x="51530" y="177450"/>
                      <a:pt x="87821" y="213741"/>
                      <a:pt x="132588" y="213741"/>
                    </a:cubicBezTo>
                    <a:cubicBezTo>
                      <a:pt x="177355" y="213741"/>
                      <a:pt x="213646" y="177450"/>
                      <a:pt x="213646" y="132683"/>
                    </a:cubicBezTo>
                    <a:cubicBezTo>
                      <a:pt x="213646" y="87916"/>
                      <a:pt x="177355" y="51625"/>
                      <a:pt x="132588" y="51625"/>
                    </a:cubicBezTo>
                    <a:close/>
                  </a:path>
                </a:pathLst>
              </a:custGeom>
              <a:solidFill>
                <a:srgbClr val="524F56"/>
              </a:solid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870D4B9C-0EBF-4116-B44F-A315B9627DA5}"/>
                  </a:ext>
                </a:extLst>
              </p:cNvPr>
              <p:cNvSpPr/>
              <p:nvPr/>
            </p:nvSpPr>
            <p:spPr>
              <a:xfrm>
                <a:off x="3384709" y="5259515"/>
                <a:ext cx="257175" cy="257175"/>
              </a:xfrm>
              <a:custGeom>
                <a:avLst/>
                <a:gdLst>
                  <a:gd name="connsiteX0" fmla="*/ 132588 w 257175"/>
                  <a:gd name="connsiteY0" fmla="*/ 258032 h 257175"/>
                  <a:gd name="connsiteX1" fmla="*/ 7144 w 257175"/>
                  <a:gd name="connsiteY1" fmla="*/ 132588 h 257175"/>
                  <a:gd name="connsiteX2" fmla="*/ 132588 w 257175"/>
                  <a:gd name="connsiteY2" fmla="*/ 7144 h 257175"/>
                  <a:gd name="connsiteX3" fmla="*/ 258032 w 257175"/>
                  <a:gd name="connsiteY3" fmla="*/ 132588 h 257175"/>
                  <a:gd name="connsiteX4" fmla="*/ 132588 w 257175"/>
                  <a:gd name="connsiteY4" fmla="*/ 258032 h 257175"/>
                  <a:gd name="connsiteX5" fmla="*/ 132588 w 257175"/>
                  <a:gd name="connsiteY5" fmla="*/ 51435 h 257175"/>
                  <a:gd name="connsiteX6" fmla="*/ 51340 w 257175"/>
                  <a:gd name="connsiteY6" fmla="*/ 132493 h 257175"/>
                  <a:gd name="connsiteX7" fmla="*/ 132398 w 257175"/>
                  <a:gd name="connsiteY7" fmla="*/ 213741 h 257175"/>
                  <a:gd name="connsiteX8" fmla="*/ 213646 w 257175"/>
                  <a:gd name="connsiteY8" fmla="*/ 132683 h 257175"/>
                  <a:gd name="connsiteX9" fmla="*/ 213646 w 257175"/>
                  <a:gd name="connsiteY9" fmla="*/ 132588 h 257175"/>
                  <a:gd name="connsiteX10" fmla="*/ 132588 w 257175"/>
                  <a:gd name="connsiteY10" fmla="*/ 5143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257175">
                    <a:moveTo>
                      <a:pt x="132588" y="258032"/>
                    </a:moveTo>
                    <a:cubicBezTo>
                      <a:pt x="63307" y="258032"/>
                      <a:pt x="7144" y="201869"/>
                      <a:pt x="7144" y="132588"/>
                    </a:cubicBezTo>
                    <a:cubicBezTo>
                      <a:pt x="7144" y="63307"/>
                      <a:pt x="63307" y="7144"/>
                      <a:pt x="132588" y="7144"/>
                    </a:cubicBezTo>
                    <a:cubicBezTo>
                      <a:pt x="201869" y="7144"/>
                      <a:pt x="258032" y="63307"/>
                      <a:pt x="258032" y="132588"/>
                    </a:cubicBezTo>
                    <a:cubicBezTo>
                      <a:pt x="257927" y="201825"/>
                      <a:pt x="201825" y="257927"/>
                      <a:pt x="132588" y="258032"/>
                    </a:cubicBezTo>
                    <a:close/>
                    <a:moveTo>
                      <a:pt x="132588" y="51435"/>
                    </a:moveTo>
                    <a:cubicBezTo>
                      <a:pt x="87768" y="51382"/>
                      <a:pt x="51392" y="87673"/>
                      <a:pt x="51340" y="132493"/>
                    </a:cubicBezTo>
                    <a:cubicBezTo>
                      <a:pt x="51287" y="177312"/>
                      <a:pt x="87578" y="213688"/>
                      <a:pt x="132398" y="213741"/>
                    </a:cubicBezTo>
                    <a:cubicBezTo>
                      <a:pt x="177217" y="213793"/>
                      <a:pt x="213593" y="177503"/>
                      <a:pt x="213646" y="132683"/>
                    </a:cubicBezTo>
                    <a:cubicBezTo>
                      <a:pt x="213646" y="132652"/>
                      <a:pt x="213646" y="132620"/>
                      <a:pt x="213646" y="132588"/>
                    </a:cubicBezTo>
                    <a:cubicBezTo>
                      <a:pt x="213646" y="87806"/>
                      <a:pt x="177370" y="51488"/>
                      <a:pt x="132588" y="51435"/>
                    </a:cubicBezTo>
                    <a:close/>
                  </a:path>
                </a:pathLst>
              </a:custGeom>
              <a:solidFill>
                <a:srgbClr val="524F56"/>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FB2ADC5-9F69-4AE8-8E09-C2A3743CB866}"/>
                  </a:ext>
                </a:extLst>
              </p:cNvPr>
              <p:cNvSpPr/>
              <p:nvPr/>
            </p:nvSpPr>
            <p:spPr>
              <a:xfrm>
                <a:off x="3810762" y="4838700"/>
                <a:ext cx="257175" cy="257175"/>
              </a:xfrm>
              <a:custGeom>
                <a:avLst/>
                <a:gdLst>
                  <a:gd name="connsiteX0" fmla="*/ 132588 w 257175"/>
                  <a:gd name="connsiteY0" fmla="*/ 258032 h 257175"/>
                  <a:gd name="connsiteX1" fmla="*/ 7144 w 257175"/>
                  <a:gd name="connsiteY1" fmla="*/ 132588 h 257175"/>
                  <a:gd name="connsiteX2" fmla="*/ 132588 w 257175"/>
                  <a:gd name="connsiteY2" fmla="*/ 7144 h 257175"/>
                  <a:gd name="connsiteX3" fmla="*/ 258032 w 257175"/>
                  <a:gd name="connsiteY3" fmla="*/ 132588 h 257175"/>
                  <a:gd name="connsiteX4" fmla="*/ 258032 w 257175"/>
                  <a:gd name="connsiteY4" fmla="*/ 132683 h 257175"/>
                  <a:gd name="connsiteX5" fmla="*/ 132588 w 257175"/>
                  <a:gd name="connsiteY5" fmla="*/ 258032 h 257175"/>
                  <a:gd name="connsiteX6" fmla="*/ 132588 w 257175"/>
                  <a:gd name="connsiteY6" fmla="*/ 51626 h 257175"/>
                  <a:gd name="connsiteX7" fmla="*/ 51530 w 257175"/>
                  <a:gd name="connsiteY7" fmla="*/ 132683 h 257175"/>
                  <a:gd name="connsiteX8" fmla="*/ 132588 w 257175"/>
                  <a:gd name="connsiteY8" fmla="*/ 213741 h 257175"/>
                  <a:gd name="connsiteX9" fmla="*/ 213646 w 257175"/>
                  <a:gd name="connsiteY9" fmla="*/ 132683 h 257175"/>
                  <a:gd name="connsiteX10" fmla="*/ 132588 w 257175"/>
                  <a:gd name="connsiteY10" fmla="*/ 51626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257175">
                    <a:moveTo>
                      <a:pt x="132588" y="258032"/>
                    </a:moveTo>
                    <a:cubicBezTo>
                      <a:pt x="63307" y="258032"/>
                      <a:pt x="7144" y="201869"/>
                      <a:pt x="7144" y="132588"/>
                    </a:cubicBezTo>
                    <a:cubicBezTo>
                      <a:pt x="7144" y="63307"/>
                      <a:pt x="63307" y="7144"/>
                      <a:pt x="132588" y="7144"/>
                    </a:cubicBezTo>
                    <a:cubicBezTo>
                      <a:pt x="201869" y="7144"/>
                      <a:pt x="258032" y="63307"/>
                      <a:pt x="258032" y="132588"/>
                    </a:cubicBezTo>
                    <a:cubicBezTo>
                      <a:pt x="258032" y="132620"/>
                      <a:pt x="258032" y="132652"/>
                      <a:pt x="258032" y="132683"/>
                    </a:cubicBezTo>
                    <a:cubicBezTo>
                      <a:pt x="257927" y="201905"/>
                      <a:pt x="201810" y="257980"/>
                      <a:pt x="132588" y="258032"/>
                    </a:cubicBezTo>
                    <a:close/>
                    <a:moveTo>
                      <a:pt x="132588" y="51626"/>
                    </a:moveTo>
                    <a:cubicBezTo>
                      <a:pt x="87821" y="51626"/>
                      <a:pt x="51530" y="87916"/>
                      <a:pt x="51530" y="132683"/>
                    </a:cubicBezTo>
                    <a:cubicBezTo>
                      <a:pt x="51530" y="177450"/>
                      <a:pt x="87821" y="213741"/>
                      <a:pt x="132588" y="213741"/>
                    </a:cubicBezTo>
                    <a:cubicBezTo>
                      <a:pt x="177355" y="213741"/>
                      <a:pt x="213646" y="177450"/>
                      <a:pt x="213646" y="132683"/>
                    </a:cubicBezTo>
                    <a:cubicBezTo>
                      <a:pt x="213646" y="87916"/>
                      <a:pt x="177355" y="51626"/>
                      <a:pt x="132588" y="51626"/>
                    </a:cubicBezTo>
                    <a:close/>
                  </a:path>
                </a:pathLst>
              </a:custGeom>
              <a:solidFill>
                <a:srgbClr val="524F56"/>
              </a:solid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1E6646C8-F471-4089-8433-5E20B46F45D7}"/>
                  </a:ext>
                </a:extLst>
              </p:cNvPr>
              <p:cNvSpPr/>
              <p:nvPr/>
            </p:nvSpPr>
            <p:spPr>
              <a:xfrm>
                <a:off x="2958465" y="4838700"/>
                <a:ext cx="257175" cy="257175"/>
              </a:xfrm>
              <a:custGeom>
                <a:avLst/>
                <a:gdLst>
                  <a:gd name="connsiteX0" fmla="*/ 132588 w 257175"/>
                  <a:gd name="connsiteY0" fmla="*/ 258032 h 257175"/>
                  <a:gd name="connsiteX1" fmla="*/ 7144 w 257175"/>
                  <a:gd name="connsiteY1" fmla="*/ 132588 h 257175"/>
                  <a:gd name="connsiteX2" fmla="*/ 132588 w 257175"/>
                  <a:gd name="connsiteY2" fmla="*/ 7144 h 257175"/>
                  <a:gd name="connsiteX3" fmla="*/ 258032 w 257175"/>
                  <a:gd name="connsiteY3" fmla="*/ 132588 h 257175"/>
                  <a:gd name="connsiteX4" fmla="*/ 258032 w 257175"/>
                  <a:gd name="connsiteY4" fmla="*/ 132683 h 257175"/>
                  <a:gd name="connsiteX5" fmla="*/ 132588 w 257175"/>
                  <a:gd name="connsiteY5" fmla="*/ 258032 h 257175"/>
                  <a:gd name="connsiteX6" fmla="*/ 132588 w 257175"/>
                  <a:gd name="connsiteY6" fmla="*/ 51626 h 257175"/>
                  <a:gd name="connsiteX7" fmla="*/ 51245 w 257175"/>
                  <a:gd name="connsiteY7" fmla="*/ 132397 h 257175"/>
                  <a:gd name="connsiteX8" fmla="*/ 132016 w 257175"/>
                  <a:gd name="connsiteY8" fmla="*/ 213740 h 257175"/>
                  <a:gd name="connsiteX9" fmla="*/ 213359 w 257175"/>
                  <a:gd name="connsiteY9" fmla="*/ 132969 h 257175"/>
                  <a:gd name="connsiteX10" fmla="*/ 213360 w 257175"/>
                  <a:gd name="connsiteY10" fmla="*/ 132683 h 257175"/>
                  <a:gd name="connsiteX11" fmla="*/ 132588 w 257175"/>
                  <a:gd name="connsiteY11" fmla="*/ 51626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175" h="257175">
                    <a:moveTo>
                      <a:pt x="132588" y="258032"/>
                    </a:moveTo>
                    <a:cubicBezTo>
                      <a:pt x="63307" y="258032"/>
                      <a:pt x="7144" y="201869"/>
                      <a:pt x="7144" y="132588"/>
                    </a:cubicBezTo>
                    <a:cubicBezTo>
                      <a:pt x="7144" y="63307"/>
                      <a:pt x="63307" y="7144"/>
                      <a:pt x="132588" y="7144"/>
                    </a:cubicBezTo>
                    <a:cubicBezTo>
                      <a:pt x="201869" y="7144"/>
                      <a:pt x="258032" y="63307"/>
                      <a:pt x="258032" y="132588"/>
                    </a:cubicBezTo>
                    <a:cubicBezTo>
                      <a:pt x="258032" y="132620"/>
                      <a:pt x="258032" y="132652"/>
                      <a:pt x="258032" y="132683"/>
                    </a:cubicBezTo>
                    <a:cubicBezTo>
                      <a:pt x="257927" y="201905"/>
                      <a:pt x="201810" y="257980"/>
                      <a:pt x="132588" y="258032"/>
                    </a:cubicBezTo>
                    <a:close/>
                    <a:moveTo>
                      <a:pt x="132588" y="51626"/>
                    </a:moveTo>
                    <a:cubicBezTo>
                      <a:pt x="87821" y="51468"/>
                      <a:pt x="51403" y="87630"/>
                      <a:pt x="51245" y="132397"/>
                    </a:cubicBezTo>
                    <a:cubicBezTo>
                      <a:pt x="51087" y="177164"/>
                      <a:pt x="87250" y="213582"/>
                      <a:pt x="132016" y="213740"/>
                    </a:cubicBezTo>
                    <a:cubicBezTo>
                      <a:pt x="176783" y="213898"/>
                      <a:pt x="213202" y="177735"/>
                      <a:pt x="213359" y="132969"/>
                    </a:cubicBezTo>
                    <a:cubicBezTo>
                      <a:pt x="213360" y="132874"/>
                      <a:pt x="213360" y="132778"/>
                      <a:pt x="213360" y="132683"/>
                    </a:cubicBezTo>
                    <a:cubicBezTo>
                      <a:pt x="213360" y="88028"/>
                      <a:pt x="177243" y="51783"/>
                      <a:pt x="132588" y="51626"/>
                    </a:cubicBezTo>
                    <a:close/>
                  </a:path>
                </a:pathLst>
              </a:custGeom>
              <a:solidFill>
                <a:srgbClr val="524F56"/>
              </a:solid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950DD85-3D7F-4A5C-807C-FB2699DA020E}"/>
                  </a:ext>
                </a:extLst>
              </p:cNvPr>
              <p:cNvSpPr/>
              <p:nvPr/>
            </p:nvSpPr>
            <p:spPr>
              <a:xfrm>
                <a:off x="3133599" y="4582954"/>
                <a:ext cx="323850" cy="323850"/>
              </a:xfrm>
              <a:custGeom>
                <a:avLst/>
                <a:gdLst>
                  <a:gd name="connsiteX0" fmla="*/ 29272 w 323850"/>
                  <a:gd name="connsiteY0" fmla="*/ 322421 h 323850"/>
                  <a:gd name="connsiteX1" fmla="*/ 13651 w 323850"/>
                  <a:gd name="connsiteY1" fmla="*/ 315849 h 323850"/>
                  <a:gd name="connsiteX2" fmla="*/ 13525 w 323850"/>
                  <a:gd name="connsiteY2" fmla="*/ 284733 h 323850"/>
                  <a:gd name="connsiteX3" fmla="*/ 13651 w 323850"/>
                  <a:gd name="connsiteY3" fmla="*/ 284607 h 323850"/>
                  <a:gd name="connsiteX4" fmla="*/ 284923 w 323850"/>
                  <a:gd name="connsiteY4" fmla="*/ 13240 h 323850"/>
                  <a:gd name="connsiteX5" fmla="*/ 316165 w 323850"/>
                  <a:gd name="connsiteY5" fmla="*/ 14002 h 323850"/>
                  <a:gd name="connsiteX6" fmla="*/ 316165 w 323850"/>
                  <a:gd name="connsiteY6" fmla="*/ 44482 h 323850"/>
                  <a:gd name="connsiteX7" fmla="*/ 44893 w 323850"/>
                  <a:gd name="connsiteY7" fmla="*/ 315659 h 323850"/>
                  <a:gd name="connsiteX8" fmla="*/ 29272 w 323850"/>
                  <a:gd name="connsiteY8" fmla="*/ 32242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323850">
                    <a:moveTo>
                      <a:pt x="29272" y="322421"/>
                    </a:moveTo>
                    <a:cubicBezTo>
                      <a:pt x="23390" y="322436"/>
                      <a:pt x="17753" y="320065"/>
                      <a:pt x="13651" y="315849"/>
                    </a:cubicBezTo>
                    <a:cubicBezTo>
                      <a:pt x="5024" y="307291"/>
                      <a:pt x="4968" y="293360"/>
                      <a:pt x="13525" y="284733"/>
                    </a:cubicBezTo>
                    <a:cubicBezTo>
                      <a:pt x="13567" y="284691"/>
                      <a:pt x="13609" y="284649"/>
                      <a:pt x="13651" y="284607"/>
                    </a:cubicBezTo>
                    <a:lnTo>
                      <a:pt x="284923" y="13240"/>
                    </a:lnTo>
                    <a:cubicBezTo>
                      <a:pt x="293761" y="4823"/>
                      <a:pt x="307748" y="5164"/>
                      <a:pt x="316165" y="14002"/>
                    </a:cubicBezTo>
                    <a:cubicBezTo>
                      <a:pt x="324293" y="22536"/>
                      <a:pt x="324293" y="35947"/>
                      <a:pt x="316165" y="44482"/>
                    </a:cubicBezTo>
                    <a:lnTo>
                      <a:pt x="44893" y="315659"/>
                    </a:lnTo>
                    <a:cubicBezTo>
                      <a:pt x="40811" y="319926"/>
                      <a:pt x="35178" y="322365"/>
                      <a:pt x="29272" y="322421"/>
                    </a:cubicBezTo>
                    <a:close/>
                  </a:path>
                </a:pathLst>
              </a:custGeom>
              <a:solidFill>
                <a:srgbClr val="524F56"/>
              </a:solid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3804045-177A-4897-94F8-51BE458B534B}"/>
                  </a:ext>
                </a:extLst>
              </p:cNvPr>
              <p:cNvSpPr/>
              <p:nvPr/>
            </p:nvSpPr>
            <p:spPr>
              <a:xfrm>
                <a:off x="3131820" y="5018532"/>
                <a:ext cx="333375" cy="333375"/>
              </a:xfrm>
              <a:custGeom>
                <a:avLst/>
                <a:gdLst>
                  <a:gd name="connsiteX0" fmla="*/ 306705 w 333375"/>
                  <a:gd name="connsiteY0" fmla="*/ 328993 h 333375"/>
                  <a:gd name="connsiteX1" fmla="*/ 291084 w 333375"/>
                  <a:gd name="connsiteY1" fmla="*/ 322421 h 333375"/>
                  <a:gd name="connsiteX2" fmla="*/ 13240 w 333375"/>
                  <a:gd name="connsiteY2" fmla="*/ 44482 h 333375"/>
                  <a:gd name="connsiteX3" fmla="*/ 14002 w 333375"/>
                  <a:gd name="connsiteY3" fmla="*/ 13240 h 333375"/>
                  <a:gd name="connsiteX4" fmla="*/ 44482 w 333375"/>
                  <a:gd name="connsiteY4" fmla="*/ 13240 h 333375"/>
                  <a:gd name="connsiteX5" fmla="*/ 322326 w 333375"/>
                  <a:gd name="connsiteY5" fmla="*/ 291179 h 333375"/>
                  <a:gd name="connsiteX6" fmla="*/ 322758 w 333375"/>
                  <a:gd name="connsiteY6" fmla="*/ 322562 h 333375"/>
                  <a:gd name="connsiteX7" fmla="*/ 306705 w 333375"/>
                  <a:gd name="connsiteY7" fmla="*/ 329279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333375">
                    <a:moveTo>
                      <a:pt x="306705" y="328993"/>
                    </a:moveTo>
                    <a:cubicBezTo>
                      <a:pt x="300823" y="329009"/>
                      <a:pt x="295186" y="326637"/>
                      <a:pt x="291084" y="322421"/>
                    </a:cubicBezTo>
                    <a:lnTo>
                      <a:pt x="13240" y="44482"/>
                    </a:lnTo>
                    <a:cubicBezTo>
                      <a:pt x="4823" y="35644"/>
                      <a:pt x="5164" y="21657"/>
                      <a:pt x="14002" y="13240"/>
                    </a:cubicBezTo>
                    <a:cubicBezTo>
                      <a:pt x="22536" y="5112"/>
                      <a:pt x="35947" y="5112"/>
                      <a:pt x="44482" y="13240"/>
                    </a:cubicBezTo>
                    <a:lnTo>
                      <a:pt x="322326" y="291179"/>
                    </a:lnTo>
                    <a:cubicBezTo>
                      <a:pt x="331111" y="299726"/>
                      <a:pt x="331305" y="313777"/>
                      <a:pt x="322758" y="322562"/>
                    </a:cubicBezTo>
                    <a:cubicBezTo>
                      <a:pt x="318544" y="326893"/>
                      <a:pt x="312747" y="329319"/>
                      <a:pt x="306705" y="329279"/>
                    </a:cubicBezTo>
                    <a:close/>
                  </a:path>
                </a:pathLst>
              </a:custGeom>
              <a:solidFill>
                <a:srgbClr val="524F56"/>
              </a:solid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6F2A75B-FED8-4665-B0CA-F635F65CC53F}"/>
                  </a:ext>
                </a:extLst>
              </p:cNvPr>
              <p:cNvSpPr/>
              <p:nvPr/>
            </p:nvSpPr>
            <p:spPr>
              <a:xfrm>
                <a:off x="3573083" y="5018532"/>
                <a:ext cx="323850" cy="323850"/>
              </a:xfrm>
              <a:custGeom>
                <a:avLst/>
                <a:gdLst>
                  <a:gd name="connsiteX0" fmla="*/ 29272 w 323850"/>
                  <a:gd name="connsiteY0" fmla="*/ 322612 h 323850"/>
                  <a:gd name="connsiteX1" fmla="*/ 13651 w 323850"/>
                  <a:gd name="connsiteY1" fmla="*/ 316040 h 323850"/>
                  <a:gd name="connsiteX2" fmla="*/ 13526 w 323850"/>
                  <a:gd name="connsiteY2" fmla="*/ 284923 h 323850"/>
                  <a:gd name="connsiteX3" fmla="*/ 13651 w 323850"/>
                  <a:gd name="connsiteY3" fmla="*/ 284798 h 323850"/>
                  <a:gd name="connsiteX4" fmla="*/ 285209 w 323850"/>
                  <a:gd name="connsiteY4" fmla="*/ 13240 h 323850"/>
                  <a:gd name="connsiteX5" fmla="*/ 316451 w 323850"/>
                  <a:gd name="connsiteY5" fmla="*/ 14002 h 323850"/>
                  <a:gd name="connsiteX6" fmla="*/ 316451 w 323850"/>
                  <a:gd name="connsiteY6" fmla="*/ 44482 h 323850"/>
                  <a:gd name="connsiteX7" fmla="*/ 44893 w 323850"/>
                  <a:gd name="connsiteY7" fmla="*/ 316040 h 323850"/>
                  <a:gd name="connsiteX8" fmla="*/ 29272 w 323850"/>
                  <a:gd name="connsiteY8" fmla="*/ 32261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323850">
                    <a:moveTo>
                      <a:pt x="29272" y="322612"/>
                    </a:moveTo>
                    <a:cubicBezTo>
                      <a:pt x="23390" y="322627"/>
                      <a:pt x="17753" y="320255"/>
                      <a:pt x="13651" y="316040"/>
                    </a:cubicBezTo>
                    <a:cubicBezTo>
                      <a:pt x="5024" y="307482"/>
                      <a:pt x="4968" y="293550"/>
                      <a:pt x="13526" y="284923"/>
                    </a:cubicBezTo>
                    <a:cubicBezTo>
                      <a:pt x="13567" y="284881"/>
                      <a:pt x="13609" y="284839"/>
                      <a:pt x="13651" y="284798"/>
                    </a:cubicBezTo>
                    <a:lnTo>
                      <a:pt x="285209" y="13240"/>
                    </a:lnTo>
                    <a:cubicBezTo>
                      <a:pt x="294047" y="4823"/>
                      <a:pt x="308034" y="5164"/>
                      <a:pt x="316451" y="14002"/>
                    </a:cubicBezTo>
                    <a:cubicBezTo>
                      <a:pt x="324579" y="22536"/>
                      <a:pt x="324579" y="35947"/>
                      <a:pt x="316451" y="44482"/>
                    </a:cubicBezTo>
                    <a:lnTo>
                      <a:pt x="44893" y="316040"/>
                    </a:lnTo>
                    <a:cubicBezTo>
                      <a:pt x="40791" y="320255"/>
                      <a:pt x="35154" y="322627"/>
                      <a:pt x="29272" y="322612"/>
                    </a:cubicBezTo>
                    <a:close/>
                  </a:path>
                </a:pathLst>
              </a:custGeom>
              <a:solidFill>
                <a:srgbClr val="524F56"/>
              </a:solid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05C76B61-8F73-4EC0-B7AD-ED62CF4468EC}"/>
                  </a:ext>
                </a:extLst>
              </p:cNvPr>
              <p:cNvSpPr/>
              <p:nvPr/>
            </p:nvSpPr>
            <p:spPr>
              <a:xfrm>
                <a:off x="3573494" y="4584668"/>
                <a:ext cx="323850" cy="323850"/>
              </a:xfrm>
              <a:custGeom>
                <a:avLst/>
                <a:gdLst>
                  <a:gd name="connsiteX0" fmla="*/ 298228 w 323850"/>
                  <a:gd name="connsiteY0" fmla="*/ 320707 h 323850"/>
                  <a:gd name="connsiteX1" fmla="*/ 282607 w 323850"/>
                  <a:gd name="connsiteY1" fmla="*/ 314134 h 323850"/>
                  <a:gd name="connsiteX2" fmla="*/ 13240 w 323850"/>
                  <a:gd name="connsiteY2" fmla="*/ 44482 h 323850"/>
                  <a:gd name="connsiteX3" fmla="*/ 14002 w 323850"/>
                  <a:gd name="connsiteY3" fmla="*/ 13240 h 323850"/>
                  <a:gd name="connsiteX4" fmla="*/ 44482 w 323850"/>
                  <a:gd name="connsiteY4" fmla="*/ 13240 h 323850"/>
                  <a:gd name="connsiteX5" fmla="*/ 313849 w 323850"/>
                  <a:gd name="connsiteY5" fmla="*/ 282607 h 323850"/>
                  <a:gd name="connsiteX6" fmla="*/ 314280 w 323850"/>
                  <a:gd name="connsiteY6" fmla="*/ 313990 h 323850"/>
                  <a:gd name="connsiteX7" fmla="*/ 298228 w 323850"/>
                  <a:gd name="connsiteY7" fmla="*/ 32070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3850">
                    <a:moveTo>
                      <a:pt x="298228" y="320707"/>
                    </a:moveTo>
                    <a:cubicBezTo>
                      <a:pt x="292346" y="320722"/>
                      <a:pt x="286709" y="318350"/>
                      <a:pt x="282607" y="314134"/>
                    </a:cubicBezTo>
                    <a:lnTo>
                      <a:pt x="13240" y="44482"/>
                    </a:lnTo>
                    <a:cubicBezTo>
                      <a:pt x="4823" y="35644"/>
                      <a:pt x="5164" y="21657"/>
                      <a:pt x="14002" y="13240"/>
                    </a:cubicBezTo>
                    <a:cubicBezTo>
                      <a:pt x="22536" y="5112"/>
                      <a:pt x="35947" y="5112"/>
                      <a:pt x="44482" y="13240"/>
                    </a:cubicBezTo>
                    <a:lnTo>
                      <a:pt x="313849" y="282607"/>
                    </a:lnTo>
                    <a:cubicBezTo>
                      <a:pt x="322634" y="291154"/>
                      <a:pt x="322827" y="305204"/>
                      <a:pt x="314280" y="313990"/>
                    </a:cubicBezTo>
                    <a:cubicBezTo>
                      <a:pt x="310067" y="318321"/>
                      <a:pt x="304270" y="320746"/>
                      <a:pt x="298228" y="320707"/>
                    </a:cubicBezTo>
                    <a:close/>
                  </a:path>
                </a:pathLst>
              </a:custGeom>
              <a:solidFill>
                <a:srgbClr val="524F56"/>
              </a:solidFill>
              <a:ln w="9525" cap="flat">
                <a:noFill/>
                <a:prstDash val="solid"/>
                <a:miter/>
              </a:ln>
            </p:spPr>
            <p:txBody>
              <a:bodyPr rtlCol="0" anchor="ctr"/>
              <a:lstStyle/>
              <a:p>
                <a:endParaRPr lang="en-US" dirty="0"/>
              </a:p>
            </p:txBody>
          </p:sp>
        </p:grpSp>
        <p:sp>
          <p:nvSpPr>
            <p:cNvPr id="59" name="Oval 58">
              <a:extLst>
                <a:ext uri="{FF2B5EF4-FFF2-40B4-BE49-F238E27FC236}">
                  <a16:creationId xmlns:a16="http://schemas.microsoft.com/office/drawing/2014/main" id="{21F9E8A3-149E-47FE-9B80-6F5E52F285E1}"/>
                </a:ext>
              </a:extLst>
            </p:cNvPr>
            <p:cNvSpPr/>
            <p:nvPr/>
          </p:nvSpPr>
          <p:spPr>
            <a:xfrm>
              <a:off x="1751369" y="2752514"/>
              <a:ext cx="2271007" cy="2271007"/>
            </a:xfrm>
            <a:prstGeom prst="ellipse">
              <a:avLst/>
            </a:prstGeom>
            <a:noFill/>
            <a:ln w="15875">
              <a:solidFill>
                <a:srgbClr val="A4A1A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TextBox 59">
              <a:extLst>
                <a:ext uri="{FF2B5EF4-FFF2-40B4-BE49-F238E27FC236}">
                  <a16:creationId xmlns:a16="http://schemas.microsoft.com/office/drawing/2014/main" id="{9462539E-CCF1-4626-B1B5-00E15F3D3A93}"/>
                </a:ext>
              </a:extLst>
            </p:cNvPr>
            <p:cNvSpPr txBox="1"/>
            <p:nvPr/>
          </p:nvSpPr>
          <p:spPr>
            <a:xfrm>
              <a:off x="662022" y="2799665"/>
              <a:ext cx="1242976" cy="646331"/>
            </a:xfrm>
            <a:prstGeom prst="rect">
              <a:avLst/>
            </a:prstGeom>
            <a:noFill/>
          </p:spPr>
          <p:txBody>
            <a:bodyPr wrap="square" lIns="0" tIns="0" rIns="0" bIns="0" rtlCol="0">
              <a:spAutoFit/>
            </a:bodyPr>
            <a:lstStyle/>
            <a:p>
              <a:pPr algn="ctr"/>
              <a:r>
                <a:rPr lang="en-US" sz="1400" dirty="0">
                  <a:solidFill>
                    <a:schemeClr val="tx1">
                      <a:lumMod val="85000"/>
                      <a:lumOff val="15000"/>
                    </a:schemeClr>
                  </a:solidFill>
                </a:rPr>
                <a:t>Dynamic Enterprise Agreements</a:t>
              </a:r>
            </a:p>
          </p:txBody>
        </p:sp>
        <p:sp>
          <p:nvSpPr>
            <p:cNvPr id="61" name="TextBox 60">
              <a:extLst>
                <a:ext uri="{FF2B5EF4-FFF2-40B4-BE49-F238E27FC236}">
                  <a16:creationId xmlns:a16="http://schemas.microsoft.com/office/drawing/2014/main" id="{C4FC6F46-6F96-4EA6-AE0D-75650F1FE195}"/>
                </a:ext>
              </a:extLst>
            </p:cNvPr>
            <p:cNvSpPr txBox="1"/>
            <p:nvPr/>
          </p:nvSpPr>
          <p:spPr>
            <a:xfrm>
              <a:off x="3172140" y="2317835"/>
              <a:ext cx="1420687" cy="430887"/>
            </a:xfrm>
            <a:prstGeom prst="rect">
              <a:avLst/>
            </a:prstGeom>
            <a:noFill/>
          </p:spPr>
          <p:txBody>
            <a:bodyPr wrap="square" lIns="0" tIns="0" rIns="0" bIns="0" rtlCol="0">
              <a:spAutoFit/>
            </a:bodyPr>
            <a:lstStyle/>
            <a:p>
              <a:pPr algn="ctr"/>
              <a:r>
                <a:rPr lang="en-US" sz="1400" dirty="0">
                  <a:solidFill>
                    <a:schemeClr val="tx1">
                      <a:lumMod val="85000"/>
                      <a:lumOff val="15000"/>
                    </a:schemeClr>
                  </a:solidFill>
                </a:rPr>
                <a:t>Higher HPC Asset Utilization</a:t>
              </a:r>
            </a:p>
          </p:txBody>
        </p:sp>
        <p:sp>
          <p:nvSpPr>
            <p:cNvPr id="62" name="TextBox 61">
              <a:extLst>
                <a:ext uri="{FF2B5EF4-FFF2-40B4-BE49-F238E27FC236}">
                  <a16:creationId xmlns:a16="http://schemas.microsoft.com/office/drawing/2014/main" id="{5D4CF1AA-6A9D-4877-AB41-BA7A6F0C5089}"/>
                </a:ext>
              </a:extLst>
            </p:cNvPr>
            <p:cNvSpPr txBox="1"/>
            <p:nvPr/>
          </p:nvSpPr>
          <p:spPr>
            <a:xfrm>
              <a:off x="4298947" y="3197229"/>
              <a:ext cx="1460718" cy="430887"/>
            </a:xfrm>
            <a:prstGeom prst="rect">
              <a:avLst/>
            </a:prstGeom>
            <a:noFill/>
          </p:spPr>
          <p:txBody>
            <a:bodyPr wrap="square" lIns="0" tIns="0" rIns="0" bIns="0" rtlCol="0">
              <a:spAutoFit/>
            </a:bodyPr>
            <a:lstStyle/>
            <a:p>
              <a:pPr algn="ctr"/>
              <a:r>
                <a:rPr lang="en-US" sz="1400" dirty="0">
                  <a:solidFill>
                    <a:schemeClr val="tx1">
                      <a:lumMod val="85000"/>
                      <a:lumOff val="15000"/>
                    </a:schemeClr>
                  </a:solidFill>
                </a:rPr>
                <a:t>Simple HPC Licensing</a:t>
              </a:r>
            </a:p>
          </p:txBody>
        </p:sp>
        <p:grpSp>
          <p:nvGrpSpPr>
            <p:cNvPr id="63" name="Graphic 34">
              <a:extLst>
                <a:ext uri="{FF2B5EF4-FFF2-40B4-BE49-F238E27FC236}">
                  <a16:creationId xmlns:a16="http://schemas.microsoft.com/office/drawing/2014/main" id="{C974B6BD-4CDA-429F-8FD8-4861BBDC376C}"/>
                </a:ext>
              </a:extLst>
            </p:cNvPr>
            <p:cNvGrpSpPr/>
            <p:nvPr/>
          </p:nvGrpSpPr>
          <p:grpSpPr>
            <a:xfrm>
              <a:off x="2334247" y="4794306"/>
              <a:ext cx="1105251" cy="940800"/>
              <a:chOff x="2667000" y="4114800"/>
              <a:chExt cx="1714500" cy="1714500"/>
            </a:xfrm>
          </p:grpSpPr>
          <p:sp>
            <p:nvSpPr>
              <p:cNvPr id="64" name="Freeform: Shape 63">
                <a:extLst>
                  <a:ext uri="{FF2B5EF4-FFF2-40B4-BE49-F238E27FC236}">
                    <a16:creationId xmlns:a16="http://schemas.microsoft.com/office/drawing/2014/main" id="{E9231043-786F-4BD2-8FD5-0154E84C72EA}"/>
                  </a:ext>
                </a:extLst>
              </p:cNvPr>
              <p:cNvSpPr/>
              <p:nvPr/>
            </p:nvSpPr>
            <p:spPr>
              <a:xfrm>
                <a:off x="3183277" y="4759588"/>
                <a:ext cx="981075" cy="714375"/>
              </a:xfrm>
              <a:custGeom>
                <a:avLst/>
                <a:gdLst>
                  <a:gd name="connsiteX0" fmla="*/ 791125 w 981075"/>
                  <a:gd name="connsiteY0" fmla="*/ 715573 h 714375"/>
                  <a:gd name="connsiteX1" fmla="*/ 245723 w 981075"/>
                  <a:gd name="connsiteY1" fmla="*/ 715573 h 714375"/>
                  <a:gd name="connsiteX2" fmla="*/ 93323 w 981075"/>
                  <a:gd name="connsiteY2" fmla="*/ 660804 h 714375"/>
                  <a:gd name="connsiteX3" fmla="*/ 8551 w 981075"/>
                  <a:gd name="connsiteY3" fmla="*/ 448015 h 714375"/>
                  <a:gd name="connsiteX4" fmla="*/ 208576 w 981075"/>
                  <a:gd name="connsiteY4" fmla="*/ 240180 h 714375"/>
                  <a:gd name="connsiteX5" fmla="*/ 210005 w 981075"/>
                  <a:gd name="connsiteY5" fmla="*/ 238751 h 714375"/>
                  <a:gd name="connsiteX6" fmla="*/ 306302 w 981075"/>
                  <a:gd name="connsiteY6" fmla="*/ 75588 h 714375"/>
                  <a:gd name="connsiteX7" fmla="*/ 493278 w 981075"/>
                  <a:gd name="connsiteY7" fmla="*/ 7198 h 714375"/>
                  <a:gd name="connsiteX8" fmla="*/ 695589 w 981075"/>
                  <a:gd name="connsiteY8" fmla="*/ 90447 h 714375"/>
                  <a:gd name="connsiteX9" fmla="*/ 781314 w 981075"/>
                  <a:gd name="connsiteY9" fmla="*/ 292663 h 714375"/>
                  <a:gd name="connsiteX10" fmla="*/ 781314 w 981075"/>
                  <a:gd name="connsiteY10" fmla="*/ 333144 h 714375"/>
                  <a:gd name="connsiteX11" fmla="*/ 782457 w 981075"/>
                  <a:gd name="connsiteY11" fmla="*/ 334573 h 714375"/>
                  <a:gd name="connsiteX12" fmla="*/ 817890 w 981075"/>
                  <a:gd name="connsiteY12" fmla="*/ 339621 h 714375"/>
                  <a:gd name="connsiteX13" fmla="*/ 925428 w 981075"/>
                  <a:gd name="connsiteY13" fmla="*/ 394485 h 714375"/>
                  <a:gd name="connsiteX14" fmla="*/ 923383 w 981075"/>
                  <a:gd name="connsiteY14" fmla="*/ 661325 h 714375"/>
                  <a:gd name="connsiteX15" fmla="*/ 790649 w 981075"/>
                  <a:gd name="connsiteY15" fmla="*/ 715573 h 714375"/>
                  <a:gd name="connsiteX16" fmla="*/ 493373 w 981075"/>
                  <a:gd name="connsiteY16" fmla="*/ 54823 h 714375"/>
                  <a:gd name="connsiteX17" fmla="*/ 338973 w 981075"/>
                  <a:gd name="connsiteY17" fmla="*/ 110259 h 714375"/>
                  <a:gd name="connsiteX18" fmla="*/ 255820 w 981075"/>
                  <a:gd name="connsiteY18" fmla="*/ 252277 h 714375"/>
                  <a:gd name="connsiteX19" fmla="*/ 221435 w 981075"/>
                  <a:gd name="connsiteY19" fmla="*/ 286090 h 714375"/>
                  <a:gd name="connsiteX20" fmla="*/ 55795 w 981075"/>
                  <a:gd name="connsiteY20" fmla="*/ 452778 h 714375"/>
                  <a:gd name="connsiteX21" fmla="*/ 123994 w 981075"/>
                  <a:gd name="connsiteY21" fmla="*/ 624228 h 714375"/>
                  <a:gd name="connsiteX22" fmla="*/ 245723 w 981075"/>
                  <a:gd name="connsiteY22" fmla="*/ 667948 h 714375"/>
                  <a:gd name="connsiteX23" fmla="*/ 790839 w 981075"/>
                  <a:gd name="connsiteY23" fmla="*/ 667948 h 714375"/>
                  <a:gd name="connsiteX24" fmla="*/ 932114 w 981075"/>
                  <a:gd name="connsiteY24" fmla="*/ 526901 h 714375"/>
                  <a:gd name="connsiteX25" fmla="*/ 891519 w 981075"/>
                  <a:gd name="connsiteY25" fmla="*/ 427727 h 714375"/>
                  <a:gd name="connsiteX26" fmla="*/ 811128 w 981075"/>
                  <a:gd name="connsiteY26" fmla="*/ 386770 h 714375"/>
                  <a:gd name="connsiteX27" fmla="*/ 775980 w 981075"/>
                  <a:gd name="connsiteY27" fmla="*/ 381721 h 714375"/>
                  <a:gd name="connsiteX28" fmla="*/ 733880 w 981075"/>
                  <a:gd name="connsiteY28" fmla="*/ 331715 h 714375"/>
                  <a:gd name="connsiteX29" fmla="*/ 733880 w 981075"/>
                  <a:gd name="connsiteY29" fmla="*/ 294472 h 714375"/>
                  <a:gd name="connsiteX30" fmla="*/ 661776 w 981075"/>
                  <a:gd name="connsiteY30" fmla="*/ 123880 h 714375"/>
                  <a:gd name="connsiteX31" fmla="*/ 493373 w 981075"/>
                  <a:gd name="connsiteY31" fmla="*/ 54823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1075" h="714375">
                    <a:moveTo>
                      <a:pt x="791125" y="715573"/>
                    </a:moveTo>
                    <a:lnTo>
                      <a:pt x="245723" y="715573"/>
                    </a:lnTo>
                    <a:cubicBezTo>
                      <a:pt x="189971" y="716350"/>
                      <a:pt x="135827" y="696892"/>
                      <a:pt x="93323" y="660804"/>
                    </a:cubicBezTo>
                    <a:cubicBezTo>
                      <a:pt x="31619" y="608255"/>
                      <a:pt x="-115" y="528599"/>
                      <a:pt x="8551" y="448015"/>
                    </a:cubicBezTo>
                    <a:cubicBezTo>
                      <a:pt x="19028" y="344002"/>
                      <a:pt x="86465" y="274089"/>
                      <a:pt x="208576" y="240180"/>
                    </a:cubicBezTo>
                    <a:cubicBezTo>
                      <a:pt x="209327" y="240096"/>
                      <a:pt x="209920" y="239503"/>
                      <a:pt x="210005" y="238751"/>
                    </a:cubicBezTo>
                    <a:cubicBezTo>
                      <a:pt x="226945" y="176734"/>
                      <a:pt x="260198" y="120392"/>
                      <a:pt x="306302" y="75588"/>
                    </a:cubicBezTo>
                    <a:cubicBezTo>
                      <a:pt x="354690" y="30154"/>
                      <a:pt x="417650" y="7198"/>
                      <a:pt x="493278" y="7198"/>
                    </a:cubicBezTo>
                    <a:cubicBezTo>
                      <a:pt x="569344" y="5682"/>
                      <a:pt x="642620" y="35834"/>
                      <a:pt x="695589" y="90447"/>
                    </a:cubicBezTo>
                    <a:cubicBezTo>
                      <a:pt x="749329" y="144169"/>
                      <a:pt x="780071" y="216685"/>
                      <a:pt x="781314" y="292663"/>
                    </a:cubicBezTo>
                    <a:lnTo>
                      <a:pt x="781314" y="333144"/>
                    </a:lnTo>
                    <a:cubicBezTo>
                      <a:pt x="781300" y="333834"/>
                      <a:pt x="781781" y="334435"/>
                      <a:pt x="782457" y="334573"/>
                    </a:cubicBezTo>
                    <a:lnTo>
                      <a:pt x="817890" y="339621"/>
                    </a:lnTo>
                    <a:cubicBezTo>
                      <a:pt x="858850" y="345410"/>
                      <a:pt x="896700" y="364721"/>
                      <a:pt x="925428" y="394485"/>
                    </a:cubicBezTo>
                    <a:cubicBezTo>
                      <a:pt x="998549" y="468735"/>
                      <a:pt x="997633" y="588204"/>
                      <a:pt x="923383" y="661325"/>
                    </a:cubicBezTo>
                    <a:cubicBezTo>
                      <a:pt x="888000" y="696170"/>
                      <a:pt x="840308" y="715661"/>
                      <a:pt x="790649" y="715573"/>
                    </a:cubicBezTo>
                    <a:close/>
                    <a:moveTo>
                      <a:pt x="493373" y="54823"/>
                    </a:moveTo>
                    <a:cubicBezTo>
                      <a:pt x="429365" y="54823"/>
                      <a:pt x="379073" y="72921"/>
                      <a:pt x="338973" y="110259"/>
                    </a:cubicBezTo>
                    <a:cubicBezTo>
                      <a:pt x="299047" y="149304"/>
                      <a:pt x="270330" y="198349"/>
                      <a:pt x="255820" y="252277"/>
                    </a:cubicBezTo>
                    <a:cubicBezTo>
                      <a:pt x="250990" y="268744"/>
                      <a:pt x="237980" y="281537"/>
                      <a:pt x="221435" y="286090"/>
                    </a:cubicBezTo>
                    <a:cubicBezTo>
                      <a:pt x="118469" y="314665"/>
                      <a:pt x="64272" y="369148"/>
                      <a:pt x="55795" y="452778"/>
                    </a:cubicBezTo>
                    <a:cubicBezTo>
                      <a:pt x="48853" y="517679"/>
                      <a:pt x="74370" y="581828"/>
                      <a:pt x="123994" y="624228"/>
                    </a:cubicBezTo>
                    <a:cubicBezTo>
                      <a:pt x="157800" y="653299"/>
                      <a:pt x="201147" y="668867"/>
                      <a:pt x="245723" y="667948"/>
                    </a:cubicBezTo>
                    <a:lnTo>
                      <a:pt x="790839" y="667948"/>
                    </a:lnTo>
                    <a:cubicBezTo>
                      <a:pt x="868800" y="668011"/>
                      <a:pt x="932051" y="604862"/>
                      <a:pt x="932114" y="526901"/>
                    </a:cubicBezTo>
                    <a:cubicBezTo>
                      <a:pt x="932144" y="489792"/>
                      <a:pt x="917560" y="454164"/>
                      <a:pt x="891519" y="427727"/>
                    </a:cubicBezTo>
                    <a:cubicBezTo>
                      <a:pt x="870125" y="405375"/>
                      <a:pt x="841786" y="390937"/>
                      <a:pt x="811128" y="386770"/>
                    </a:cubicBezTo>
                    <a:lnTo>
                      <a:pt x="775980" y="381721"/>
                    </a:lnTo>
                    <a:cubicBezTo>
                      <a:pt x="751267" y="378194"/>
                      <a:pt x="733144" y="356668"/>
                      <a:pt x="733880" y="331715"/>
                    </a:cubicBezTo>
                    <a:cubicBezTo>
                      <a:pt x="734356" y="316189"/>
                      <a:pt x="734356" y="303712"/>
                      <a:pt x="733880" y="294472"/>
                    </a:cubicBezTo>
                    <a:cubicBezTo>
                      <a:pt x="733298" y="230321"/>
                      <a:pt x="707380" y="169001"/>
                      <a:pt x="661776" y="123880"/>
                    </a:cubicBezTo>
                    <a:cubicBezTo>
                      <a:pt x="617847" y="78208"/>
                      <a:pt x="556720" y="53142"/>
                      <a:pt x="493373" y="54823"/>
                    </a:cubicBezTo>
                    <a:close/>
                  </a:path>
                </a:pathLst>
              </a:custGeom>
              <a:solidFill>
                <a:srgbClr val="524F56"/>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087D3F23-A0F2-4D91-919B-D66D8505DC36}"/>
                  </a:ext>
                </a:extLst>
              </p:cNvPr>
              <p:cNvSpPr/>
              <p:nvPr/>
            </p:nvSpPr>
            <p:spPr>
              <a:xfrm>
                <a:off x="2889357" y="4630156"/>
                <a:ext cx="647700" cy="609600"/>
              </a:xfrm>
              <a:custGeom>
                <a:avLst/>
                <a:gdLst>
                  <a:gd name="connsiteX0" fmla="*/ 326473 w 647700"/>
                  <a:gd name="connsiteY0" fmla="*/ 604974 h 609600"/>
                  <a:gd name="connsiteX1" fmla="*/ 166167 w 647700"/>
                  <a:gd name="connsiteY1" fmla="*/ 604974 h 609600"/>
                  <a:gd name="connsiteX2" fmla="*/ 53772 w 647700"/>
                  <a:gd name="connsiteY2" fmla="*/ 557349 h 609600"/>
                  <a:gd name="connsiteX3" fmla="*/ 7290 w 647700"/>
                  <a:gd name="connsiteY3" fmla="*/ 451431 h 609600"/>
                  <a:gd name="connsiteX4" fmla="*/ 52534 w 647700"/>
                  <a:gd name="connsiteY4" fmla="*/ 331035 h 609600"/>
                  <a:gd name="connsiteX5" fmla="*/ 143022 w 647700"/>
                  <a:gd name="connsiteY5" fmla="*/ 284077 h 609600"/>
                  <a:gd name="connsiteX6" fmla="*/ 169311 w 647700"/>
                  <a:gd name="connsiteY6" fmla="*/ 280267 h 609600"/>
                  <a:gd name="connsiteX7" fmla="*/ 169311 w 647700"/>
                  <a:gd name="connsiteY7" fmla="*/ 248548 h 609600"/>
                  <a:gd name="connsiteX8" fmla="*/ 240558 w 647700"/>
                  <a:gd name="connsiteY8" fmla="*/ 77860 h 609600"/>
                  <a:gd name="connsiteX9" fmla="*/ 409341 w 647700"/>
                  <a:gd name="connsiteY9" fmla="*/ 7185 h 609600"/>
                  <a:gd name="connsiteX10" fmla="*/ 565455 w 647700"/>
                  <a:gd name="connsiteY10" fmla="*/ 65287 h 609600"/>
                  <a:gd name="connsiteX11" fmla="*/ 645370 w 647700"/>
                  <a:gd name="connsiteY11" fmla="*/ 202829 h 609600"/>
                  <a:gd name="connsiteX12" fmla="*/ 599650 w 647700"/>
                  <a:gd name="connsiteY12" fmla="*/ 216164 h 609600"/>
                  <a:gd name="connsiteX13" fmla="*/ 532975 w 647700"/>
                  <a:gd name="connsiteY13" fmla="*/ 99578 h 609600"/>
                  <a:gd name="connsiteX14" fmla="*/ 409722 w 647700"/>
                  <a:gd name="connsiteY14" fmla="*/ 54620 h 609600"/>
                  <a:gd name="connsiteX15" fmla="*/ 275133 w 647700"/>
                  <a:gd name="connsiteY15" fmla="*/ 110817 h 609600"/>
                  <a:gd name="connsiteX16" fmla="*/ 216936 w 647700"/>
                  <a:gd name="connsiteY16" fmla="*/ 250454 h 609600"/>
                  <a:gd name="connsiteX17" fmla="*/ 216936 w 647700"/>
                  <a:gd name="connsiteY17" fmla="*/ 281410 h 609600"/>
                  <a:gd name="connsiteX18" fmla="*/ 178836 w 647700"/>
                  <a:gd name="connsiteY18" fmla="*/ 327035 h 609600"/>
                  <a:gd name="connsiteX19" fmla="*/ 150261 w 647700"/>
                  <a:gd name="connsiteY19" fmla="*/ 331321 h 609600"/>
                  <a:gd name="connsiteX20" fmla="*/ 87110 w 647700"/>
                  <a:gd name="connsiteY20" fmla="*/ 364087 h 609600"/>
                  <a:gd name="connsiteX21" fmla="*/ 55106 w 647700"/>
                  <a:gd name="connsiteY21" fmla="*/ 449812 h 609600"/>
                  <a:gd name="connsiteX22" fmla="*/ 87967 w 647700"/>
                  <a:gd name="connsiteY22" fmla="*/ 524393 h 609600"/>
                  <a:gd name="connsiteX23" fmla="*/ 166358 w 647700"/>
                  <a:gd name="connsiteY23" fmla="*/ 557825 h 609600"/>
                  <a:gd name="connsiteX24" fmla="*/ 326664 w 647700"/>
                  <a:gd name="connsiteY24" fmla="*/ 55782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7700" h="609600">
                    <a:moveTo>
                      <a:pt x="326473" y="604974"/>
                    </a:moveTo>
                    <a:lnTo>
                      <a:pt x="166167" y="604974"/>
                    </a:lnTo>
                    <a:cubicBezTo>
                      <a:pt x="123703" y="605452"/>
                      <a:pt x="82965" y="588190"/>
                      <a:pt x="53772" y="557349"/>
                    </a:cubicBezTo>
                    <a:cubicBezTo>
                      <a:pt x="25369" y="529241"/>
                      <a:pt x="8747" y="491364"/>
                      <a:pt x="7290" y="451431"/>
                    </a:cubicBezTo>
                    <a:cubicBezTo>
                      <a:pt x="5407" y="406822"/>
                      <a:pt x="21738" y="363364"/>
                      <a:pt x="52534" y="331035"/>
                    </a:cubicBezTo>
                    <a:cubicBezTo>
                      <a:pt x="76547" y="305637"/>
                      <a:pt x="108431" y="289091"/>
                      <a:pt x="143022" y="284077"/>
                    </a:cubicBezTo>
                    <a:lnTo>
                      <a:pt x="169311" y="280267"/>
                    </a:lnTo>
                    <a:lnTo>
                      <a:pt x="169311" y="248548"/>
                    </a:lnTo>
                    <a:cubicBezTo>
                      <a:pt x="170271" y="184617"/>
                      <a:pt x="195781" y="123503"/>
                      <a:pt x="240558" y="77860"/>
                    </a:cubicBezTo>
                    <a:cubicBezTo>
                      <a:pt x="284382" y="31624"/>
                      <a:pt x="345646" y="5970"/>
                      <a:pt x="409341" y="7185"/>
                    </a:cubicBezTo>
                    <a:cubicBezTo>
                      <a:pt x="472491" y="7185"/>
                      <a:pt x="524974" y="26235"/>
                      <a:pt x="565455" y="65287"/>
                    </a:cubicBezTo>
                    <a:cubicBezTo>
                      <a:pt x="603798" y="103253"/>
                      <a:pt x="631376" y="150716"/>
                      <a:pt x="645370" y="202829"/>
                    </a:cubicBezTo>
                    <a:lnTo>
                      <a:pt x="599650" y="216164"/>
                    </a:lnTo>
                    <a:cubicBezTo>
                      <a:pt x="588144" y="172082"/>
                      <a:pt x="565134" y="131848"/>
                      <a:pt x="532975" y="99578"/>
                    </a:cubicBezTo>
                    <a:cubicBezTo>
                      <a:pt x="501162" y="69288"/>
                      <a:pt x="460871" y="54620"/>
                      <a:pt x="409722" y="54620"/>
                    </a:cubicBezTo>
                    <a:cubicBezTo>
                      <a:pt x="358899" y="53308"/>
                      <a:pt x="309933" y="73754"/>
                      <a:pt x="275133" y="110817"/>
                    </a:cubicBezTo>
                    <a:cubicBezTo>
                      <a:pt x="238271" y="147995"/>
                      <a:pt x="217388" y="198101"/>
                      <a:pt x="216936" y="250454"/>
                    </a:cubicBezTo>
                    <a:lnTo>
                      <a:pt x="216936" y="281410"/>
                    </a:lnTo>
                    <a:cubicBezTo>
                      <a:pt x="217708" y="304102"/>
                      <a:pt x="201302" y="323749"/>
                      <a:pt x="178836" y="327035"/>
                    </a:cubicBezTo>
                    <a:lnTo>
                      <a:pt x="150261" y="331321"/>
                    </a:lnTo>
                    <a:cubicBezTo>
                      <a:pt x="126088" y="334717"/>
                      <a:pt x="103805" y="346279"/>
                      <a:pt x="87110" y="364087"/>
                    </a:cubicBezTo>
                    <a:cubicBezTo>
                      <a:pt x="65224" y="387118"/>
                      <a:pt x="53668" y="418073"/>
                      <a:pt x="55106" y="449812"/>
                    </a:cubicBezTo>
                    <a:cubicBezTo>
                      <a:pt x="55990" y="477989"/>
                      <a:pt x="67770" y="504724"/>
                      <a:pt x="87967" y="524393"/>
                    </a:cubicBezTo>
                    <a:cubicBezTo>
                      <a:pt x="108180" y="546140"/>
                      <a:pt x="136671" y="558291"/>
                      <a:pt x="166358" y="557825"/>
                    </a:cubicBezTo>
                    <a:lnTo>
                      <a:pt x="326664" y="557825"/>
                    </a:lnTo>
                    <a:close/>
                  </a:path>
                </a:pathLst>
              </a:custGeom>
              <a:solidFill>
                <a:srgbClr val="524F56"/>
              </a:solidFill>
              <a:ln w="9525" cap="flat">
                <a:noFill/>
                <a:prstDash val="solid"/>
                <a:miter/>
              </a:ln>
            </p:spPr>
            <p:txBody>
              <a:bodyPr rtlCol="0" anchor="ctr"/>
              <a:lstStyle/>
              <a:p>
                <a:endParaRPr lang="en-US" dirty="0"/>
              </a:p>
            </p:txBody>
          </p:sp>
        </p:grpSp>
        <p:sp>
          <p:nvSpPr>
            <p:cNvPr id="66" name="TextBox 65">
              <a:extLst>
                <a:ext uri="{FF2B5EF4-FFF2-40B4-BE49-F238E27FC236}">
                  <a16:creationId xmlns:a16="http://schemas.microsoft.com/office/drawing/2014/main" id="{417F4A10-0C44-4321-8F38-B48E850ECF6C}"/>
                </a:ext>
              </a:extLst>
            </p:cNvPr>
            <p:cNvSpPr txBox="1"/>
            <p:nvPr/>
          </p:nvSpPr>
          <p:spPr>
            <a:xfrm>
              <a:off x="3245863" y="5092397"/>
              <a:ext cx="1521087" cy="430887"/>
            </a:xfrm>
            <a:prstGeom prst="rect">
              <a:avLst/>
            </a:prstGeom>
            <a:noFill/>
          </p:spPr>
          <p:txBody>
            <a:bodyPr wrap="square" lIns="0" tIns="0" rIns="0" bIns="0" rtlCol="0">
              <a:spAutoFit/>
            </a:bodyPr>
            <a:lstStyle/>
            <a:p>
              <a:pPr algn="ctr"/>
              <a:r>
                <a:rPr lang="en-US" sz="1400" dirty="0">
                  <a:solidFill>
                    <a:schemeClr val="tx1">
                      <a:lumMod val="85000"/>
                      <a:lumOff val="15000"/>
                    </a:schemeClr>
                  </a:solidFill>
                </a:rPr>
                <a:t>Cloud scaling for peak demand</a:t>
              </a:r>
            </a:p>
          </p:txBody>
        </p:sp>
        <p:sp>
          <p:nvSpPr>
            <p:cNvPr id="67" name="Flowchart: Connector 66">
              <a:extLst>
                <a:ext uri="{FF2B5EF4-FFF2-40B4-BE49-F238E27FC236}">
                  <a16:creationId xmlns:a16="http://schemas.microsoft.com/office/drawing/2014/main" id="{9DB2B5AA-7268-4BDE-9B2A-53E95188CBD3}"/>
                </a:ext>
              </a:extLst>
            </p:cNvPr>
            <p:cNvSpPr/>
            <p:nvPr/>
          </p:nvSpPr>
          <p:spPr>
            <a:xfrm>
              <a:off x="2010894" y="3027813"/>
              <a:ext cx="1751957" cy="1720408"/>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grpSp>
          <p:nvGrpSpPr>
            <p:cNvPr id="69" name="Graphic 36">
              <a:extLst>
                <a:ext uri="{FF2B5EF4-FFF2-40B4-BE49-F238E27FC236}">
                  <a16:creationId xmlns:a16="http://schemas.microsoft.com/office/drawing/2014/main" id="{25ED0F6C-B375-4F04-9096-EE3FF02E21CC}"/>
                </a:ext>
              </a:extLst>
            </p:cNvPr>
            <p:cNvGrpSpPr/>
            <p:nvPr/>
          </p:nvGrpSpPr>
          <p:grpSpPr>
            <a:xfrm>
              <a:off x="2253460" y="3254605"/>
              <a:ext cx="1266825" cy="1266825"/>
              <a:chOff x="6208490" y="4346067"/>
              <a:chExt cx="1266825" cy="1266825"/>
            </a:xfrm>
          </p:grpSpPr>
          <p:sp>
            <p:nvSpPr>
              <p:cNvPr id="70" name="Freeform: Shape 69">
                <a:extLst>
                  <a:ext uri="{FF2B5EF4-FFF2-40B4-BE49-F238E27FC236}">
                    <a16:creationId xmlns:a16="http://schemas.microsoft.com/office/drawing/2014/main" id="{DAD43B79-0981-4080-B24D-369059075414}"/>
                  </a:ext>
                </a:extLst>
              </p:cNvPr>
              <p:cNvSpPr/>
              <p:nvPr/>
            </p:nvSpPr>
            <p:spPr>
              <a:xfrm>
                <a:off x="6208490" y="4346067"/>
                <a:ext cx="1266825" cy="1266825"/>
              </a:xfrm>
              <a:custGeom>
                <a:avLst/>
                <a:gdLst>
                  <a:gd name="connsiteX0" fmla="*/ 636842 w 1266825"/>
                  <a:gd name="connsiteY0" fmla="*/ 1266539 h 1266825"/>
                  <a:gd name="connsiteX1" fmla="*/ 7144 w 1266825"/>
                  <a:gd name="connsiteY1" fmla="*/ 636842 h 1266825"/>
                  <a:gd name="connsiteX2" fmla="*/ 636842 w 1266825"/>
                  <a:gd name="connsiteY2" fmla="*/ 7144 h 1266825"/>
                  <a:gd name="connsiteX3" fmla="*/ 1266539 w 1266825"/>
                  <a:gd name="connsiteY3" fmla="*/ 636842 h 1266825"/>
                  <a:gd name="connsiteX4" fmla="*/ 636842 w 1266825"/>
                  <a:gd name="connsiteY4" fmla="*/ 1266539 h 1266825"/>
                  <a:gd name="connsiteX5" fmla="*/ 636842 w 1266825"/>
                  <a:gd name="connsiteY5" fmla="*/ 35433 h 1266825"/>
                  <a:gd name="connsiteX6" fmla="*/ 35719 w 1266825"/>
                  <a:gd name="connsiteY6" fmla="*/ 636556 h 1266825"/>
                  <a:gd name="connsiteX7" fmla="*/ 636842 w 1266825"/>
                  <a:gd name="connsiteY7" fmla="*/ 1237679 h 1266825"/>
                  <a:gd name="connsiteX8" fmla="*/ 1237964 w 1266825"/>
                  <a:gd name="connsiteY8" fmla="*/ 636556 h 1266825"/>
                  <a:gd name="connsiteX9" fmla="*/ 636842 w 1266825"/>
                  <a:gd name="connsiteY9" fmla="*/ 35433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6825" h="1266825">
                    <a:moveTo>
                      <a:pt x="636842" y="1266539"/>
                    </a:moveTo>
                    <a:cubicBezTo>
                      <a:pt x="289069" y="1266539"/>
                      <a:pt x="7144" y="984614"/>
                      <a:pt x="7144" y="636842"/>
                    </a:cubicBezTo>
                    <a:cubicBezTo>
                      <a:pt x="7144" y="289069"/>
                      <a:pt x="289069" y="7144"/>
                      <a:pt x="636842" y="7144"/>
                    </a:cubicBezTo>
                    <a:cubicBezTo>
                      <a:pt x="984614" y="7144"/>
                      <a:pt x="1266539" y="289069"/>
                      <a:pt x="1266539" y="636842"/>
                    </a:cubicBezTo>
                    <a:cubicBezTo>
                      <a:pt x="1266119" y="984440"/>
                      <a:pt x="984440" y="1266119"/>
                      <a:pt x="636842" y="1266539"/>
                    </a:cubicBezTo>
                    <a:close/>
                    <a:moveTo>
                      <a:pt x="636842" y="35433"/>
                    </a:moveTo>
                    <a:cubicBezTo>
                      <a:pt x="304851" y="35433"/>
                      <a:pt x="35719" y="304565"/>
                      <a:pt x="35719" y="636556"/>
                    </a:cubicBezTo>
                    <a:cubicBezTo>
                      <a:pt x="35719" y="968547"/>
                      <a:pt x="304851" y="1237679"/>
                      <a:pt x="636842" y="1237679"/>
                    </a:cubicBezTo>
                    <a:cubicBezTo>
                      <a:pt x="968832" y="1237679"/>
                      <a:pt x="1237964" y="968547"/>
                      <a:pt x="1237964" y="636556"/>
                    </a:cubicBezTo>
                    <a:cubicBezTo>
                      <a:pt x="1237597" y="304717"/>
                      <a:pt x="968680" y="35800"/>
                      <a:pt x="636842" y="35433"/>
                    </a:cubicBezTo>
                    <a:close/>
                  </a:path>
                </a:pathLst>
              </a:custGeom>
              <a:solidFill>
                <a:schemeClr val="bg1"/>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37187062-9EF7-4523-833C-31E39A7A4F7C}"/>
                  </a:ext>
                </a:extLst>
              </p:cNvPr>
              <p:cNvSpPr/>
              <p:nvPr/>
            </p:nvSpPr>
            <p:spPr>
              <a:xfrm>
                <a:off x="6470047" y="4587716"/>
                <a:ext cx="523875" cy="523875"/>
              </a:xfrm>
              <a:custGeom>
                <a:avLst/>
                <a:gdLst>
                  <a:gd name="connsiteX0" fmla="*/ 265843 w 523875"/>
                  <a:gd name="connsiteY0" fmla="*/ 524542 h 523875"/>
                  <a:gd name="connsiteX1" fmla="*/ 7144 w 523875"/>
                  <a:gd name="connsiteY1" fmla="*/ 265843 h 523875"/>
                  <a:gd name="connsiteX2" fmla="*/ 265843 w 523875"/>
                  <a:gd name="connsiteY2" fmla="*/ 7144 h 523875"/>
                  <a:gd name="connsiteX3" fmla="*/ 524542 w 523875"/>
                  <a:gd name="connsiteY3" fmla="*/ 265843 h 523875"/>
                  <a:gd name="connsiteX4" fmla="*/ 265843 w 523875"/>
                  <a:gd name="connsiteY4" fmla="*/ 524542 h 523875"/>
                  <a:gd name="connsiteX5" fmla="*/ 265843 w 523875"/>
                  <a:gd name="connsiteY5" fmla="*/ 39719 h 523875"/>
                  <a:gd name="connsiteX6" fmla="*/ 39719 w 523875"/>
                  <a:gd name="connsiteY6" fmla="*/ 265843 h 523875"/>
                  <a:gd name="connsiteX7" fmla="*/ 265843 w 523875"/>
                  <a:gd name="connsiteY7" fmla="*/ 491966 h 523875"/>
                  <a:gd name="connsiteX8" fmla="*/ 491966 w 523875"/>
                  <a:gd name="connsiteY8" fmla="*/ 265843 h 523875"/>
                  <a:gd name="connsiteX9" fmla="*/ 265843 w 523875"/>
                  <a:gd name="connsiteY9" fmla="*/ 39719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5" h="523875">
                    <a:moveTo>
                      <a:pt x="265843" y="524542"/>
                    </a:moveTo>
                    <a:cubicBezTo>
                      <a:pt x="122967" y="524542"/>
                      <a:pt x="7144" y="408718"/>
                      <a:pt x="7144" y="265843"/>
                    </a:cubicBezTo>
                    <a:cubicBezTo>
                      <a:pt x="7144" y="122967"/>
                      <a:pt x="122967" y="7144"/>
                      <a:pt x="265843" y="7144"/>
                    </a:cubicBezTo>
                    <a:cubicBezTo>
                      <a:pt x="408718" y="7144"/>
                      <a:pt x="524542" y="122967"/>
                      <a:pt x="524542" y="265843"/>
                    </a:cubicBezTo>
                    <a:cubicBezTo>
                      <a:pt x="524384" y="408653"/>
                      <a:pt x="408653" y="524384"/>
                      <a:pt x="265843" y="524542"/>
                    </a:cubicBezTo>
                    <a:close/>
                    <a:moveTo>
                      <a:pt x="265843" y="39719"/>
                    </a:moveTo>
                    <a:cubicBezTo>
                      <a:pt x="140958" y="39719"/>
                      <a:pt x="39719" y="140958"/>
                      <a:pt x="39719" y="265843"/>
                    </a:cubicBezTo>
                    <a:cubicBezTo>
                      <a:pt x="39719" y="390727"/>
                      <a:pt x="140958" y="491966"/>
                      <a:pt x="265843" y="491966"/>
                    </a:cubicBezTo>
                    <a:cubicBezTo>
                      <a:pt x="390727" y="491966"/>
                      <a:pt x="491966" y="390727"/>
                      <a:pt x="491966" y="265843"/>
                    </a:cubicBezTo>
                    <a:cubicBezTo>
                      <a:pt x="491809" y="141023"/>
                      <a:pt x="390662" y="39877"/>
                      <a:pt x="265843" y="39719"/>
                    </a:cubicBezTo>
                    <a:close/>
                  </a:path>
                </a:pathLst>
              </a:custGeom>
              <a:solidFill>
                <a:schemeClr val="bg1"/>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63D2A346-E12F-4374-B2E8-08DB2A6E538D}"/>
                  </a:ext>
                </a:extLst>
              </p:cNvPr>
              <p:cNvSpPr/>
              <p:nvPr/>
            </p:nvSpPr>
            <p:spPr>
              <a:xfrm>
                <a:off x="6892507" y="4998624"/>
                <a:ext cx="352425" cy="342900"/>
              </a:xfrm>
              <a:custGeom>
                <a:avLst/>
                <a:gdLst>
                  <a:gd name="connsiteX0" fmla="*/ 244861 w 352425"/>
                  <a:gd name="connsiteY0" fmla="*/ 344901 h 342900"/>
                  <a:gd name="connsiteX1" fmla="*/ 233526 w 352425"/>
                  <a:gd name="connsiteY1" fmla="*/ 340424 h 342900"/>
                  <a:gd name="connsiteX2" fmla="*/ 12165 w 352425"/>
                  <a:gd name="connsiteY2" fmla="*/ 128398 h 342900"/>
                  <a:gd name="connsiteX3" fmla="*/ 11669 w 352425"/>
                  <a:gd name="connsiteY3" fmla="*/ 105369 h 342900"/>
                  <a:gd name="connsiteX4" fmla="*/ 11689 w 352425"/>
                  <a:gd name="connsiteY4" fmla="*/ 105347 h 342900"/>
                  <a:gd name="connsiteX5" fmla="*/ 100938 w 352425"/>
                  <a:gd name="connsiteY5" fmla="*/ 12193 h 342900"/>
                  <a:gd name="connsiteX6" fmla="*/ 112273 w 352425"/>
                  <a:gd name="connsiteY6" fmla="*/ 7144 h 342900"/>
                  <a:gd name="connsiteX7" fmla="*/ 123894 w 352425"/>
                  <a:gd name="connsiteY7" fmla="*/ 11621 h 342900"/>
                  <a:gd name="connsiteX8" fmla="*/ 345350 w 352425"/>
                  <a:gd name="connsiteY8" fmla="*/ 223648 h 342900"/>
                  <a:gd name="connsiteX9" fmla="*/ 345826 w 352425"/>
                  <a:gd name="connsiteY9" fmla="*/ 246603 h 342900"/>
                  <a:gd name="connsiteX10" fmla="*/ 256577 w 352425"/>
                  <a:gd name="connsiteY10" fmla="*/ 339853 h 342900"/>
                  <a:gd name="connsiteX11" fmla="*/ 245147 w 352425"/>
                  <a:gd name="connsiteY11" fmla="*/ 344901 h 342900"/>
                  <a:gd name="connsiteX12" fmla="*/ 46455 w 352425"/>
                  <a:gd name="connsiteY12" fmla="*/ 116301 h 342900"/>
                  <a:gd name="connsiteX13" fmla="*/ 244290 w 352425"/>
                  <a:gd name="connsiteY13" fmla="*/ 305753 h 342900"/>
                  <a:gd name="connsiteX14" fmla="*/ 310965 w 352425"/>
                  <a:gd name="connsiteY14" fmla="*/ 236030 h 342900"/>
                  <a:gd name="connsiteX15" fmla="*/ 113130 w 352425"/>
                  <a:gd name="connsiteY15" fmla="*/ 4648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2425" h="342900">
                    <a:moveTo>
                      <a:pt x="244861" y="344901"/>
                    </a:moveTo>
                    <a:cubicBezTo>
                      <a:pt x="240653" y="344893"/>
                      <a:pt x="236604" y="343294"/>
                      <a:pt x="233526" y="340424"/>
                    </a:cubicBezTo>
                    <a:lnTo>
                      <a:pt x="12165" y="128398"/>
                    </a:lnTo>
                    <a:cubicBezTo>
                      <a:pt x="5669" y="122175"/>
                      <a:pt x="5447" y="111865"/>
                      <a:pt x="11669" y="105369"/>
                    </a:cubicBezTo>
                    <a:cubicBezTo>
                      <a:pt x="11675" y="105361"/>
                      <a:pt x="11682" y="105354"/>
                      <a:pt x="11689" y="105347"/>
                    </a:cubicBezTo>
                    <a:lnTo>
                      <a:pt x="100938" y="12193"/>
                    </a:lnTo>
                    <a:cubicBezTo>
                      <a:pt x="103890" y="9063"/>
                      <a:pt x="107972" y="7245"/>
                      <a:pt x="112273" y="7144"/>
                    </a:cubicBezTo>
                    <a:cubicBezTo>
                      <a:pt x="116574" y="7109"/>
                      <a:pt x="120728" y="8709"/>
                      <a:pt x="123894" y="11621"/>
                    </a:cubicBezTo>
                    <a:lnTo>
                      <a:pt x="345350" y="223648"/>
                    </a:lnTo>
                    <a:cubicBezTo>
                      <a:pt x="351792" y="229867"/>
                      <a:pt x="352005" y="240121"/>
                      <a:pt x="345826" y="246603"/>
                    </a:cubicBezTo>
                    <a:lnTo>
                      <a:pt x="256577" y="339853"/>
                    </a:lnTo>
                    <a:cubicBezTo>
                      <a:pt x="253602" y="343006"/>
                      <a:pt x="249481" y="344826"/>
                      <a:pt x="245147" y="344901"/>
                    </a:cubicBezTo>
                    <a:close/>
                    <a:moveTo>
                      <a:pt x="46455" y="116301"/>
                    </a:moveTo>
                    <a:lnTo>
                      <a:pt x="244290" y="305753"/>
                    </a:lnTo>
                    <a:lnTo>
                      <a:pt x="310965" y="236030"/>
                    </a:lnTo>
                    <a:lnTo>
                      <a:pt x="113130" y="46483"/>
                    </a:lnTo>
                    <a:close/>
                  </a:path>
                </a:pathLst>
              </a:custGeom>
              <a:solidFill>
                <a:schemeClr val="bg1"/>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4AAE7481-9C23-4DB2-A193-8759B295E981}"/>
                  </a:ext>
                </a:extLst>
              </p:cNvPr>
              <p:cNvSpPr/>
              <p:nvPr/>
            </p:nvSpPr>
            <p:spPr>
              <a:xfrm>
                <a:off x="6887068" y="4996904"/>
                <a:ext cx="95250" cy="95250"/>
              </a:xfrm>
              <a:custGeom>
                <a:avLst/>
                <a:gdLst>
                  <a:gd name="connsiteX0" fmla="*/ 73421 w 95250"/>
                  <a:gd name="connsiteY0" fmla="*/ 87922 h 95250"/>
                  <a:gd name="connsiteX1" fmla="*/ 62181 w 95250"/>
                  <a:gd name="connsiteY1" fmla="*/ 83350 h 95250"/>
                  <a:gd name="connsiteX2" fmla="*/ 12746 w 95250"/>
                  <a:gd name="connsiteY2" fmla="*/ 35725 h 95250"/>
                  <a:gd name="connsiteX3" fmla="*/ 11139 w 95250"/>
                  <a:gd name="connsiteY3" fmla="*/ 12746 h 95250"/>
                  <a:gd name="connsiteX4" fmla="*/ 34117 w 95250"/>
                  <a:gd name="connsiteY4" fmla="*/ 11139 h 95250"/>
                  <a:gd name="connsiteX5" fmla="*/ 35225 w 95250"/>
                  <a:gd name="connsiteY5" fmla="*/ 12198 h 95250"/>
                  <a:gd name="connsiteX6" fmla="*/ 84660 w 95250"/>
                  <a:gd name="connsiteY6" fmla="*/ 59823 h 95250"/>
                  <a:gd name="connsiteX7" fmla="*/ 86276 w 95250"/>
                  <a:gd name="connsiteY7" fmla="*/ 82800 h 95250"/>
                  <a:gd name="connsiteX8" fmla="*/ 73421 w 95250"/>
                  <a:gd name="connsiteY8" fmla="*/ 883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73421" y="87922"/>
                    </a:moveTo>
                    <a:cubicBezTo>
                      <a:pt x="69219" y="87932"/>
                      <a:pt x="65182" y="86290"/>
                      <a:pt x="62181" y="83350"/>
                    </a:cubicBezTo>
                    <a:lnTo>
                      <a:pt x="12746" y="35725"/>
                    </a:lnTo>
                    <a:cubicBezTo>
                      <a:pt x="5957" y="29823"/>
                      <a:pt x="5238" y="19536"/>
                      <a:pt x="11139" y="12746"/>
                    </a:cubicBezTo>
                    <a:cubicBezTo>
                      <a:pt x="17040" y="5957"/>
                      <a:pt x="27328" y="5238"/>
                      <a:pt x="34117" y="11139"/>
                    </a:cubicBezTo>
                    <a:cubicBezTo>
                      <a:pt x="34503" y="11474"/>
                      <a:pt x="34873" y="11828"/>
                      <a:pt x="35225" y="12198"/>
                    </a:cubicBezTo>
                    <a:lnTo>
                      <a:pt x="84660" y="59823"/>
                    </a:lnTo>
                    <a:cubicBezTo>
                      <a:pt x="91452" y="65722"/>
                      <a:pt x="92175" y="76009"/>
                      <a:pt x="86276" y="82800"/>
                    </a:cubicBezTo>
                    <a:cubicBezTo>
                      <a:pt x="83055" y="86510"/>
                      <a:pt x="78331" y="88566"/>
                      <a:pt x="73421" y="88398"/>
                    </a:cubicBezTo>
                    <a:close/>
                  </a:path>
                </a:pathLst>
              </a:custGeom>
              <a:solidFill>
                <a:schemeClr val="bg1"/>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7D7D59A8-BE32-4A92-B7A8-291B3EE555D7}"/>
                  </a:ext>
                </a:extLst>
              </p:cNvPr>
              <p:cNvSpPr/>
              <p:nvPr/>
            </p:nvSpPr>
            <p:spPr>
              <a:xfrm>
                <a:off x="6544437" y="4762214"/>
                <a:ext cx="133350" cy="133350"/>
              </a:xfrm>
              <a:custGeom>
                <a:avLst/>
                <a:gdLst>
                  <a:gd name="connsiteX0" fmla="*/ 67818 w 133350"/>
                  <a:gd name="connsiteY0" fmla="*/ 128492 h 133350"/>
                  <a:gd name="connsiteX1" fmla="*/ 7144 w 133350"/>
                  <a:gd name="connsiteY1" fmla="*/ 67818 h 133350"/>
                  <a:gd name="connsiteX2" fmla="*/ 67818 w 133350"/>
                  <a:gd name="connsiteY2" fmla="*/ 7144 h 133350"/>
                  <a:gd name="connsiteX3" fmla="*/ 128492 w 133350"/>
                  <a:gd name="connsiteY3" fmla="*/ 67818 h 133350"/>
                  <a:gd name="connsiteX4" fmla="*/ 67818 w 133350"/>
                  <a:gd name="connsiteY4" fmla="*/ 128492 h 133350"/>
                  <a:gd name="connsiteX5" fmla="*/ 67818 w 133350"/>
                  <a:gd name="connsiteY5" fmla="*/ 39719 h 133350"/>
                  <a:gd name="connsiteX6" fmla="*/ 39243 w 133350"/>
                  <a:gd name="connsiteY6" fmla="*/ 68294 h 133350"/>
                  <a:gd name="connsiteX7" fmla="*/ 67818 w 133350"/>
                  <a:gd name="connsiteY7" fmla="*/ 96869 h 133350"/>
                  <a:gd name="connsiteX8" fmla="*/ 96393 w 133350"/>
                  <a:gd name="connsiteY8" fmla="*/ 68294 h 133350"/>
                  <a:gd name="connsiteX9" fmla="*/ 68779 w 133350"/>
                  <a:gd name="connsiteY9" fmla="*/ 39719 h 133350"/>
                  <a:gd name="connsiteX10" fmla="*/ 67818 w 133350"/>
                  <a:gd name="connsiteY10" fmla="*/ 397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33350">
                    <a:moveTo>
                      <a:pt x="67818" y="128492"/>
                    </a:moveTo>
                    <a:cubicBezTo>
                      <a:pt x="34309" y="128492"/>
                      <a:pt x="7144" y="101328"/>
                      <a:pt x="7144" y="67818"/>
                    </a:cubicBezTo>
                    <a:cubicBezTo>
                      <a:pt x="7144" y="34309"/>
                      <a:pt x="34309" y="7144"/>
                      <a:pt x="67818" y="7144"/>
                    </a:cubicBezTo>
                    <a:cubicBezTo>
                      <a:pt x="101327" y="7144"/>
                      <a:pt x="128492" y="34309"/>
                      <a:pt x="128492" y="67818"/>
                    </a:cubicBezTo>
                    <a:cubicBezTo>
                      <a:pt x="128440" y="101306"/>
                      <a:pt x="101306" y="128440"/>
                      <a:pt x="67818" y="128492"/>
                    </a:cubicBezTo>
                    <a:close/>
                    <a:moveTo>
                      <a:pt x="67818" y="39719"/>
                    </a:moveTo>
                    <a:cubicBezTo>
                      <a:pt x="52036" y="39719"/>
                      <a:pt x="39243" y="52513"/>
                      <a:pt x="39243" y="68294"/>
                    </a:cubicBezTo>
                    <a:cubicBezTo>
                      <a:pt x="39243" y="84076"/>
                      <a:pt x="52036" y="96869"/>
                      <a:pt x="67818" y="96869"/>
                    </a:cubicBezTo>
                    <a:cubicBezTo>
                      <a:pt x="83600" y="96869"/>
                      <a:pt x="96393" y="84076"/>
                      <a:pt x="96393" y="68294"/>
                    </a:cubicBezTo>
                    <a:cubicBezTo>
                      <a:pt x="96658" y="52778"/>
                      <a:pt x="84295" y="39985"/>
                      <a:pt x="68779" y="39719"/>
                    </a:cubicBezTo>
                    <a:cubicBezTo>
                      <a:pt x="68458" y="39714"/>
                      <a:pt x="68138" y="39714"/>
                      <a:pt x="67818" y="39719"/>
                    </a:cubicBezTo>
                    <a:close/>
                  </a:path>
                </a:pathLst>
              </a:custGeom>
              <a:solidFill>
                <a:schemeClr val="bg1"/>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4C40BB68-D5EE-4E82-AE8D-DE7290AE765F}"/>
                  </a:ext>
                </a:extLst>
              </p:cNvPr>
              <p:cNvSpPr/>
              <p:nvPr/>
            </p:nvSpPr>
            <p:spPr>
              <a:xfrm>
                <a:off x="6747319" y="4803648"/>
                <a:ext cx="133350" cy="133350"/>
              </a:xfrm>
              <a:custGeom>
                <a:avLst/>
                <a:gdLst>
                  <a:gd name="connsiteX0" fmla="*/ 67818 w 133350"/>
                  <a:gd name="connsiteY0" fmla="*/ 128492 h 133350"/>
                  <a:gd name="connsiteX1" fmla="*/ 7144 w 133350"/>
                  <a:gd name="connsiteY1" fmla="*/ 67818 h 133350"/>
                  <a:gd name="connsiteX2" fmla="*/ 67818 w 133350"/>
                  <a:gd name="connsiteY2" fmla="*/ 7144 h 133350"/>
                  <a:gd name="connsiteX3" fmla="*/ 128492 w 133350"/>
                  <a:gd name="connsiteY3" fmla="*/ 67818 h 133350"/>
                  <a:gd name="connsiteX4" fmla="*/ 67818 w 133350"/>
                  <a:gd name="connsiteY4" fmla="*/ 128492 h 133350"/>
                  <a:gd name="connsiteX5" fmla="*/ 67818 w 133350"/>
                  <a:gd name="connsiteY5" fmla="*/ 39719 h 133350"/>
                  <a:gd name="connsiteX6" fmla="*/ 39243 w 133350"/>
                  <a:gd name="connsiteY6" fmla="*/ 68294 h 133350"/>
                  <a:gd name="connsiteX7" fmla="*/ 67818 w 133350"/>
                  <a:gd name="connsiteY7" fmla="*/ 96869 h 133350"/>
                  <a:gd name="connsiteX8" fmla="*/ 96393 w 133350"/>
                  <a:gd name="connsiteY8" fmla="*/ 68294 h 133350"/>
                  <a:gd name="connsiteX9" fmla="*/ 68779 w 133350"/>
                  <a:gd name="connsiteY9" fmla="*/ 39719 h 133350"/>
                  <a:gd name="connsiteX10" fmla="*/ 67818 w 133350"/>
                  <a:gd name="connsiteY10" fmla="*/ 397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33350">
                    <a:moveTo>
                      <a:pt x="67818" y="128492"/>
                    </a:moveTo>
                    <a:cubicBezTo>
                      <a:pt x="34309" y="128492"/>
                      <a:pt x="7144" y="101328"/>
                      <a:pt x="7144" y="67818"/>
                    </a:cubicBezTo>
                    <a:cubicBezTo>
                      <a:pt x="7144" y="34309"/>
                      <a:pt x="34309" y="7144"/>
                      <a:pt x="67818" y="7144"/>
                    </a:cubicBezTo>
                    <a:cubicBezTo>
                      <a:pt x="101327" y="7144"/>
                      <a:pt x="128492" y="34309"/>
                      <a:pt x="128492" y="67818"/>
                    </a:cubicBezTo>
                    <a:cubicBezTo>
                      <a:pt x="128440" y="101306"/>
                      <a:pt x="101306" y="128440"/>
                      <a:pt x="67818" y="128492"/>
                    </a:cubicBezTo>
                    <a:close/>
                    <a:moveTo>
                      <a:pt x="67818" y="39719"/>
                    </a:moveTo>
                    <a:cubicBezTo>
                      <a:pt x="52037" y="39719"/>
                      <a:pt x="39243" y="52513"/>
                      <a:pt x="39243" y="68294"/>
                    </a:cubicBezTo>
                    <a:cubicBezTo>
                      <a:pt x="39243" y="84076"/>
                      <a:pt x="52037" y="96869"/>
                      <a:pt x="67818" y="96869"/>
                    </a:cubicBezTo>
                    <a:cubicBezTo>
                      <a:pt x="83600" y="96869"/>
                      <a:pt x="96393" y="84076"/>
                      <a:pt x="96393" y="68294"/>
                    </a:cubicBezTo>
                    <a:cubicBezTo>
                      <a:pt x="96658" y="52778"/>
                      <a:pt x="84295" y="39985"/>
                      <a:pt x="68779" y="39719"/>
                    </a:cubicBezTo>
                    <a:cubicBezTo>
                      <a:pt x="68459" y="39714"/>
                      <a:pt x="68138" y="39714"/>
                      <a:pt x="67818" y="39719"/>
                    </a:cubicBezTo>
                    <a:close/>
                  </a:path>
                </a:pathLst>
              </a:custGeom>
              <a:solidFill>
                <a:schemeClr val="bg1"/>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6326C52D-93E3-49CA-B361-1DDB1BCD72FD}"/>
                  </a:ext>
                </a:extLst>
              </p:cNvPr>
              <p:cNvSpPr/>
              <p:nvPr/>
            </p:nvSpPr>
            <p:spPr>
              <a:xfrm>
                <a:off x="6344031" y="4970716"/>
                <a:ext cx="133350" cy="133350"/>
              </a:xfrm>
              <a:custGeom>
                <a:avLst/>
                <a:gdLst>
                  <a:gd name="connsiteX0" fmla="*/ 67818 w 133350"/>
                  <a:gd name="connsiteY0" fmla="*/ 128492 h 133350"/>
                  <a:gd name="connsiteX1" fmla="*/ 7144 w 133350"/>
                  <a:gd name="connsiteY1" fmla="*/ 67818 h 133350"/>
                  <a:gd name="connsiteX2" fmla="*/ 67818 w 133350"/>
                  <a:gd name="connsiteY2" fmla="*/ 7144 h 133350"/>
                  <a:gd name="connsiteX3" fmla="*/ 128492 w 133350"/>
                  <a:gd name="connsiteY3" fmla="*/ 67818 h 133350"/>
                  <a:gd name="connsiteX4" fmla="*/ 128492 w 133350"/>
                  <a:gd name="connsiteY4" fmla="*/ 68008 h 133350"/>
                  <a:gd name="connsiteX5" fmla="*/ 67818 w 133350"/>
                  <a:gd name="connsiteY5" fmla="*/ 128492 h 133350"/>
                  <a:gd name="connsiteX6" fmla="*/ 67818 w 133350"/>
                  <a:gd name="connsiteY6" fmla="*/ 39719 h 133350"/>
                  <a:gd name="connsiteX7" fmla="*/ 39243 w 133350"/>
                  <a:gd name="connsiteY7" fmla="*/ 68294 h 133350"/>
                  <a:gd name="connsiteX8" fmla="*/ 67818 w 133350"/>
                  <a:gd name="connsiteY8" fmla="*/ 96869 h 133350"/>
                  <a:gd name="connsiteX9" fmla="*/ 96393 w 133350"/>
                  <a:gd name="connsiteY9" fmla="*/ 68294 h 133350"/>
                  <a:gd name="connsiteX10" fmla="*/ 69071 w 133350"/>
                  <a:gd name="connsiteY10" fmla="*/ 39440 h 133350"/>
                  <a:gd name="connsiteX11" fmla="*/ 67818 w 133350"/>
                  <a:gd name="connsiteY11" fmla="*/ 3943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33350">
                    <a:moveTo>
                      <a:pt x="67818" y="128492"/>
                    </a:moveTo>
                    <a:cubicBezTo>
                      <a:pt x="34308" y="128492"/>
                      <a:pt x="7144" y="101327"/>
                      <a:pt x="7144" y="67818"/>
                    </a:cubicBezTo>
                    <a:cubicBezTo>
                      <a:pt x="7144" y="34308"/>
                      <a:pt x="34309" y="7144"/>
                      <a:pt x="67818" y="7144"/>
                    </a:cubicBezTo>
                    <a:cubicBezTo>
                      <a:pt x="101328" y="7144"/>
                      <a:pt x="128492" y="34309"/>
                      <a:pt x="128492" y="67818"/>
                    </a:cubicBezTo>
                    <a:cubicBezTo>
                      <a:pt x="128492" y="67882"/>
                      <a:pt x="128492" y="67945"/>
                      <a:pt x="128492" y="68008"/>
                    </a:cubicBezTo>
                    <a:cubicBezTo>
                      <a:pt x="128335" y="101422"/>
                      <a:pt x="101231" y="128440"/>
                      <a:pt x="67818" y="128492"/>
                    </a:cubicBezTo>
                    <a:close/>
                    <a:moveTo>
                      <a:pt x="67818" y="39719"/>
                    </a:moveTo>
                    <a:cubicBezTo>
                      <a:pt x="52036" y="39719"/>
                      <a:pt x="39243" y="52513"/>
                      <a:pt x="39243" y="68294"/>
                    </a:cubicBezTo>
                    <a:cubicBezTo>
                      <a:pt x="39243" y="84076"/>
                      <a:pt x="52036" y="96869"/>
                      <a:pt x="67818" y="96869"/>
                    </a:cubicBezTo>
                    <a:cubicBezTo>
                      <a:pt x="83599" y="96869"/>
                      <a:pt x="96393" y="84076"/>
                      <a:pt x="96393" y="68294"/>
                    </a:cubicBezTo>
                    <a:cubicBezTo>
                      <a:pt x="96816" y="52782"/>
                      <a:pt x="84583" y="39863"/>
                      <a:pt x="69071" y="39440"/>
                    </a:cubicBezTo>
                    <a:cubicBezTo>
                      <a:pt x="68653" y="39428"/>
                      <a:pt x="68235" y="39426"/>
                      <a:pt x="67818" y="39434"/>
                    </a:cubicBezTo>
                    <a:close/>
                  </a:path>
                </a:pathLst>
              </a:custGeom>
              <a:solidFill>
                <a:schemeClr val="bg1"/>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F0BA0DBD-A6A7-47AB-B55E-3D8037DBA41D}"/>
                  </a:ext>
                </a:extLst>
              </p:cNvPr>
              <p:cNvSpPr/>
              <p:nvPr/>
            </p:nvSpPr>
            <p:spPr>
              <a:xfrm>
                <a:off x="6879812" y="4489418"/>
                <a:ext cx="133350" cy="133350"/>
              </a:xfrm>
              <a:custGeom>
                <a:avLst/>
                <a:gdLst>
                  <a:gd name="connsiteX0" fmla="*/ 67818 w 133350"/>
                  <a:gd name="connsiteY0" fmla="*/ 128492 h 133350"/>
                  <a:gd name="connsiteX1" fmla="*/ 7144 w 133350"/>
                  <a:gd name="connsiteY1" fmla="*/ 67818 h 133350"/>
                  <a:gd name="connsiteX2" fmla="*/ 67818 w 133350"/>
                  <a:gd name="connsiteY2" fmla="*/ 7144 h 133350"/>
                  <a:gd name="connsiteX3" fmla="*/ 128492 w 133350"/>
                  <a:gd name="connsiteY3" fmla="*/ 67818 h 133350"/>
                  <a:gd name="connsiteX4" fmla="*/ 67818 w 133350"/>
                  <a:gd name="connsiteY4" fmla="*/ 128492 h 133350"/>
                  <a:gd name="connsiteX5" fmla="*/ 67818 w 133350"/>
                  <a:gd name="connsiteY5" fmla="*/ 39719 h 133350"/>
                  <a:gd name="connsiteX6" fmla="*/ 39243 w 133350"/>
                  <a:gd name="connsiteY6" fmla="*/ 68294 h 133350"/>
                  <a:gd name="connsiteX7" fmla="*/ 67818 w 133350"/>
                  <a:gd name="connsiteY7" fmla="*/ 96869 h 133350"/>
                  <a:gd name="connsiteX8" fmla="*/ 96393 w 133350"/>
                  <a:gd name="connsiteY8" fmla="*/ 68294 h 133350"/>
                  <a:gd name="connsiteX9" fmla="*/ 68779 w 133350"/>
                  <a:gd name="connsiteY9" fmla="*/ 39719 h 133350"/>
                  <a:gd name="connsiteX10" fmla="*/ 67818 w 133350"/>
                  <a:gd name="connsiteY10" fmla="*/ 397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33350">
                    <a:moveTo>
                      <a:pt x="67818" y="128492"/>
                    </a:moveTo>
                    <a:cubicBezTo>
                      <a:pt x="34309" y="128492"/>
                      <a:pt x="7144" y="101327"/>
                      <a:pt x="7144" y="67818"/>
                    </a:cubicBezTo>
                    <a:cubicBezTo>
                      <a:pt x="7144" y="34309"/>
                      <a:pt x="34309" y="7144"/>
                      <a:pt x="67818" y="7144"/>
                    </a:cubicBezTo>
                    <a:cubicBezTo>
                      <a:pt x="101327" y="7144"/>
                      <a:pt x="128492" y="34309"/>
                      <a:pt x="128492" y="67818"/>
                    </a:cubicBezTo>
                    <a:cubicBezTo>
                      <a:pt x="128440" y="101306"/>
                      <a:pt x="101306" y="128440"/>
                      <a:pt x="67818" y="128492"/>
                    </a:cubicBezTo>
                    <a:close/>
                    <a:moveTo>
                      <a:pt x="67818" y="39719"/>
                    </a:moveTo>
                    <a:cubicBezTo>
                      <a:pt x="52037" y="39719"/>
                      <a:pt x="39243" y="52513"/>
                      <a:pt x="39243" y="68294"/>
                    </a:cubicBezTo>
                    <a:cubicBezTo>
                      <a:pt x="39243" y="84076"/>
                      <a:pt x="52037" y="96869"/>
                      <a:pt x="67818" y="96869"/>
                    </a:cubicBezTo>
                    <a:cubicBezTo>
                      <a:pt x="83600" y="96869"/>
                      <a:pt x="96393" y="84076"/>
                      <a:pt x="96393" y="68294"/>
                    </a:cubicBezTo>
                    <a:cubicBezTo>
                      <a:pt x="96658" y="52778"/>
                      <a:pt x="84295" y="39985"/>
                      <a:pt x="68779" y="39719"/>
                    </a:cubicBezTo>
                    <a:cubicBezTo>
                      <a:pt x="68459" y="39714"/>
                      <a:pt x="68138" y="39714"/>
                      <a:pt x="67818" y="39719"/>
                    </a:cubicBezTo>
                    <a:close/>
                  </a:path>
                </a:pathLst>
              </a:custGeom>
              <a:solidFill>
                <a:schemeClr val="bg1"/>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A59733F8-8B8C-48B0-8C39-565C2D1F49D8}"/>
                  </a:ext>
                </a:extLst>
              </p:cNvPr>
              <p:cNvSpPr/>
              <p:nvPr/>
            </p:nvSpPr>
            <p:spPr>
              <a:xfrm>
                <a:off x="6808198" y="4574559"/>
                <a:ext cx="142875" cy="266700"/>
              </a:xfrm>
              <a:custGeom>
                <a:avLst/>
                <a:gdLst>
                  <a:gd name="connsiteX0" fmla="*/ 23418 w 142875"/>
                  <a:gd name="connsiteY0" fmla="*/ 268809 h 266700"/>
                  <a:gd name="connsiteX1" fmla="*/ 16941 w 142875"/>
                  <a:gd name="connsiteY1" fmla="*/ 267475 h 266700"/>
                  <a:gd name="connsiteX2" fmla="*/ 8463 w 142875"/>
                  <a:gd name="connsiteY2" fmla="*/ 246044 h 266700"/>
                  <a:gd name="connsiteX3" fmla="*/ 106952 w 142875"/>
                  <a:gd name="connsiteY3" fmla="*/ 16968 h 266700"/>
                  <a:gd name="connsiteX4" fmla="*/ 128383 w 142875"/>
                  <a:gd name="connsiteY4" fmla="*/ 8490 h 266700"/>
                  <a:gd name="connsiteX5" fmla="*/ 136860 w 142875"/>
                  <a:gd name="connsiteY5" fmla="*/ 29922 h 266700"/>
                  <a:gd name="connsiteX6" fmla="*/ 38372 w 142875"/>
                  <a:gd name="connsiteY6" fmla="*/ 258522 h 266700"/>
                  <a:gd name="connsiteX7" fmla="*/ 23418 w 142875"/>
                  <a:gd name="connsiteY7" fmla="*/ 268809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266700">
                    <a:moveTo>
                      <a:pt x="23418" y="268809"/>
                    </a:moveTo>
                    <a:cubicBezTo>
                      <a:pt x="21189" y="268826"/>
                      <a:pt x="18981" y="268371"/>
                      <a:pt x="16941" y="267475"/>
                    </a:cubicBezTo>
                    <a:cubicBezTo>
                      <a:pt x="8718" y="263862"/>
                      <a:pt x="4937" y="254304"/>
                      <a:pt x="8463" y="246044"/>
                    </a:cubicBezTo>
                    <a:lnTo>
                      <a:pt x="106952" y="16968"/>
                    </a:lnTo>
                    <a:cubicBezTo>
                      <a:pt x="110529" y="8709"/>
                      <a:pt x="120124" y="4913"/>
                      <a:pt x="128383" y="8490"/>
                    </a:cubicBezTo>
                    <a:cubicBezTo>
                      <a:pt x="136642" y="12067"/>
                      <a:pt x="140437" y="21663"/>
                      <a:pt x="136860" y="29922"/>
                    </a:cubicBezTo>
                    <a:lnTo>
                      <a:pt x="38372" y="258522"/>
                    </a:lnTo>
                    <a:cubicBezTo>
                      <a:pt x="35916" y="264651"/>
                      <a:pt x="30020" y="268707"/>
                      <a:pt x="23418" y="268809"/>
                    </a:cubicBezTo>
                    <a:close/>
                  </a:path>
                </a:pathLst>
              </a:custGeom>
              <a:solidFill>
                <a:schemeClr val="bg1"/>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36F53468-67B1-4A58-B3D0-4BEBAD6F0060}"/>
                  </a:ext>
                </a:extLst>
              </p:cNvPr>
              <p:cNvSpPr/>
              <p:nvPr/>
            </p:nvSpPr>
            <p:spPr>
              <a:xfrm>
                <a:off x="6423801" y="4834888"/>
                <a:ext cx="171450" cy="180975"/>
              </a:xfrm>
              <a:custGeom>
                <a:avLst/>
                <a:gdLst>
                  <a:gd name="connsiteX0" fmla="*/ 23386 w 171450"/>
                  <a:gd name="connsiteY0" fmla="*/ 180596 h 180975"/>
                  <a:gd name="connsiteX1" fmla="*/ 12528 w 171450"/>
                  <a:gd name="connsiteY1" fmla="*/ 176405 h 180975"/>
                  <a:gd name="connsiteX2" fmla="*/ 11289 w 171450"/>
                  <a:gd name="connsiteY2" fmla="*/ 153450 h 180975"/>
                  <a:gd name="connsiteX3" fmla="*/ 137305 w 171450"/>
                  <a:gd name="connsiteY3" fmla="*/ 13337 h 180975"/>
                  <a:gd name="connsiteX4" fmla="*/ 160182 w 171450"/>
                  <a:gd name="connsiteY4" fmla="*/ 10650 h 180975"/>
                  <a:gd name="connsiteX5" fmla="*/ 162869 w 171450"/>
                  <a:gd name="connsiteY5" fmla="*/ 33527 h 180975"/>
                  <a:gd name="connsiteX6" fmla="*/ 161499 w 171450"/>
                  <a:gd name="connsiteY6" fmla="*/ 35054 h 180975"/>
                  <a:gd name="connsiteX7" fmla="*/ 35483 w 171450"/>
                  <a:gd name="connsiteY7" fmla="*/ 175262 h 180975"/>
                  <a:gd name="connsiteX8" fmla="*/ 23386 w 171450"/>
                  <a:gd name="connsiteY8" fmla="*/ 1805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80975">
                    <a:moveTo>
                      <a:pt x="23386" y="180596"/>
                    </a:moveTo>
                    <a:cubicBezTo>
                      <a:pt x="19364" y="180640"/>
                      <a:pt x="15477" y="179140"/>
                      <a:pt x="12528" y="176405"/>
                    </a:cubicBezTo>
                    <a:cubicBezTo>
                      <a:pt x="5864" y="170400"/>
                      <a:pt x="5310" y="160137"/>
                      <a:pt x="11289" y="153450"/>
                    </a:cubicBezTo>
                    <a:lnTo>
                      <a:pt x="137305" y="13337"/>
                    </a:lnTo>
                    <a:cubicBezTo>
                      <a:pt x="142880" y="6278"/>
                      <a:pt x="153123" y="5075"/>
                      <a:pt x="160182" y="10650"/>
                    </a:cubicBezTo>
                    <a:cubicBezTo>
                      <a:pt x="167241" y="16225"/>
                      <a:pt x="168444" y="26468"/>
                      <a:pt x="162869" y="33527"/>
                    </a:cubicBezTo>
                    <a:cubicBezTo>
                      <a:pt x="162445" y="34064"/>
                      <a:pt x="161987" y="34574"/>
                      <a:pt x="161499" y="35054"/>
                    </a:cubicBezTo>
                    <a:lnTo>
                      <a:pt x="35483" y="175262"/>
                    </a:lnTo>
                    <a:cubicBezTo>
                      <a:pt x="32400" y="178690"/>
                      <a:pt x="27996" y="180632"/>
                      <a:pt x="23386" y="180596"/>
                    </a:cubicBezTo>
                    <a:close/>
                  </a:path>
                </a:pathLst>
              </a:custGeom>
              <a:solidFill>
                <a:schemeClr val="bg1"/>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3429234D-D456-42B2-8A73-29CFE8D86A7F}"/>
                  </a:ext>
                </a:extLst>
              </p:cNvPr>
              <p:cNvSpPr/>
              <p:nvPr/>
            </p:nvSpPr>
            <p:spPr>
              <a:xfrm>
                <a:off x="6636394" y="4808898"/>
                <a:ext cx="152400" cy="76200"/>
              </a:xfrm>
              <a:custGeom>
                <a:avLst/>
                <a:gdLst>
                  <a:gd name="connsiteX0" fmla="*/ 132738 w 152400"/>
                  <a:gd name="connsiteY0" fmla="*/ 73808 h 76200"/>
                  <a:gd name="connsiteX1" fmla="*/ 127976 w 152400"/>
                  <a:gd name="connsiteY1" fmla="*/ 73046 h 76200"/>
                  <a:gd name="connsiteX2" fmla="*/ 19867 w 152400"/>
                  <a:gd name="connsiteY2" fmla="*/ 39327 h 76200"/>
                  <a:gd name="connsiteX3" fmla="*/ 7543 w 152400"/>
                  <a:gd name="connsiteY3" fmla="*/ 19867 h 76200"/>
                  <a:gd name="connsiteX4" fmla="*/ 27003 w 152400"/>
                  <a:gd name="connsiteY4" fmla="*/ 7543 h 76200"/>
                  <a:gd name="connsiteX5" fmla="*/ 29392 w 152400"/>
                  <a:gd name="connsiteY5" fmla="*/ 8276 h 76200"/>
                  <a:gd name="connsiteX6" fmla="*/ 137405 w 152400"/>
                  <a:gd name="connsiteY6" fmla="*/ 41708 h 76200"/>
                  <a:gd name="connsiteX7" fmla="*/ 148011 w 152400"/>
                  <a:gd name="connsiteY7" fmla="*/ 62156 h 76200"/>
                  <a:gd name="connsiteX8" fmla="*/ 132643 w 152400"/>
                  <a:gd name="connsiteY8" fmla="*/ 7352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76200">
                    <a:moveTo>
                      <a:pt x="132738" y="73808"/>
                    </a:moveTo>
                    <a:cubicBezTo>
                      <a:pt x="131121" y="73794"/>
                      <a:pt x="129516" y="73537"/>
                      <a:pt x="127976" y="73046"/>
                    </a:cubicBezTo>
                    <a:lnTo>
                      <a:pt x="19867" y="39327"/>
                    </a:lnTo>
                    <a:cubicBezTo>
                      <a:pt x="11090" y="37356"/>
                      <a:pt x="5572" y="28644"/>
                      <a:pt x="7543" y="19867"/>
                    </a:cubicBezTo>
                    <a:cubicBezTo>
                      <a:pt x="9514" y="11090"/>
                      <a:pt x="18226" y="5572"/>
                      <a:pt x="27003" y="7543"/>
                    </a:cubicBezTo>
                    <a:cubicBezTo>
                      <a:pt x="27817" y="7726"/>
                      <a:pt x="28615" y="7971"/>
                      <a:pt x="29392" y="8276"/>
                    </a:cubicBezTo>
                    <a:lnTo>
                      <a:pt x="137405" y="41708"/>
                    </a:lnTo>
                    <a:cubicBezTo>
                      <a:pt x="145980" y="44426"/>
                      <a:pt x="150729" y="53581"/>
                      <a:pt x="148011" y="62156"/>
                    </a:cubicBezTo>
                    <a:cubicBezTo>
                      <a:pt x="145883" y="68868"/>
                      <a:pt x="139684" y="73453"/>
                      <a:pt x="132643" y="73522"/>
                    </a:cubicBezTo>
                    <a:close/>
                  </a:path>
                </a:pathLst>
              </a:custGeom>
              <a:solidFill>
                <a:schemeClr val="bg1"/>
              </a:solid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4175421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B3D5BD4-2040-475F-97C2-4A882C3724D8}"/>
              </a:ext>
            </a:extLst>
          </p:cNvPr>
          <p:cNvSpPr>
            <a:spLocks noGrp="1"/>
          </p:cNvSpPr>
          <p:nvPr>
            <p:ph sz="quarter" idx="14"/>
          </p:nvPr>
        </p:nvSpPr>
        <p:spPr>
          <a:xfrm>
            <a:off x="449580" y="1231641"/>
            <a:ext cx="11070616" cy="5050287"/>
          </a:xfrm>
        </p:spPr>
        <p:txBody>
          <a:bodyPr/>
          <a:lstStyle/>
          <a:p>
            <a:pPr marL="457200" indent="-457200">
              <a:buFont typeface="+mj-lt"/>
              <a:buAutoNum type="arabicPeriod"/>
            </a:pPr>
            <a:r>
              <a:rPr lang="en-US" sz="1800" dirty="0"/>
              <a:t>With the new Design Cloud sim service, we can now easily parallelize multiple frequency points directly from SIPro, PIPro, RFPro, and PEPro with significant speed advantage – n parallel jobs results in a duration of the simulation &gt;1/n, for linear frequency sweeps</a:t>
            </a:r>
          </a:p>
          <a:p>
            <a:pPr marL="457200" indent="-457200">
              <a:buFont typeface="+mj-lt"/>
              <a:buAutoNum type="arabicPeriod"/>
            </a:pPr>
            <a:r>
              <a:rPr lang="en-US" sz="1800" dirty="0"/>
              <a:t>We used to sell only 8-pack licenses, now we have HPC 1-packs which can be bought in the desired quantity and allow a corresponding number of parallel simulations (i.e., Simulator license + 3x 1-pack licenses available = 4 parallel jobs)</a:t>
            </a:r>
          </a:p>
          <a:p>
            <a:pPr marL="457200" indent="-457200">
              <a:buFont typeface="+mj-lt"/>
              <a:buAutoNum type="arabicPeriod"/>
            </a:pPr>
            <a:r>
              <a:rPr lang="en-US" sz="1800" dirty="0"/>
              <a:t>These 1-packs can be used with clusters directly owned by the customer (probably the most likely case for large accounts) or on web services i.e., Nimbix (should be more attractive for small enterprises) to add extra simulation capacity without capital investment</a:t>
            </a:r>
          </a:p>
          <a:p>
            <a:pPr marL="457200" indent="-457200">
              <a:buFont typeface="+mj-lt"/>
              <a:buAutoNum type="arabicPeriod"/>
            </a:pPr>
            <a:r>
              <a:rPr lang="en-US" sz="1800" dirty="0"/>
              <a:t>We sell W3039E Pathwave EM HPC 1-pack for parallel EM simulations, demonstrated with Design Cloud use model.</a:t>
            </a:r>
          </a:p>
          <a:p>
            <a:pPr marL="457200" indent="-457200">
              <a:buFont typeface="+mj-lt"/>
              <a:buAutoNum type="arabicPeriod"/>
            </a:pPr>
            <a:r>
              <a:rPr lang="en-US" sz="1800" dirty="0"/>
              <a:t>We sell W3029E Pathwave circuit simulation HPC 1-pack (still using the old Simulation Manager which does not support Design Cloud use-model) to parallelize circuit simulation batch/sweeps. Except for Ptolemy-co-sim, EM-co-sim, VTB(SystemVue)-co-sim, and Thermal</a:t>
            </a:r>
          </a:p>
          <a:p>
            <a:pPr marL="457200" indent="-457200">
              <a:buFont typeface="+mj-lt"/>
              <a:buAutoNum type="arabicPeriod"/>
            </a:pPr>
            <a:endParaRPr lang="en-US" sz="1800" dirty="0"/>
          </a:p>
        </p:txBody>
      </p:sp>
      <p:sp>
        <p:nvSpPr>
          <p:cNvPr id="4" name="Title 3">
            <a:extLst>
              <a:ext uri="{FF2B5EF4-FFF2-40B4-BE49-F238E27FC236}">
                <a16:creationId xmlns:a16="http://schemas.microsoft.com/office/drawing/2014/main" id="{04B05FCF-9224-4528-A882-BD9CFDE3D6D3}"/>
              </a:ext>
            </a:extLst>
          </p:cNvPr>
          <p:cNvSpPr>
            <a:spLocks noGrp="1"/>
          </p:cNvSpPr>
          <p:nvPr>
            <p:ph type="title"/>
          </p:nvPr>
        </p:nvSpPr>
        <p:spPr/>
        <p:txBody>
          <a:bodyPr/>
          <a:lstStyle/>
          <a:p>
            <a:r>
              <a:rPr lang="en-US" dirty="0"/>
              <a:t>Key Points</a:t>
            </a:r>
          </a:p>
        </p:txBody>
      </p:sp>
    </p:spTree>
    <p:extLst>
      <p:ext uri="{BB962C8B-B14F-4D97-AF65-F5344CB8AC3E}">
        <p14:creationId xmlns:p14="http://schemas.microsoft.com/office/powerpoint/2010/main" val="1540994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0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2D2DDE9-74AA-4407-999F-C746FAE548D1}"/>
              </a:ext>
            </a:extLst>
          </p:cNvPr>
          <p:cNvSpPr>
            <a:spLocks noGrp="1"/>
          </p:cNvSpPr>
          <p:nvPr>
            <p:ph type="title"/>
          </p:nvPr>
        </p:nvSpPr>
        <p:spPr/>
        <p:txBody>
          <a:bodyPr/>
          <a:lstStyle/>
          <a:p>
            <a:r>
              <a:rPr lang="en-US" dirty="0"/>
              <a:t>3 Designers – 1 Problem</a:t>
            </a:r>
          </a:p>
        </p:txBody>
      </p:sp>
      <p:sp>
        <p:nvSpPr>
          <p:cNvPr id="10" name="Arrow: Pentagon 9">
            <a:extLst>
              <a:ext uri="{FF2B5EF4-FFF2-40B4-BE49-F238E27FC236}">
                <a16:creationId xmlns:a16="http://schemas.microsoft.com/office/drawing/2014/main" id="{81BC72FE-F439-4B2A-A17B-1E5F61DFAD53}"/>
              </a:ext>
            </a:extLst>
          </p:cNvPr>
          <p:cNvSpPr/>
          <p:nvPr/>
        </p:nvSpPr>
        <p:spPr>
          <a:xfrm>
            <a:off x="449201" y="2803849"/>
            <a:ext cx="10786188" cy="625151"/>
          </a:xfrm>
          <a:prstGeom prst="homePlat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89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12" name="Rectangle 11">
            <a:extLst>
              <a:ext uri="{FF2B5EF4-FFF2-40B4-BE49-F238E27FC236}">
                <a16:creationId xmlns:a16="http://schemas.microsoft.com/office/drawing/2014/main" id="{E874A195-7C5A-413E-8AB4-98DF23BEE30F}"/>
              </a:ext>
            </a:extLst>
          </p:cNvPr>
          <p:cNvSpPr/>
          <p:nvPr/>
        </p:nvSpPr>
        <p:spPr>
          <a:xfrm>
            <a:off x="449201" y="1329794"/>
            <a:ext cx="11055444" cy="1323439"/>
          </a:xfrm>
          <a:prstGeom prst="rect">
            <a:avLst/>
          </a:prstGeom>
        </p:spPr>
        <p:txBody>
          <a:bodyPr wrap="square">
            <a:spAutoFit/>
          </a:bodyPr>
          <a:lstStyle/>
          <a:p>
            <a:pPr algn="ctr"/>
            <a:r>
              <a:rPr lang="en-US" sz="4000" b="1" dirty="0">
                <a:solidFill>
                  <a:prstClr val="black">
                    <a:lumMod val="85000"/>
                    <a:lumOff val="15000"/>
                  </a:prstClr>
                </a:solidFill>
                <a:ea typeface="+mj-ea"/>
                <a:cs typeface="+mj-cs"/>
              </a:rPr>
              <a:t>“There’s </a:t>
            </a:r>
            <a:r>
              <a:rPr lang="en-US" sz="4000" b="1" dirty="0">
                <a:solidFill>
                  <a:schemeClr val="accent1"/>
                </a:solidFill>
                <a:ea typeface="+mj-ea"/>
                <a:cs typeface="+mj-cs"/>
              </a:rPr>
              <a:t>not enough time </a:t>
            </a:r>
            <a:r>
              <a:rPr lang="en-US" sz="4000" b="1" dirty="0">
                <a:solidFill>
                  <a:prstClr val="black">
                    <a:lumMod val="85000"/>
                    <a:lumOff val="15000"/>
                  </a:prstClr>
                </a:solidFill>
                <a:ea typeface="+mj-ea"/>
                <a:cs typeface="+mj-cs"/>
              </a:rPr>
              <a:t>to simulate everything I want!”</a:t>
            </a:r>
            <a:endParaRPr lang="en-US" sz="1600" dirty="0"/>
          </a:p>
        </p:txBody>
      </p:sp>
      <p:cxnSp>
        <p:nvCxnSpPr>
          <p:cNvPr id="14" name="Straight Connector 13">
            <a:extLst>
              <a:ext uri="{FF2B5EF4-FFF2-40B4-BE49-F238E27FC236}">
                <a16:creationId xmlns:a16="http://schemas.microsoft.com/office/drawing/2014/main" id="{2A5EF4A2-121D-4E94-BB2A-A2B5AEA3B627}"/>
              </a:ext>
            </a:extLst>
          </p:cNvPr>
          <p:cNvCxnSpPr>
            <a:cxnSpLocks/>
          </p:cNvCxnSpPr>
          <p:nvPr/>
        </p:nvCxnSpPr>
        <p:spPr>
          <a:xfrm>
            <a:off x="1558212" y="2803849"/>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6F7FEAD-CAA9-4AF4-8BDE-03631EA2BC57}"/>
              </a:ext>
            </a:extLst>
          </p:cNvPr>
          <p:cNvCxnSpPr>
            <a:cxnSpLocks/>
          </p:cNvCxnSpPr>
          <p:nvPr/>
        </p:nvCxnSpPr>
        <p:spPr>
          <a:xfrm>
            <a:off x="2606351" y="2803849"/>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05245B-A970-439D-8F94-18FFE6E15AB9}"/>
              </a:ext>
            </a:extLst>
          </p:cNvPr>
          <p:cNvCxnSpPr>
            <a:cxnSpLocks/>
          </p:cNvCxnSpPr>
          <p:nvPr/>
        </p:nvCxnSpPr>
        <p:spPr>
          <a:xfrm>
            <a:off x="3654490" y="2803849"/>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93A8B45-8C6E-4766-A4EC-0F8ECA185D40}"/>
              </a:ext>
            </a:extLst>
          </p:cNvPr>
          <p:cNvCxnSpPr>
            <a:cxnSpLocks/>
          </p:cNvCxnSpPr>
          <p:nvPr/>
        </p:nvCxnSpPr>
        <p:spPr>
          <a:xfrm>
            <a:off x="4702629" y="2803849"/>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7A70E2E-89E8-4837-9373-16BDFEB2F77C}"/>
              </a:ext>
            </a:extLst>
          </p:cNvPr>
          <p:cNvCxnSpPr>
            <a:cxnSpLocks/>
          </p:cNvCxnSpPr>
          <p:nvPr/>
        </p:nvCxnSpPr>
        <p:spPr>
          <a:xfrm>
            <a:off x="5750768" y="2803849"/>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F1171B-5DBE-4503-B968-1583271400AA}"/>
              </a:ext>
            </a:extLst>
          </p:cNvPr>
          <p:cNvCxnSpPr>
            <a:cxnSpLocks/>
          </p:cNvCxnSpPr>
          <p:nvPr/>
        </p:nvCxnSpPr>
        <p:spPr>
          <a:xfrm>
            <a:off x="6798907" y="2803849"/>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6899F6A-7CF3-419C-90DD-B46916DFDAD5}"/>
              </a:ext>
            </a:extLst>
          </p:cNvPr>
          <p:cNvCxnSpPr>
            <a:cxnSpLocks/>
          </p:cNvCxnSpPr>
          <p:nvPr/>
        </p:nvCxnSpPr>
        <p:spPr>
          <a:xfrm>
            <a:off x="7847046" y="2803849"/>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A1D6E1-EDC1-4799-9CDB-5E3F6655C98B}"/>
              </a:ext>
            </a:extLst>
          </p:cNvPr>
          <p:cNvCxnSpPr>
            <a:cxnSpLocks/>
          </p:cNvCxnSpPr>
          <p:nvPr/>
        </p:nvCxnSpPr>
        <p:spPr>
          <a:xfrm>
            <a:off x="8895185" y="2803849"/>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BB02F8A-C3C6-42AA-BFA5-EF46BAF668E4}"/>
              </a:ext>
            </a:extLst>
          </p:cNvPr>
          <p:cNvCxnSpPr>
            <a:cxnSpLocks/>
          </p:cNvCxnSpPr>
          <p:nvPr/>
        </p:nvCxnSpPr>
        <p:spPr>
          <a:xfrm>
            <a:off x="9943324" y="2803849"/>
            <a:ext cx="0" cy="877710"/>
          </a:xfrm>
          <a:prstGeom prst="line">
            <a:avLst/>
          </a:prstGeom>
          <a:ln w="571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53D1158-EFD2-4DF2-A7C4-163011747698}"/>
              </a:ext>
            </a:extLst>
          </p:cNvPr>
          <p:cNvSpPr txBox="1"/>
          <p:nvPr/>
        </p:nvSpPr>
        <p:spPr>
          <a:xfrm>
            <a:off x="839765" y="3662898"/>
            <a:ext cx="1408910" cy="338554"/>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Prior Art </a:t>
            </a:r>
          </a:p>
          <a:p>
            <a:pPr algn="l"/>
            <a:r>
              <a:rPr lang="en-US" sz="1100" dirty="0">
                <a:solidFill>
                  <a:schemeClr val="tx1">
                    <a:lumMod val="85000"/>
                    <a:lumOff val="15000"/>
                  </a:schemeClr>
                </a:solidFill>
              </a:rPr>
              <a:t>Investigation/Reuse</a:t>
            </a:r>
          </a:p>
        </p:txBody>
      </p:sp>
      <p:sp>
        <p:nvSpPr>
          <p:cNvPr id="32" name="TextBox 31">
            <a:extLst>
              <a:ext uri="{FF2B5EF4-FFF2-40B4-BE49-F238E27FC236}">
                <a16:creationId xmlns:a16="http://schemas.microsoft.com/office/drawing/2014/main" id="{CFBA6DBF-8F8D-4772-A159-AC8BD9853BB4}"/>
              </a:ext>
            </a:extLst>
          </p:cNvPr>
          <p:cNvSpPr txBox="1"/>
          <p:nvPr/>
        </p:nvSpPr>
        <p:spPr>
          <a:xfrm>
            <a:off x="2447246" y="3689151"/>
            <a:ext cx="1408910" cy="338554"/>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Func</a:t>
            </a:r>
          </a:p>
          <a:p>
            <a:pPr algn="l"/>
            <a:r>
              <a:rPr lang="en-US" sz="1100" dirty="0">
                <a:solidFill>
                  <a:schemeClr val="tx1">
                    <a:lumMod val="85000"/>
                    <a:lumOff val="15000"/>
                  </a:schemeClr>
                </a:solidFill>
              </a:rPr>
              <a:t>Reqs</a:t>
            </a:r>
          </a:p>
        </p:txBody>
      </p:sp>
      <p:sp>
        <p:nvSpPr>
          <p:cNvPr id="33" name="TextBox 32">
            <a:extLst>
              <a:ext uri="{FF2B5EF4-FFF2-40B4-BE49-F238E27FC236}">
                <a16:creationId xmlns:a16="http://schemas.microsoft.com/office/drawing/2014/main" id="{EFA05CAC-3499-4619-BFA9-988A121C65DF}"/>
              </a:ext>
            </a:extLst>
          </p:cNvPr>
          <p:cNvSpPr txBox="1"/>
          <p:nvPr/>
        </p:nvSpPr>
        <p:spPr>
          <a:xfrm>
            <a:off x="3296813" y="3681559"/>
            <a:ext cx="1408910" cy="338554"/>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Schematic</a:t>
            </a:r>
          </a:p>
          <a:p>
            <a:pPr algn="l"/>
            <a:r>
              <a:rPr lang="en-US" sz="1100" dirty="0">
                <a:solidFill>
                  <a:schemeClr val="tx1">
                    <a:lumMod val="85000"/>
                    <a:lumOff val="15000"/>
                  </a:schemeClr>
                </a:solidFill>
              </a:rPr>
              <a:t>Circuit Simulations</a:t>
            </a:r>
          </a:p>
        </p:txBody>
      </p:sp>
      <p:sp>
        <p:nvSpPr>
          <p:cNvPr id="34" name="TextBox 33">
            <a:extLst>
              <a:ext uri="{FF2B5EF4-FFF2-40B4-BE49-F238E27FC236}">
                <a16:creationId xmlns:a16="http://schemas.microsoft.com/office/drawing/2014/main" id="{E31C587B-E38F-4E30-B76E-7AA1EBE5DA7B}"/>
              </a:ext>
            </a:extLst>
          </p:cNvPr>
          <p:cNvSpPr txBox="1"/>
          <p:nvPr/>
        </p:nvSpPr>
        <p:spPr>
          <a:xfrm>
            <a:off x="4602029" y="3681558"/>
            <a:ext cx="1408910" cy="677108"/>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EM Sim </a:t>
            </a:r>
          </a:p>
          <a:p>
            <a:pPr algn="l"/>
            <a:r>
              <a:rPr lang="en-US" sz="1100" dirty="0">
                <a:solidFill>
                  <a:schemeClr val="tx1">
                    <a:lumMod val="85000"/>
                    <a:lumOff val="15000"/>
                  </a:schemeClr>
                </a:solidFill>
              </a:rPr>
              <a:t>Design Iteration</a:t>
            </a:r>
          </a:p>
          <a:p>
            <a:pPr algn="l"/>
            <a:r>
              <a:rPr lang="en-US" sz="1100" dirty="0">
                <a:solidFill>
                  <a:schemeClr val="tx1">
                    <a:lumMod val="85000"/>
                    <a:lumOff val="15000"/>
                  </a:schemeClr>
                </a:solidFill>
              </a:rPr>
              <a:t>#1</a:t>
            </a:r>
          </a:p>
          <a:p>
            <a:pPr algn="l"/>
            <a:endParaRPr lang="en-US" sz="1100" dirty="0">
              <a:solidFill>
                <a:schemeClr val="tx1">
                  <a:lumMod val="85000"/>
                  <a:lumOff val="15000"/>
                </a:schemeClr>
              </a:solidFill>
            </a:endParaRPr>
          </a:p>
        </p:txBody>
      </p:sp>
      <p:sp>
        <p:nvSpPr>
          <p:cNvPr id="35" name="TextBox 34">
            <a:extLst>
              <a:ext uri="{FF2B5EF4-FFF2-40B4-BE49-F238E27FC236}">
                <a16:creationId xmlns:a16="http://schemas.microsoft.com/office/drawing/2014/main" id="{9142F8FE-9125-4AEF-BA2E-1C623C8531D3}"/>
              </a:ext>
            </a:extLst>
          </p:cNvPr>
          <p:cNvSpPr txBox="1"/>
          <p:nvPr/>
        </p:nvSpPr>
        <p:spPr>
          <a:xfrm>
            <a:off x="9865086" y="3704594"/>
            <a:ext cx="1704867" cy="338554"/>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Expected Design Sign-Off</a:t>
            </a:r>
          </a:p>
          <a:p>
            <a:pPr algn="l"/>
            <a:r>
              <a:rPr lang="en-US" sz="1100" dirty="0">
                <a:solidFill>
                  <a:schemeClr val="accent1"/>
                </a:solidFill>
              </a:rPr>
              <a:t>Fixed Target Date</a:t>
            </a:r>
          </a:p>
        </p:txBody>
      </p:sp>
      <p:sp>
        <p:nvSpPr>
          <p:cNvPr id="36" name="TextBox 35">
            <a:extLst>
              <a:ext uri="{FF2B5EF4-FFF2-40B4-BE49-F238E27FC236}">
                <a16:creationId xmlns:a16="http://schemas.microsoft.com/office/drawing/2014/main" id="{0552642F-FFB6-4EE9-8DBD-A1001698223E}"/>
              </a:ext>
            </a:extLst>
          </p:cNvPr>
          <p:cNvSpPr txBox="1"/>
          <p:nvPr/>
        </p:nvSpPr>
        <p:spPr>
          <a:xfrm>
            <a:off x="8539566" y="3704594"/>
            <a:ext cx="1408910" cy="507831"/>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EM Sim </a:t>
            </a:r>
          </a:p>
          <a:p>
            <a:pPr algn="l"/>
            <a:r>
              <a:rPr lang="en-US" sz="1100" dirty="0">
                <a:solidFill>
                  <a:schemeClr val="tx1">
                    <a:lumMod val="85000"/>
                    <a:lumOff val="15000"/>
                  </a:schemeClr>
                </a:solidFill>
              </a:rPr>
              <a:t>Design Iteration</a:t>
            </a:r>
          </a:p>
          <a:p>
            <a:pPr algn="l"/>
            <a:r>
              <a:rPr lang="en-US" sz="1100" dirty="0">
                <a:solidFill>
                  <a:schemeClr val="tx1">
                    <a:lumMod val="85000"/>
                    <a:lumOff val="15000"/>
                  </a:schemeClr>
                </a:solidFill>
              </a:rPr>
              <a:t>#YY</a:t>
            </a:r>
          </a:p>
        </p:txBody>
      </p:sp>
      <p:sp>
        <p:nvSpPr>
          <p:cNvPr id="38" name="TextBox 37">
            <a:extLst>
              <a:ext uri="{FF2B5EF4-FFF2-40B4-BE49-F238E27FC236}">
                <a16:creationId xmlns:a16="http://schemas.microsoft.com/office/drawing/2014/main" id="{EE070B13-39EE-4D87-AE6B-BDEC726A7B18}"/>
              </a:ext>
            </a:extLst>
          </p:cNvPr>
          <p:cNvSpPr txBox="1"/>
          <p:nvPr/>
        </p:nvSpPr>
        <p:spPr>
          <a:xfrm>
            <a:off x="5700468" y="3682884"/>
            <a:ext cx="1408910" cy="507831"/>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EM Sim </a:t>
            </a:r>
          </a:p>
          <a:p>
            <a:pPr algn="l"/>
            <a:r>
              <a:rPr lang="en-US" sz="1100" dirty="0">
                <a:solidFill>
                  <a:schemeClr val="tx1">
                    <a:lumMod val="85000"/>
                    <a:lumOff val="15000"/>
                  </a:schemeClr>
                </a:solidFill>
              </a:rPr>
              <a:t>Design Iteration</a:t>
            </a:r>
          </a:p>
          <a:p>
            <a:pPr algn="l"/>
            <a:r>
              <a:rPr lang="en-US" sz="1100" dirty="0">
                <a:solidFill>
                  <a:schemeClr val="tx1">
                    <a:lumMod val="85000"/>
                    <a:lumOff val="15000"/>
                  </a:schemeClr>
                </a:solidFill>
              </a:rPr>
              <a:t>#2</a:t>
            </a:r>
          </a:p>
        </p:txBody>
      </p:sp>
      <p:sp>
        <p:nvSpPr>
          <p:cNvPr id="39" name="TextBox 38">
            <a:extLst>
              <a:ext uri="{FF2B5EF4-FFF2-40B4-BE49-F238E27FC236}">
                <a16:creationId xmlns:a16="http://schemas.microsoft.com/office/drawing/2014/main" id="{51B7BAED-E6C4-4777-B89A-0EF78F721D29}"/>
              </a:ext>
            </a:extLst>
          </p:cNvPr>
          <p:cNvSpPr txBox="1"/>
          <p:nvPr/>
        </p:nvSpPr>
        <p:spPr>
          <a:xfrm>
            <a:off x="6997479" y="3685010"/>
            <a:ext cx="1408910" cy="169277"/>
          </a:xfrm>
          <a:prstGeom prst="rect">
            <a:avLst/>
          </a:prstGeom>
          <a:noFill/>
        </p:spPr>
        <p:txBody>
          <a:bodyPr wrap="square" lIns="0" tIns="0" rIns="0" bIns="0" rtlCol="0">
            <a:spAutoFit/>
          </a:bodyPr>
          <a:lstStyle/>
          <a:p>
            <a:pPr algn="l"/>
            <a:r>
              <a:rPr lang="en-US" sz="1100" b="1" dirty="0">
                <a:solidFill>
                  <a:schemeClr val="tx1">
                    <a:lumMod val="85000"/>
                    <a:lumOff val="15000"/>
                  </a:schemeClr>
                </a:solidFill>
              </a:rPr>
              <a:t>. . . . . . </a:t>
            </a:r>
          </a:p>
        </p:txBody>
      </p:sp>
      <p:sp>
        <p:nvSpPr>
          <p:cNvPr id="40" name="TextBox 39">
            <a:extLst>
              <a:ext uri="{FF2B5EF4-FFF2-40B4-BE49-F238E27FC236}">
                <a16:creationId xmlns:a16="http://schemas.microsoft.com/office/drawing/2014/main" id="{5B24BC1E-2FAD-4CB1-8619-A391A533FA89}"/>
              </a:ext>
            </a:extLst>
          </p:cNvPr>
          <p:cNvSpPr txBox="1"/>
          <p:nvPr/>
        </p:nvSpPr>
        <p:spPr>
          <a:xfrm>
            <a:off x="202909" y="3662898"/>
            <a:ext cx="1408910" cy="169277"/>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Specs</a:t>
            </a:r>
          </a:p>
        </p:txBody>
      </p:sp>
    </p:spTree>
    <p:extLst>
      <p:ext uri="{BB962C8B-B14F-4D97-AF65-F5344CB8AC3E}">
        <p14:creationId xmlns:p14="http://schemas.microsoft.com/office/powerpoint/2010/main" val="30375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2D2DDE9-74AA-4407-999F-C746FAE548D1}"/>
              </a:ext>
            </a:extLst>
          </p:cNvPr>
          <p:cNvSpPr>
            <a:spLocks noGrp="1"/>
          </p:cNvSpPr>
          <p:nvPr>
            <p:ph type="title"/>
          </p:nvPr>
        </p:nvSpPr>
        <p:spPr/>
        <p:txBody>
          <a:bodyPr/>
          <a:lstStyle/>
          <a:p>
            <a:r>
              <a:rPr lang="en-US" dirty="0"/>
              <a:t>3 Designers – 1 Solution</a:t>
            </a:r>
          </a:p>
        </p:txBody>
      </p:sp>
      <p:sp>
        <p:nvSpPr>
          <p:cNvPr id="10" name="Arrow: Pentagon 9">
            <a:extLst>
              <a:ext uri="{FF2B5EF4-FFF2-40B4-BE49-F238E27FC236}">
                <a16:creationId xmlns:a16="http://schemas.microsoft.com/office/drawing/2014/main" id="{81BC72FE-F439-4B2A-A17B-1E5F61DFAD53}"/>
              </a:ext>
            </a:extLst>
          </p:cNvPr>
          <p:cNvSpPr/>
          <p:nvPr/>
        </p:nvSpPr>
        <p:spPr>
          <a:xfrm>
            <a:off x="449201" y="2803849"/>
            <a:ext cx="10786188" cy="625151"/>
          </a:xfrm>
          <a:prstGeom prst="homePlate">
            <a:avLst/>
          </a:prstGeom>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2A5EF4A2-121D-4E94-BB2A-A2B5AEA3B627}"/>
              </a:ext>
            </a:extLst>
          </p:cNvPr>
          <p:cNvCxnSpPr>
            <a:cxnSpLocks/>
          </p:cNvCxnSpPr>
          <p:nvPr/>
        </p:nvCxnSpPr>
        <p:spPr>
          <a:xfrm>
            <a:off x="1558212" y="2803849"/>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6F7FEAD-CAA9-4AF4-8BDE-03631EA2BC57}"/>
              </a:ext>
            </a:extLst>
          </p:cNvPr>
          <p:cNvCxnSpPr>
            <a:cxnSpLocks/>
          </p:cNvCxnSpPr>
          <p:nvPr/>
        </p:nvCxnSpPr>
        <p:spPr>
          <a:xfrm>
            <a:off x="2606351" y="2803849"/>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05245B-A970-439D-8F94-18FFE6E15AB9}"/>
              </a:ext>
            </a:extLst>
          </p:cNvPr>
          <p:cNvCxnSpPr>
            <a:cxnSpLocks/>
          </p:cNvCxnSpPr>
          <p:nvPr/>
        </p:nvCxnSpPr>
        <p:spPr>
          <a:xfrm>
            <a:off x="3654490" y="2803849"/>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93A8B45-8C6E-4766-A4EC-0F8ECA185D40}"/>
              </a:ext>
            </a:extLst>
          </p:cNvPr>
          <p:cNvCxnSpPr>
            <a:cxnSpLocks/>
          </p:cNvCxnSpPr>
          <p:nvPr/>
        </p:nvCxnSpPr>
        <p:spPr>
          <a:xfrm>
            <a:off x="4702629" y="2803849"/>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BB02F8A-C3C6-42AA-BFA5-EF46BAF668E4}"/>
              </a:ext>
            </a:extLst>
          </p:cNvPr>
          <p:cNvCxnSpPr>
            <a:cxnSpLocks/>
          </p:cNvCxnSpPr>
          <p:nvPr/>
        </p:nvCxnSpPr>
        <p:spPr>
          <a:xfrm>
            <a:off x="9943324" y="2803849"/>
            <a:ext cx="0" cy="877710"/>
          </a:xfrm>
          <a:prstGeom prst="line">
            <a:avLst/>
          </a:prstGeom>
          <a:ln w="571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7" name="Arrow: Pentagon 36">
            <a:extLst>
              <a:ext uri="{FF2B5EF4-FFF2-40B4-BE49-F238E27FC236}">
                <a16:creationId xmlns:a16="http://schemas.microsoft.com/office/drawing/2014/main" id="{4F17CD54-BFC9-4CFA-8A3A-521887F36D50}"/>
              </a:ext>
            </a:extLst>
          </p:cNvPr>
          <p:cNvSpPr/>
          <p:nvPr/>
        </p:nvSpPr>
        <p:spPr>
          <a:xfrm>
            <a:off x="449201" y="4280264"/>
            <a:ext cx="10786188" cy="625151"/>
          </a:xfrm>
          <a:prstGeom prst="homePlate">
            <a:avLst/>
          </a:prstGeom>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cxnSp>
        <p:nvCxnSpPr>
          <p:cNvPr id="41" name="Straight Connector 40">
            <a:extLst>
              <a:ext uri="{FF2B5EF4-FFF2-40B4-BE49-F238E27FC236}">
                <a16:creationId xmlns:a16="http://schemas.microsoft.com/office/drawing/2014/main" id="{C03FD247-C689-4370-9AFC-CD855E6A3A5E}"/>
              </a:ext>
            </a:extLst>
          </p:cNvPr>
          <p:cNvCxnSpPr>
            <a:cxnSpLocks/>
          </p:cNvCxnSpPr>
          <p:nvPr/>
        </p:nvCxnSpPr>
        <p:spPr>
          <a:xfrm>
            <a:off x="1558212" y="4280264"/>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3FF26D-374A-4F83-868E-DD845BEC0A54}"/>
              </a:ext>
            </a:extLst>
          </p:cNvPr>
          <p:cNvCxnSpPr>
            <a:cxnSpLocks/>
          </p:cNvCxnSpPr>
          <p:nvPr/>
        </p:nvCxnSpPr>
        <p:spPr>
          <a:xfrm>
            <a:off x="2606351" y="4280264"/>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3AA7D1-C486-4CBF-B10A-4786F3C702CA}"/>
              </a:ext>
            </a:extLst>
          </p:cNvPr>
          <p:cNvCxnSpPr>
            <a:cxnSpLocks/>
          </p:cNvCxnSpPr>
          <p:nvPr/>
        </p:nvCxnSpPr>
        <p:spPr>
          <a:xfrm>
            <a:off x="3654490" y="4280264"/>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0C1AFC-4FF1-4368-AC37-1F9BEDD83A04}"/>
              </a:ext>
            </a:extLst>
          </p:cNvPr>
          <p:cNvCxnSpPr>
            <a:cxnSpLocks/>
          </p:cNvCxnSpPr>
          <p:nvPr/>
        </p:nvCxnSpPr>
        <p:spPr>
          <a:xfrm>
            <a:off x="4702629" y="4280264"/>
            <a:ext cx="0" cy="87771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4120C8-DB35-4940-9400-B2E0740552AE}"/>
              </a:ext>
            </a:extLst>
          </p:cNvPr>
          <p:cNvCxnSpPr>
            <a:cxnSpLocks/>
          </p:cNvCxnSpPr>
          <p:nvPr/>
        </p:nvCxnSpPr>
        <p:spPr>
          <a:xfrm>
            <a:off x="9943324" y="4280264"/>
            <a:ext cx="0" cy="877710"/>
          </a:xfrm>
          <a:prstGeom prst="line">
            <a:avLst/>
          </a:prstGeom>
          <a:ln w="571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D93D43D-962B-435C-9D0C-4BC874A71D51}"/>
              </a:ext>
            </a:extLst>
          </p:cNvPr>
          <p:cNvSpPr txBox="1"/>
          <p:nvPr/>
        </p:nvSpPr>
        <p:spPr>
          <a:xfrm>
            <a:off x="839765" y="5139313"/>
            <a:ext cx="1408910" cy="338554"/>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Prior Art </a:t>
            </a:r>
          </a:p>
          <a:p>
            <a:pPr algn="l"/>
            <a:r>
              <a:rPr lang="en-US" sz="1100" dirty="0">
                <a:solidFill>
                  <a:schemeClr val="tx1">
                    <a:lumMod val="85000"/>
                    <a:lumOff val="15000"/>
                  </a:schemeClr>
                </a:solidFill>
              </a:rPr>
              <a:t>Investigation/Reuse</a:t>
            </a:r>
          </a:p>
        </p:txBody>
      </p:sp>
      <p:sp>
        <p:nvSpPr>
          <p:cNvPr id="51" name="TextBox 50">
            <a:extLst>
              <a:ext uri="{FF2B5EF4-FFF2-40B4-BE49-F238E27FC236}">
                <a16:creationId xmlns:a16="http://schemas.microsoft.com/office/drawing/2014/main" id="{77ADE3D8-E3F8-4301-BC52-BB4F78775CA5}"/>
              </a:ext>
            </a:extLst>
          </p:cNvPr>
          <p:cNvSpPr txBox="1"/>
          <p:nvPr/>
        </p:nvSpPr>
        <p:spPr>
          <a:xfrm>
            <a:off x="2447246" y="5165566"/>
            <a:ext cx="1408910" cy="338554"/>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Func</a:t>
            </a:r>
          </a:p>
          <a:p>
            <a:pPr algn="l"/>
            <a:r>
              <a:rPr lang="en-US" sz="1100" dirty="0">
                <a:solidFill>
                  <a:schemeClr val="tx1">
                    <a:lumMod val="85000"/>
                    <a:lumOff val="15000"/>
                  </a:schemeClr>
                </a:solidFill>
              </a:rPr>
              <a:t>Reqs</a:t>
            </a:r>
          </a:p>
        </p:txBody>
      </p:sp>
      <p:sp>
        <p:nvSpPr>
          <p:cNvPr id="52" name="TextBox 51">
            <a:extLst>
              <a:ext uri="{FF2B5EF4-FFF2-40B4-BE49-F238E27FC236}">
                <a16:creationId xmlns:a16="http://schemas.microsoft.com/office/drawing/2014/main" id="{E928E95D-6E80-4A82-829F-E1D45BF94E0F}"/>
              </a:ext>
            </a:extLst>
          </p:cNvPr>
          <p:cNvSpPr txBox="1"/>
          <p:nvPr/>
        </p:nvSpPr>
        <p:spPr>
          <a:xfrm>
            <a:off x="3296813" y="5157974"/>
            <a:ext cx="1408910" cy="338554"/>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Schematic</a:t>
            </a:r>
          </a:p>
          <a:p>
            <a:pPr algn="l"/>
            <a:r>
              <a:rPr lang="en-US" sz="1100" dirty="0">
                <a:solidFill>
                  <a:schemeClr val="tx1">
                    <a:lumMod val="85000"/>
                    <a:lumOff val="15000"/>
                  </a:schemeClr>
                </a:solidFill>
              </a:rPr>
              <a:t>Circuit Simulations</a:t>
            </a:r>
          </a:p>
        </p:txBody>
      </p:sp>
      <p:sp>
        <p:nvSpPr>
          <p:cNvPr id="54" name="TextBox 53">
            <a:extLst>
              <a:ext uri="{FF2B5EF4-FFF2-40B4-BE49-F238E27FC236}">
                <a16:creationId xmlns:a16="http://schemas.microsoft.com/office/drawing/2014/main" id="{88460AD5-E759-4F6F-8AA8-35A38B10146E}"/>
              </a:ext>
            </a:extLst>
          </p:cNvPr>
          <p:cNvSpPr txBox="1"/>
          <p:nvPr/>
        </p:nvSpPr>
        <p:spPr>
          <a:xfrm>
            <a:off x="9865086" y="5181009"/>
            <a:ext cx="1704867" cy="338554"/>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Expected Design Sign-Off</a:t>
            </a:r>
          </a:p>
          <a:p>
            <a:pPr algn="l"/>
            <a:r>
              <a:rPr lang="en-US" sz="1100" dirty="0">
                <a:solidFill>
                  <a:schemeClr val="accent1"/>
                </a:solidFill>
              </a:rPr>
              <a:t>Fixed Target Date</a:t>
            </a:r>
          </a:p>
        </p:txBody>
      </p:sp>
      <p:sp>
        <p:nvSpPr>
          <p:cNvPr id="58" name="TextBox 57">
            <a:extLst>
              <a:ext uri="{FF2B5EF4-FFF2-40B4-BE49-F238E27FC236}">
                <a16:creationId xmlns:a16="http://schemas.microsoft.com/office/drawing/2014/main" id="{3496DEC3-FF83-427A-A6FF-6240986EBEB0}"/>
              </a:ext>
            </a:extLst>
          </p:cNvPr>
          <p:cNvSpPr txBox="1"/>
          <p:nvPr/>
        </p:nvSpPr>
        <p:spPr>
          <a:xfrm>
            <a:off x="202909" y="5139313"/>
            <a:ext cx="1408910" cy="169277"/>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Specs</a:t>
            </a:r>
          </a:p>
        </p:txBody>
      </p:sp>
      <p:cxnSp>
        <p:nvCxnSpPr>
          <p:cNvPr id="3" name="Straight Arrow Connector 2">
            <a:extLst>
              <a:ext uri="{FF2B5EF4-FFF2-40B4-BE49-F238E27FC236}">
                <a16:creationId xmlns:a16="http://schemas.microsoft.com/office/drawing/2014/main" id="{523D6F0F-DFA5-4DDC-9AE2-1968C680B494}"/>
              </a:ext>
            </a:extLst>
          </p:cNvPr>
          <p:cNvCxnSpPr>
            <a:cxnSpLocks/>
          </p:cNvCxnSpPr>
          <p:nvPr/>
        </p:nvCxnSpPr>
        <p:spPr>
          <a:xfrm flipH="1">
            <a:off x="6798907" y="3681559"/>
            <a:ext cx="2096278" cy="479894"/>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EFA191F-7A05-406F-A21E-22DE9D6499ED}"/>
              </a:ext>
            </a:extLst>
          </p:cNvPr>
          <p:cNvSpPr txBox="1"/>
          <p:nvPr/>
        </p:nvSpPr>
        <p:spPr>
          <a:xfrm>
            <a:off x="5186265" y="5176108"/>
            <a:ext cx="1408910" cy="169277"/>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EM Sim Coverage</a:t>
            </a:r>
          </a:p>
        </p:txBody>
      </p:sp>
      <p:sp>
        <p:nvSpPr>
          <p:cNvPr id="65" name="TextBox 64">
            <a:extLst>
              <a:ext uri="{FF2B5EF4-FFF2-40B4-BE49-F238E27FC236}">
                <a16:creationId xmlns:a16="http://schemas.microsoft.com/office/drawing/2014/main" id="{CCDEF92C-3F44-45F1-A425-71D0E0689C00}"/>
              </a:ext>
            </a:extLst>
          </p:cNvPr>
          <p:cNvSpPr txBox="1"/>
          <p:nvPr/>
        </p:nvSpPr>
        <p:spPr>
          <a:xfrm>
            <a:off x="7268086" y="5167306"/>
            <a:ext cx="1408910" cy="169277"/>
          </a:xfrm>
          <a:prstGeom prst="rect">
            <a:avLst/>
          </a:prstGeom>
          <a:noFill/>
        </p:spPr>
        <p:txBody>
          <a:bodyPr wrap="square" lIns="0" tIns="0" rIns="0" bIns="0" rtlCol="0">
            <a:spAutoFit/>
          </a:bodyPr>
          <a:lstStyle/>
          <a:p>
            <a:pPr algn="l"/>
            <a:r>
              <a:rPr lang="en-US" sz="1100" dirty="0">
                <a:solidFill>
                  <a:schemeClr val="tx1">
                    <a:lumMod val="85000"/>
                    <a:lumOff val="15000"/>
                  </a:schemeClr>
                </a:solidFill>
              </a:rPr>
              <a:t>More Test Coverage</a:t>
            </a:r>
          </a:p>
        </p:txBody>
      </p:sp>
      <p:sp>
        <p:nvSpPr>
          <p:cNvPr id="6" name="Rectangle 5">
            <a:extLst>
              <a:ext uri="{FF2B5EF4-FFF2-40B4-BE49-F238E27FC236}">
                <a16:creationId xmlns:a16="http://schemas.microsoft.com/office/drawing/2014/main" id="{830FAF78-9682-4CCE-9FD0-279798203620}"/>
              </a:ext>
            </a:extLst>
          </p:cNvPr>
          <p:cNvSpPr/>
          <p:nvPr/>
        </p:nvSpPr>
        <p:spPr>
          <a:xfrm>
            <a:off x="2335016" y="1477139"/>
            <a:ext cx="6226563" cy="646331"/>
          </a:xfrm>
          <a:prstGeom prst="rect">
            <a:avLst/>
          </a:prstGeom>
          <a:solidFill>
            <a:schemeClr val="accent5"/>
          </a:solidFill>
        </p:spPr>
        <p:txBody>
          <a:bodyPr wrap="square">
            <a:spAutoFit/>
          </a:bodyPr>
          <a:lstStyle/>
          <a:p>
            <a:r>
              <a:rPr lang="en-US" b="1" dirty="0">
                <a:solidFill>
                  <a:schemeClr val="bg1"/>
                </a:solidFill>
              </a:rPr>
              <a:t>Simulate More. Wait Less. Reduce Risk. </a:t>
            </a:r>
          </a:p>
          <a:p>
            <a:r>
              <a:rPr lang="en-US" b="1" dirty="0">
                <a:solidFill>
                  <a:schemeClr val="bg1"/>
                </a:solidFill>
              </a:rPr>
              <a:t>Enjoy Higher Confidence at Design Sign-Off</a:t>
            </a:r>
            <a:endParaRPr lang="en-US" dirty="0">
              <a:solidFill>
                <a:schemeClr val="bg1"/>
              </a:solidFill>
            </a:endParaRPr>
          </a:p>
        </p:txBody>
      </p:sp>
      <p:sp>
        <p:nvSpPr>
          <p:cNvPr id="53" name="Oval 52">
            <a:extLst>
              <a:ext uri="{FF2B5EF4-FFF2-40B4-BE49-F238E27FC236}">
                <a16:creationId xmlns:a16="http://schemas.microsoft.com/office/drawing/2014/main" id="{0731B738-F9E8-44C7-AEBA-E7DD34E51831}"/>
              </a:ext>
            </a:extLst>
          </p:cNvPr>
          <p:cNvSpPr/>
          <p:nvPr/>
        </p:nvSpPr>
        <p:spPr>
          <a:xfrm>
            <a:off x="7697340" y="906093"/>
            <a:ext cx="1728479" cy="1728479"/>
          </a:xfrm>
          <a:prstGeom prst="ellipse">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57150" cmpd="sng">
            <a:solidFill>
              <a:schemeClr val="bg1"/>
            </a:solidFill>
          </a:ln>
          <a:effectLst/>
        </p:spPr>
        <p:txBody>
          <a:bodyPr wrap="square" lIns="0" tIns="0" rIns="0" bIns="0" rtlCol="0"/>
          <a:lstStyle/>
          <a:p>
            <a:pPr algn="ctr"/>
            <a:endParaRPr lang="en-US" dirty="0"/>
          </a:p>
        </p:txBody>
      </p:sp>
      <p:grpSp>
        <p:nvGrpSpPr>
          <p:cNvPr id="36" name="Graphic 35">
            <a:extLst>
              <a:ext uri="{FF2B5EF4-FFF2-40B4-BE49-F238E27FC236}">
                <a16:creationId xmlns:a16="http://schemas.microsoft.com/office/drawing/2014/main" id="{B83703D5-DEB9-4676-A80B-AF954A0DF61C}"/>
              </a:ext>
            </a:extLst>
          </p:cNvPr>
          <p:cNvGrpSpPr/>
          <p:nvPr/>
        </p:nvGrpSpPr>
        <p:grpSpPr>
          <a:xfrm>
            <a:off x="7683759" y="932558"/>
            <a:ext cx="1714500" cy="1714500"/>
            <a:chOff x="4343400" y="4114800"/>
            <a:chExt cx="1714500" cy="1714500"/>
          </a:xfrm>
          <a:solidFill>
            <a:schemeClr val="bg1"/>
          </a:solidFill>
        </p:grpSpPr>
        <p:sp>
          <p:nvSpPr>
            <p:cNvPr id="38" name="Freeform: Shape 37">
              <a:extLst>
                <a:ext uri="{FF2B5EF4-FFF2-40B4-BE49-F238E27FC236}">
                  <a16:creationId xmlns:a16="http://schemas.microsoft.com/office/drawing/2014/main" id="{6B3BFE7D-D5F6-4A5D-9FF0-AB212AA75A5D}"/>
                </a:ext>
              </a:extLst>
            </p:cNvPr>
            <p:cNvSpPr/>
            <p:nvPr/>
          </p:nvSpPr>
          <p:spPr>
            <a:xfrm>
              <a:off x="4630865" y="4383881"/>
              <a:ext cx="1162050" cy="1162050"/>
            </a:xfrm>
            <a:custGeom>
              <a:avLst/>
              <a:gdLst>
                <a:gd name="connsiteX0" fmla="*/ 657892 w 1162050"/>
                <a:gd name="connsiteY0" fmla="*/ 1163193 h 1162050"/>
                <a:gd name="connsiteX1" fmla="*/ 512636 w 1162050"/>
                <a:gd name="connsiteY1" fmla="*/ 1163193 h 1162050"/>
                <a:gd name="connsiteX2" fmla="*/ 491204 w 1162050"/>
                <a:gd name="connsiteY2" fmla="*/ 1141762 h 1162050"/>
                <a:gd name="connsiteX3" fmla="*/ 491204 w 1162050"/>
                <a:gd name="connsiteY3" fmla="*/ 1001268 h 1162050"/>
                <a:gd name="connsiteX4" fmla="*/ 374999 w 1162050"/>
                <a:gd name="connsiteY4" fmla="*/ 962406 h 1162050"/>
                <a:gd name="connsiteX5" fmla="*/ 275273 w 1162050"/>
                <a:gd name="connsiteY5" fmla="*/ 1062323 h 1162050"/>
                <a:gd name="connsiteX6" fmla="*/ 260128 w 1162050"/>
                <a:gd name="connsiteY6" fmla="*/ 1068610 h 1162050"/>
                <a:gd name="connsiteX7" fmla="*/ 260128 w 1162050"/>
                <a:gd name="connsiteY7" fmla="*/ 1068610 h 1162050"/>
                <a:gd name="connsiteX8" fmla="*/ 244983 w 1162050"/>
                <a:gd name="connsiteY8" fmla="*/ 1062323 h 1162050"/>
                <a:gd name="connsiteX9" fmla="*/ 108014 w 1162050"/>
                <a:gd name="connsiteY9" fmla="*/ 925449 h 1162050"/>
                <a:gd name="connsiteX10" fmla="*/ 108014 w 1162050"/>
                <a:gd name="connsiteY10" fmla="*/ 895160 h 1162050"/>
                <a:gd name="connsiteX11" fmla="*/ 207836 w 1162050"/>
                <a:gd name="connsiteY11" fmla="*/ 795242 h 1162050"/>
                <a:gd name="connsiteX12" fmla="*/ 168973 w 1162050"/>
                <a:gd name="connsiteY12" fmla="*/ 679132 h 1162050"/>
                <a:gd name="connsiteX13" fmla="*/ 28575 w 1162050"/>
                <a:gd name="connsiteY13" fmla="*/ 679133 h 1162050"/>
                <a:gd name="connsiteX14" fmla="*/ 7144 w 1162050"/>
                <a:gd name="connsiteY14" fmla="*/ 657701 h 1162050"/>
                <a:gd name="connsiteX15" fmla="*/ 7144 w 1162050"/>
                <a:gd name="connsiteY15" fmla="*/ 512540 h 1162050"/>
                <a:gd name="connsiteX16" fmla="*/ 28575 w 1162050"/>
                <a:gd name="connsiteY16" fmla="*/ 491109 h 1162050"/>
                <a:gd name="connsiteX17" fmla="*/ 169069 w 1162050"/>
                <a:gd name="connsiteY17" fmla="*/ 491109 h 1162050"/>
                <a:gd name="connsiteX18" fmla="*/ 207836 w 1162050"/>
                <a:gd name="connsiteY18" fmla="*/ 374904 h 1162050"/>
                <a:gd name="connsiteX19" fmla="*/ 108014 w 1162050"/>
                <a:gd name="connsiteY19" fmla="*/ 275082 h 1162050"/>
                <a:gd name="connsiteX20" fmla="*/ 108014 w 1162050"/>
                <a:gd name="connsiteY20" fmla="*/ 244793 h 1162050"/>
                <a:gd name="connsiteX21" fmla="*/ 244983 w 1162050"/>
                <a:gd name="connsiteY21" fmla="*/ 107918 h 1162050"/>
                <a:gd name="connsiteX22" fmla="*/ 275273 w 1162050"/>
                <a:gd name="connsiteY22" fmla="*/ 107918 h 1162050"/>
                <a:gd name="connsiteX23" fmla="*/ 375094 w 1162050"/>
                <a:gd name="connsiteY23" fmla="*/ 207740 h 1162050"/>
                <a:gd name="connsiteX24" fmla="*/ 491204 w 1162050"/>
                <a:gd name="connsiteY24" fmla="*/ 169069 h 1162050"/>
                <a:gd name="connsiteX25" fmla="*/ 491204 w 1162050"/>
                <a:gd name="connsiteY25" fmla="*/ 28480 h 1162050"/>
                <a:gd name="connsiteX26" fmla="*/ 512636 w 1162050"/>
                <a:gd name="connsiteY26" fmla="*/ 7144 h 1162050"/>
                <a:gd name="connsiteX27" fmla="*/ 657130 w 1162050"/>
                <a:gd name="connsiteY27" fmla="*/ 7144 h 1162050"/>
                <a:gd name="connsiteX28" fmla="*/ 678561 w 1162050"/>
                <a:gd name="connsiteY28" fmla="*/ 28575 h 1162050"/>
                <a:gd name="connsiteX29" fmla="*/ 678561 w 1162050"/>
                <a:gd name="connsiteY29" fmla="*/ 169069 h 1162050"/>
                <a:gd name="connsiteX30" fmla="*/ 809530 w 1162050"/>
                <a:gd name="connsiteY30" fmla="*/ 216027 h 1162050"/>
                <a:gd name="connsiteX31" fmla="*/ 817784 w 1162050"/>
                <a:gd name="connsiteY31" fmla="*/ 245190 h 1162050"/>
                <a:gd name="connsiteX32" fmla="*/ 788622 w 1162050"/>
                <a:gd name="connsiteY32" fmla="*/ 253444 h 1162050"/>
                <a:gd name="connsiteX33" fmla="*/ 787241 w 1162050"/>
                <a:gd name="connsiteY33" fmla="*/ 252603 h 1162050"/>
                <a:gd name="connsiteX34" fmla="*/ 651891 w 1162050"/>
                <a:gd name="connsiteY34" fmla="*/ 206502 h 1162050"/>
                <a:gd name="connsiteX35" fmla="*/ 635699 w 1162050"/>
                <a:gd name="connsiteY35" fmla="*/ 185738 h 1162050"/>
                <a:gd name="connsiteX36" fmla="*/ 635699 w 1162050"/>
                <a:gd name="connsiteY36" fmla="*/ 49911 h 1162050"/>
                <a:gd name="connsiteX37" fmla="*/ 534067 w 1162050"/>
                <a:gd name="connsiteY37" fmla="*/ 49911 h 1162050"/>
                <a:gd name="connsiteX38" fmla="*/ 534067 w 1162050"/>
                <a:gd name="connsiteY38" fmla="*/ 185642 h 1162050"/>
                <a:gd name="connsiteX39" fmla="*/ 517684 w 1162050"/>
                <a:gd name="connsiteY39" fmla="*/ 206502 h 1162050"/>
                <a:gd name="connsiteX40" fmla="*/ 382429 w 1162050"/>
                <a:gd name="connsiteY40" fmla="*/ 252508 h 1162050"/>
                <a:gd name="connsiteX41" fmla="*/ 356140 w 1162050"/>
                <a:gd name="connsiteY41" fmla="*/ 249364 h 1162050"/>
                <a:gd name="connsiteX42" fmla="*/ 260128 w 1162050"/>
                <a:gd name="connsiteY42" fmla="*/ 153352 h 1162050"/>
                <a:gd name="connsiteX43" fmla="*/ 153448 w 1162050"/>
                <a:gd name="connsiteY43" fmla="*/ 259937 h 1162050"/>
                <a:gd name="connsiteX44" fmla="*/ 249460 w 1162050"/>
                <a:gd name="connsiteY44" fmla="*/ 355949 h 1162050"/>
                <a:gd name="connsiteX45" fmla="*/ 252603 w 1162050"/>
                <a:gd name="connsiteY45" fmla="*/ 382238 h 1162050"/>
                <a:gd name="connsiteX46" fmla="*/ 206502 w 1162050"/>
                <a:gd name="connsiteY46" fmla="*/ 517684 h 1162050"/>
                <a:gd name="connsiteX47" fmla="*/ 185738 w 1162050"/>
                <a:gd name="connsiteY47" fmla="*/ 533972 h 1162050"/>
                <a:gd name="connsiteX48" fmla="*/ 50006 w 1162050"/>
                <a:gd name="connsiteY48" fmla="*/ 533972 h 1162050"/>
                <a:gd name="connsiteX49" fmla="*/ 50006 w 1162050"/>
                <a:gd name="connsiteY49" fmla="*/ 636270 h 1162050"/>
                <a:gd name="connsiteX50" fmla="*/ 185738 w 1162050"/>
                <a:gd name="connsiteY50" fmla="*/ 636270 h 1162050"/>
                <a:gd name="connsiteX51" fmla="*/ 206597 w 1162050"/>
                <a:gd name="connsiteY51" fmla="*/ 652653 h 1162050"/>
                <a:gd name="connsiteX52" fmla="*/ 252603 w 1162050"/>
                <a:gd name="connsiteY52" fmla="*/ 787813 h 1162050"/>
                <a:gd name="connsiteX53" fmla="*/ 249460 w 1162050"/>
                <a:gd name="connsiteY53" fmla="*/ 814197 h 1162050"/>
                <a:gd name="connsiteX54" fmla="*/ 153448 w 1162050"/>
                <a:gd name="connsiteY54" fmla="*/ 910304 h 1162050"/>
                <a:gd name="connsiteX55" fmla="*/ 260128 w 1162050"/>
                <a:gd name="connsiteY55" fmla="*/ 1016794 h 1162050"/>
                <a:gd name="connsiteX56" fmla="*/ 356044 w 1162050"/>
                <a:gd name="connsiteY56" fmla="*/ 920687 h 1162050"/>
                <a:gd name="connsiteX57" fmla="*/ 382429 w 1162050"/>
                <a:gd name="connsiteY57" fmla="*/ 917543 h 1162050"/>
                <a:gd name="connsiteX58" fmla="*/ 517874 w 1162050"/>
                <a:gd name="connsiteY58" fmla="*/ 963739 h 1162050"/>
                <a:gd name="connsiteX59" fmla="*/ 534067 w 1162050"/>
                <a:gd name="connsiteY59" fmla="*/ 984504 h 1162050"/>
                <a:gd name="connsiteX60" fmla="*/ 534067 w 1162050"/>
                <a:gd name="connsiteY60" fmla="*/ 1120235 h 1162050"/>
                <a:gd name="connsiteX61" fmla="*/ 636461 w 1162050"/>
                <a:gd name="connsiteY61" fmla="*/ 1120235 h 1162050"/>
                <a:gd name="connsiteX62" fmla="*/ 636461 w 1162050"/>
                <a:gd name="connsiteY62" fmla="*/ 984599 h 1162050"/>
                <a:gd name="connsiteX63" fmla="*/ 652844 w 1162050"/>
                <a:gd name="connsiteY63" fmla="*/ 963739 h 1162050"/>
                <a:gd name="connsiteX64" fmla="*/ 787908 w 1162050"/>
                <a:gd name="connsiteY64" fmla="*/ 917734 h 1162050"/>
                <a:gd name="connsiteX65" fmla="*/ 814292 w 1162050"/>
                <a:gd name="connsiteY65" fmla="*/ 920877 h 1162050"/>
                <a:gd name="connsiteX66" fmla="*/ 910400 w 1162050"/>
                <a:gd name="connsiteY66" fmla="*/ 1016794 h 1162050"/>
                <a:gd name="connsiteX67" fmla="*/ 1017461 w 1162050"/>
                <a:gd name="connsiteY67" fmla="*/ 910304 h 1162050"/>
                <a:gd name="connsiteX68" fmla="*/ 921449 w 1162050"/>
                <a:gd name="connsiteY68" fmla="*/ 814197 h 1162050"/>
                <a:gd name="connsiteX69" fmla="*/ 918305 w 1162050"/>
                <a:gd name="connsiteY69" fmla="*/ 787813 h 1162050"/>
                <a:gd name="connsiteX70" fmla="*/ 964502 w 1162050"/>
                <a:gd name="connsiteY70" fmla="*/ 652463 h 1162050"/>
                <a:gd name="connsiteX71" fmla="*/ 985266 w 1162050"/>
                <a:gd name="connsiteY71" fmla="*/ 636270 h 1162050"/>
                <a:gd name="connsiteX72" fmla="*/ 1120331 w 1162050"/>
                <a:gd name="connsiteY72" fmla="*/ 636270 h 1162050"/>
                <a:gd name="connsiteX73" fmla="*/ 1120331 w 1162050"/>
                <a:gd name="connsiteY73" fmla="*/ 533972 h 1162050"/>
                <a:gd name="connsiteX74" fmla="*/ 984123 w 1162050"/>
                <a:gd name="connsiteY74" fmla="*/ 533972 h 1162050"/>
                <a:gd name="connsiteX75" fmla="*/ 963263 w 1162050"/>
                <a:gd name="connsiteY75" fmla="*/ 517493 h 1162050"/>
                <a:gd name="connsiteX76" fmla="*/ 940118 w 1162050"/>
                <a:gd name="connsiteY76" fmla="*/ 434435 h 1162050"/>
                <a:gd name="connsiteX77" fmla="*/ 954572 w 1162050"/>
                <a:gd name="connsiteY77" fmla="*/ 407796 h 1162050"/>
                <a:gd name="connsiteX78" fmla="*/ 980694 w 1162050"/>
                <a:gd name="connsiteY78" fmla="*/ 420719 h 1162050"/>
                <a:gd name="connsiteX79" fmla="*/ 1000982 w 1162050"/>
                <a:gd name="connsiteY79" fmla="*/ 491109 h 1162050"/>
                <a:gd name="connsiteX80" fmla="*/ 1141286 w 1162050"/>
                <a:gd name="connsiteY80" fmla="*/ 491109 h 1162050"/>
                <a:gd name="connsiteX81" fmla="*/ 1162717 w 1162050"/>
                <a:gd name="connsiteY81" fmla="*/ 512540 h 1162050"/>
                <a:gd name="connsiteX82" fmla="*/ 1162717 w 1162050"/>
                <a:gd name="connsiteY82" fmla="*/ 657701 h 1162050"/>
                <a:gd name="connsiteX83" fmla="*/ 1141286 w 1162050"/>
                <a:gd name="connsiteY83" fmla="*/ 679133 h 1162050"/>
                <a:gd name="connsiteX84" fmla="*/ 1001459 w 1162050"/>
                <a:gd name="connsiteY84" fmla="*/ 679133 h 1162050"/>
                <a:gd name="connsiteX85" fmla="*/ 962597 w 1162050"/>
                <a:gd name="connsiteY85" fmla="*/ 795242 h 1162050"/>
                <a:gd name="connsiteX86" fmla="*/ 1062419 w 1162050"/>
                <a:gd name="connsiteY86" fmla="*/ 895160 h 1162050"/>
                <a:gd name="connsiteX87" fmla="*/ 1062419 w 1162050"/>
                <a:gd name="connsiteY87" fmla="*/ 925449 h 1162050"/>
                <a:gd name="connsiteX88" fmla="*/ 925544 w 1162050"/>
                <a:gd name="connsiteY88" fmla="*/ 1062323 h 1162050"/>
                <a:gd name="connsiteX89" fmla="*/ 895255 w 1162050"/>
                <a:gd name="connsiteY89" fmla="*/ 1062323 h 1162050"/>
                <a:gd name="connsiteX90" fmla="*/ 795338 w 1162050"/>
                <a:gd name="connsiteY90" fmla="*/ 962501 h 1162050"/>
                <a:gd name="connsiteX91" fmla="*/ 679323 w 1162050"/>
                <a:gd name="connsiteY91" fmla="*/ 1001363 h 1162050"/>
                <a:gd name="connsiteX92" fmla="*/ 679323 w 1162050"/>
                <a:gd name="connsiteY92" fmla="*/ 1141762 h 1162050"/>
                <a:gd name="connsiteX93" fmla="*/ 657892 w 1162050"/>
                <a:gd name="connsiteY93" fmla="*/ 1163193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62050" h="1162050">
                  <a:moveTo>
                    <a:pt x="657892" y="1163193"/>
                  </a:moveTo>
                  <a:lnTo>
                    <a:pt x="512636" y="1163193"/>
                  </a:lnTo>
                  <a:cubicBezTo>
                    <a:pt x="500799" y="1163193"/>
                    <a:pt x="491204" y="1153598"/>
                    <a:pt x="491204" y="1141762"/>
                  </a:cubicBezTo>
                  <a:lnTo>
                    <a:pt x="491204" y="1001268"/>
                  </a:lnTo>
                  <a:cubicBezTo>
                    <a:pt x="451308" y="992086"/>
                    <a:pt x="412393" y="979072"/>
                    <a:pt x="374999" y="962406"/>
                  </a:cubicBezTo>
                  <a:lnTo>
                    <a:pt x="275273" y="1062323"/>
                  </a:lnTo>
                  <a:cubicBezTo>
                    <a:pt x="271257" y="1066344"/>
                    <a:pt x="265810" y="1068605"/>
                    <a:pt x="260128" y="1068610"/>
                  </a:cubicBezTo>
                  <a:lnTo>
                    <a:pt x="260128" y="1068610"/>
                  </a:lnTo>
                  <a:cubicBezTo>
                    <a:pt x="254446" y="1068605"/>
                    <a:pt x="248998" y="1066344"/>
                    <a:pt x="244983" y="1062323"/>
                  </a:cubicBezTo>
                  <a:lnTo>
                    <a:pt x="108014" y="925449"/>
                  </a:lnTo>
                  <a:cubicBezTo>
                    <a:pt x="99657" y="917082"/>
                    <a:pt x="99657" y="903527"/>
                    <a:pt x="108014" y="895160"/>
                  </a:cubicBezTo>
                  <a:lnTo>
                    <a:pt x="207836" y="795242"/>
                  </a:lnTo>
                  <a:cubicBezTo>
                    <a:pt x="191009" y="757945"/>
                    <a:pt x="177989" y="719044"/>
                    <a:pt x="168973" y="679132"/>
                  </a:cubicBezTo>
                  <a:lnTo>
                    <a:pt x="28575" y="679133"/>
                  </a:lnTo>
                  <a:cubicBezTo>
                    <a:pt x="16739" y="679133"/>
                    <a:pt x="7144" y="669537"/>
                    <a:pt x="7144" y="657701"/>
                  </a:cubicBezTo>
                  <a:lnTo>
                    <a:pt x="7144" y="512540"/>
                  </a:lnTo>
                  <a:cubicBezTo>
                    <a:pt x="7144" y="500704"/>
                    <a:pt x="16739" y="491109"/>
                    <a:pt x="28575" y="491109"/>
                  </a:cubicBezTo>
                  <a:lnTo>
                    <a:pt x="169069" y="491109"/>
                  </a:lnTo>
                  <a:cubicBezTo>
                    <a:pt x="178153" y="451198"/>
                    <a:pt x="191138" y="412276"/>
                    <a:pt x="207836" y="374904"/>
                  </a:cubicBezTo>
                  <a:lnTo>
                    <a:pt x="108014" y="275082"/>
                  </a:lnTo>
                  <a:cubicBezTo>
                    <a:pt x="99657" y="266715"/>
                    <a:pt x="99657" y="253160"/>
                    <a:pt x="108014" y="244793"/>
                  </a:cubicBezTo>
                  <a:lnTo>
                    <a:pt x="244983" y="107918"/>
                  </a:lnTo>
                  <a:cubicBezTo>
                    <a:pt x="253350" y="99561"/>
                    <a:pt x="266905" y="99561"/>
                    <a:pt x="275273" y="107918"/>
                  </a:cubicBezTo>
                  <a:lnTo>
                    <a:pt x="375094" y="207740"/>
                  </a:lnTo>
                  <a:cubicBezTo>
                    <a:pt x="412412" y="191012"/>
                    <a:pt x="451309" y="178057"/>
                    <a:pt x="491204" y="169069"/>
                  </a:cubicBezTo>
                  <a:lnTo>
                    <a:pt x="491204" y="28480"/>
                  </a:lnTo>
                  <a:cubicBezTo>
                    <a:pt x="491257" y="16681"/>
                    <a:pt x="500836" y="7144"/>
                    <a:pt x="512636" y="7144"/>
                  </a:cubicBezTo>
                  <a:lnTo>
                    <a:pt x="657130" y="7144"/>
                  </a:lnTo>
                  <a:cubicBezTo>
                    <a:pt x="668966" y="7144"/>
                    <a:pt x="678561" y="16739"/>
                    <a:pt x="678561" y="28575"/>
                  </a:cubicBezTo>
                  <a:lnTo>
                    <a:pt x="678561" y="169069"/>
                  </a:lnTo>
                  <a:cubicBezTo>
                    <a:pt x="726186" y="181261"/>
                    <a:pt x="776859" y="196025"/>
                    <a:pt x="809530" y="216027"/>
                  </a:cubicBezTo>
                  <a:cubicBezTo>
                    <a:pt x="819862" y="221801"/>
                    <a:pt x="823558" y="234857"/>
                    <a:pt x="817784" y="245190"/>
                  </a:cubicBezTo>
                  <a:cubicBezTo>
                    <a:pt x="812011" y="255522"/>
                    <a:pt x="798954" y="259218"/>
                    <a:pt x="788622" y="253444"/>
                  </a:cubicBezTo>
                  <a:cubicBezTo>
                    <a:pt x="788151" y="253181"/>
                    <a:pt x="787691" y="252901"/>
                    <a:pt x="787241" y="252603"/>
                  </a:cubicBezTo>
                  <a:cubicBezTo>
                    <a:pt x="753332" y="231839"/>
                    <a:pt x="687324" y="215360"/>
                    <a:pt x="651891" y="206502"/>
                  </a:cubicBezTo>
                  <a:cubicBezTo>
                    <a:pt x="642377" y="204103"/>
                    <a:pt x="635706" y="195550"/>
                    <a:pt x="635699" y="185738"/>
                  </a:cubicBezTo>
                  <a:lnTo>
                    <a:pt x="635699" y="49911"/>
                  </a:lnTo>
                  <a:lnTo>
                    <a:pt x="534067" y="49911"/>
                  </a:lnTo>
                  <a:lnTo>
                    <a:pt x="534067" y="185642"/>
                  </a:lnTo>
                  <a:cubicBezTo>
                    <a:pt x="534047" y="195534"/>
                    <a:pt x="527289" y="204139"/>
                    <a:pt x="517684" y="206502"/>
                  </a:cubicBezTo>
                  <a:cubicBezTo>
                    <a:pt x="475298" y="216694"/>
                    <a:pt x="415195" y="232505"/>
                    <a:pt x="382429" y="252508"/>
                  </a:cubicBezTo>
                  <a:cubicBezTo>
                    <a:pt x="373997" y="257681"/>
                    <a:pt x="363114" y="256380"/>
                    <a:pt x="356140" y="249364"/>
                  </a:cubicBezTo>
                  <a:lnTo>
                    <a:pt x="260128" y="153352"/>
                  </a:lnTo>
                  <a:lnTo>
                    <a:pt x="153448" y="259937"/>
                  </a:lnTo>
                  <a:lnTo>
                    <a:pt x="249460" y="355949"/>
                  </a:lnTo>
                  <a:cubicBezTo>
                    <a:pt x="256442" y="362940"/>
                    <a:pt x="257741" y="373798"/>
                    <a:pt x="252603" y="382238"/>
                  </a:cubicBezTo>
                  <a:cubicBezTo>
                    <a:pt x="231839" y="416719"/>
                    <a:pt x="215360" y="482251"/>
                    <a:pt x="206502" y="517684"/>
                  </a:cubicBezTo>
                  <a:cubicBezTo>
                    <a:pt x="204171" y="527256"/>
                    <a:pt x="195589" y="533987"/>
                    <a:pt x="185738" y="533972"/>
                  </a:cubicBezTo>
                  <a:lnTo>
                    <a:pt x="50006" y="533972"/>
                  </a:lnTo>
                  <a:lnTo>
                    <a:pt x="50006" y="636270"/>
                  </a:lnTo>
                  <a:lnTo>
                    <a:pt x="185738" y="636270"/>
                  </a:lnTo>
                  <a:cubicBezTo>
                    <a:pt x="195629" y="636290"/>
                    <a:pt x="204234" y="643048"/>
                    <a:pt x="206597" y="652653"/>
                  </a:cubicBezTo>
                  <a:cubicBezTo>
                    <a:pt x="213170" y="679895"/>
                    <a:pt x="230696" y="752189"/>
                    <a:pt x="252603" y="787813"/>
                  </a:cubicBezTo>
                  <a:cubicBezTo>
                    <a:pt x="257791" y="796274"/>
                    <a:pt x="256491" y="807191"/>
                    <a:pt x="249460" y="814197"/>
                  </a:cubicBezTo>
                  <a:lnTo>
                    <a:pt x="153448" y="910304"/>
                  </a:lnTo>
                  <a:lnTo>
                    <a:pt x="260128" y="1016794"/>
                  </a:lnTo>
                  <a:lnTo>
                    <a:pt x="356044" y="920687"/>
                  </a:lnTo>
                  <a:cubicBezTo>
                    <a:pt x="363050" y="913656"/>
                    <a:pt x="373967" y="912355"/>
                    <a:pt x="382429" y="917543"/>
                  </a:cubicBezTo>
                  <a:cubicBezTo>
                    <a:pt x="415766" y="938022"/>
                    <a:pt x="479679" y="954119"/>
                    <a:pt x="517874" y="963739"/>
                  </a:cubicBezTo>
                  <a:cubicBezTo>
                    <a:pt x="527389" y="966138"/>
                    <a:pt x="534059" y="974692"/>
                    <a:pt x="534067" y="984504"/>
                  </a:cubicBezTo>
                  <a:lnTo>
                    <a:pt x="534067" y="1120235"/>
                  </a:lnTo>
                  <a:lnTo>
                    <a:pt x="636461" y="1120235"/>
                  </a:lnTo>
                  <a:lnTo>
                    <a:pt x="636461" y="984599"/>
                  </a:lnTo>
                  <a:cubicBezTo>
                    <a:pt x="636480" y="974708"/>
                    <a:pt x="643239" y="966103"/>
                    <a:pt x="652844" y="963739"/>
                  </a:cubicBezTo>
                  <a:cubicBezTo>
                    <a:pt x="695325" y="953548"/>
                    <a:pt x="755523" y="937641"/>
                    <a:pt x="787908" y="917734"/>
                  </a:cubicBezTo>
                  <a:cubicBezTo>
                    <a:pt x="796370" y="912545"/>
                    <a:pt x="807287" y="913846"/>
                    <a:pt x="814292" y="920877"/>
                  </a:cubicBezTo>
                  <a:lnTo>
                    <a:pt x="910400" y="1016794"/>
                  </a:lnTo>
                  <a:lnTo>
                    <a:pt x="1017461" y="910304"/>
                  </a:lnTo>
                  <a:lnTo>
                    <a:pt x="921449" y="814197"/>
                  </a:lnTo>
                  <a:cubicBezTo>
                    <a:pt x="914417" y="807191"/>
                    <a:pt x="913117" y="796274"/>
                    <a:pt x="918305" y="787813"/>
                  </a:cubicBezTo>
                  <a:cubicBezTo>
                    <a:pt x="938784" y="754380"/>
                    <a:pt x="954881" y="690563"/>
                    <a:pt x="964502" y="652463"/>
                  </a:cubicBezTo>
                  <a:cubicBezTo>
                    <a:pt x="966900" y="642948"/>
                    <a:pt x="975454" y="636278"/>
                    <a:pt x="985266" y="636270"/>
                  </a:cubicBezTo>
                  <a:lnTo>
                    <a:pt x="1120331" y="636270"/>
                  </a:lnTo>
                  <a:lnTo>
                    <a:pt x="1120331" y="533972"/>
                  </a:lnTo>
                  <a:lnTo>
                    <a:pt x="984123" y="533972"/>
                  </a:lnTo>
                  <a:cubicBezTo>
                    <a:pt x="974192" y="533976"/>
                    <a:pt x="965558" y="527156"/>
                    <a:pt x="963263" y="517493"/>
                  </a:cubicBezTo>
                  <a:cubicBezTo>
                    <a:pt x="958120" y="496062"/>
                    <a:pt x="950214" y="464248"/>
                    <a:pt x="940118" y="434435"/>
                  </a:cubicBezTo>
                  <a:cubicBezTo>
                    <a:pt x="936753" y="423087"/>
                    <a:pt x="943225" y="411161"/>
                    <a:pt x="954572" y="407796"/>
                  </a:cubicBezTo>
                  <a:cubicBezTo>
                    <a:pt x="965320" y="404609"/>
                    <a:pt x="976707" y="410243"/>
                    <a:pt x="980694" y="420719"/>
                  </a:cubicBezTo>
                  <a:cubicBezTo>
                    <a:pt x="988981" y="445103"/>
                    <a:pt x="995839" y="470535"/>
                    <a:pt x="1000982" y="491109"/>
                  </a:cubicBezTo>
                  <a:lnTo>
                    <a:pt x="1141286" y="491109"/>
                  </a:lnTo>
                  <a:cubicBezTo>
                    <a:pt x="1153122" y="491109"/>
                    <a:pt x="1162717" y="500704"/>
                    <a:pt x="1162717" y="512540"/>
                  </a:cubicBezTo>
                  <a:lnTo>
                    <a:pt x="1162717" y="657701"/>
                  </a:lnTo>
                  <a:cubicBezTo>
                    <a:pt x="1162717" y="669537"/>
                    <a:pt x="1153122" y="679133"/>
                    <a:pt x="1141286" y="679133"/>
                  </a:cubicBezTo>
                  <a:lnTo>
                    <a:pt x="1001459" y="679133"/>
                  </a:lnTo>
                  <a:cubicBezTo>
                    <a:pt x="992291" y="719002"/>
                    <a:pt x="979276" y="757887"/>
                    <a:pt x="962597" y="795242"/>
                  </a:cubicBezTo>
                  <a:lnTo>
                    <a:pt x="1062419" y="895160"/>
                  </a:lnTo>
                  <a:cubicBezTo>
                    <a:pt x="1070775" y="903527"/>
                    <a:pt x="1070775" y="917082"/>
                    <a:pt x="1062419" y="925449"/>
                  </a:cubicBezTo>
                  <a:lnTo>
                    <a:pt x="925544" y="1062323"/>
                  </a:lnTo>
                  <a:cubicBezTo>
                    <a:pt x="917177" y="1070680"/>
                    <a:pt x="903622" y="1070680"/>
                    <a:pt x="895255" y="1062323"/>
                  </a:cubicBezTo>
                  <a:lnTo>
                    <a:pt x="795338" y="962501"/>
                  </a:lnTo>
                  <a:cubicBezTo>
                    <a:pt x="758084" y="979355"/>
                    <a:pt x="719212" y="992376"/>
                    <a:pt x="679323" y="1001363"/>
                  </a:cubicBezTo>
                  <a:lnTo>
                    <a:pt x="679323" y="1141762"/>
                  </a:lnTo>
                  <a:cubicBezTo>
                    <a:pt x="679323" y="1153598"/>
                    <a:pt x="669728" y="1163193"/>
                    <a:pt x="657892" y="1163193"/>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301C6BB8-F2FB-496C-BB7A-BDC7282C0A8F}"/>
                </a:ext>
              </a:extLst>
            </p:cNvPr>
            <p:cNvSpPr/>
            <p:nvPr/>
          </p:nvSpPr>
          <p:spPr>
            <a:xfrm>
              <a:off x="4993555" y="4383574"/>
              <a:ext cx="800100" cy="733425"/>
            </a:xfrm>
            <a:custGeom>
              <a:avLst/>
              <a:gdLst>
                <a:gd name="connsiteX0" fmla="*/ 222144 w 800100"/>
                <a:gd name="connsiteY0" fmla="*/ 727827 h 733425"/>
                <a:gd name="connsiteX1" fmla="*/ 206142 w 800100"/>
                <a:gd name="connsiteY1" fmla="*/ 720683 h 733425"/>
                <a:gd name="connsiteX2" fmla="*/ 12594 w 800100"/>
                <a:gd name="connsiteY2" fmla="*/ 502751 h 733425"/>
                <a:gd name="connsiteX3" fmla="*/ 14309 w 800100"/>
                <a:gd name="connsiteY3" fmla="*/ 472462 h 733425"/>
                <a:gd name="connsiteX4" fmla="*/ 44598 w 800100"/>
                <a:gd name="connsiteY4" fmla="*/ 474176 h 733425"/>
                <a:gd name="connsiteX5" fmla="*/ 221477 w 800100"/>
                <a:gd name="connsiteY5" fmla="*/ 673249 h 733425"/>
                <a:gd name="connsiteX6" fmla="*/ 762212 w 800100"/>
                <a:gd name="connsiteY6" fmla="*/ 14976 h 733425"/>
                <a:gd name="connsiteX7" fmla="*/ 792406 w 800100"/>
                <a:gd name="connsiteY7" fmla="*/ 12023 h 733425"/>
                <a:gd name="connsiteX8" fmla="*/ 795359 w 800100"/>
                <a:gd name="connsiteY8" fmla="*/ 42218 h 733425"/>
                <a:gd name="connsiteX9" fmla="*/ 238718 w 800100"/>
                <a:gd name="connsiteY9" fmla="*/ 720017 h 733425"/>
                <a:gd name="connsiteX10" fmla="*/ 222525 w 800100"/>
                <a:gd name="connsiteY10" fmla="*/ 727827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0100" h="733425">
                  <a:moveTo>
                    <a:pt x="222144" y="727827"/>
                  </a:moveTo>
                  <a:cubicBezTo>
                    <a:pt x="216036" y="727835"/>
                    <a:pt x="210214" y="725236"/>
                    <a:pt x="206142" y="720683"/>
                  </a:cubicBezTo>
                  <a:lnTo>
                    <a:pt x="12594" y="502751"/>
                  </a:lnTo>
                  <a:cubicBezTo>
                    <a:pt x="4703" y="493914"/>
                    <a:pt x="5471" y="480353"/>
                    <a:pt x="14309" y="472462"/>
                  </a:cubicBezTo>
                  <a:cubicBezTo>
                    <a:pt x="23146" y="464571"/>
                    <a:pt x="36707" y="465339"/>
                    <a:pt x="44598" y="474176"/>
                  </a:cubicBezTo>
                  <a:lnTo>
                    <a:pt x="221477" y="673249"/>
                  </a:lnTo>
                  <a:lnTo>
                    <a:pt x="762212" y="14976"/>
                  </a:lnTo>
                  <a:cubicBezTo>
                    <a:pt x="769734" y="5823"/>
                    <a:pt x="783253" y="4501"/>
                    <a:pt x="792406" y="12023"/>
                  </a:cubicBezTo>
                  <a:cubicBezTo>
                    <a:pt x="801559" y="19546"/>
                    <a:pt x="802881" y="33064"/>
                    <a:pt x="795359" y="42218"/>
                  </a:cubicBezTo>
                  <a:lnTo>
                    <a:pt x="238718" y="720017"/>
                  </a:lnTo>
                  <a:cubicBezTo>
                    <a:pt x="234726" y="724867"/>
                    <a:pt x="228807" y="727723"/>
                    <a:pt x="222525" y="727827"/>
                  </a:cubicBezTo>
                  <a:close/>
                </a:path>
              </a:pathLst>
            </a:custGeom>
            <a:grpFill/>
            <a:ln w="9525" cap="flat">
              <a:noFill/>
              <a:prstDash val="solid"/>
              <a:miter/>
            </a:ln>
          </p:spPr>
          <p:txBody>
            <a:bodyPr rtlCol="0" anchor="ctr"/>
            <a:lstStyle/>
            <a:p>
              <a:endParaRPr lang="en-US" dirty="0"/>
            </a:p>
          </p:txBody>
        </p:sp>
      </p:grpSp>
      <p:cxnSp>
        <p:nvCxnSpPr>
          <p:cNvPr id="56" name="Straight Connector 55">
            <a:extLst>
              <a:ext uri="{FF2B5EF4-FFF2-40B4-BE49-F238E27FC236}">
                <a16:creationId xmlns:a16="http://schemas.microsoft.com/office/drawing/2014/main" id="{B6891447-7A4D-4FA1-8DBF-F09AC2EFFDD3}"/>
              </a:ext>
            </a:extLst>
          </p:cNvPr>
          <p:cNvCxnSpPr>
            <a:cxnSpLocks/>
          </p:cNvCxnSpPr>
          <p:nvPr/>
        </p:nvCxnSpPr>
        <p:spPr>
          <a:xfrm>
            <a:off x="5750768" y="2803849"/>
            <a:ext cx="0" cy="877710"/>
          </a:xfrm>
          <a:prstGeom prst="line">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B3D6F78-39F0-4BA2-837F-AC1B9FC7E0B9}"/>
              </a:ext>
            </a:extLst>
          </p:cNvPr>
          <p:cNvCxnSpPr>
            <a:cxnSpLocks/>
          </p:cNvCxnSpPr>
          <p:nvPr/>
        </p:nvCxnSpPr>
        <p:spPr>
          <a:xfrm>
            <a:off x="6798907" y="2803849"/>
            <a:ext cx="0" cy="877710"/>
          </a:xfrm>
          <a:prstGeom prst="line">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39E39B5-A801-4AE7-9C93-A95FE6112903}"/>
              </a:ext>
            </a:extLst>
          </p:cNvPr>
          <p:cNvCxnSpPr>
            <a:cxnSpLocks/>
          </p:cNvCxnSpPr>
          <p:nvPr/>
        </p:nvCxnSpPr>
        <p:spPr>
          <a:xfrm>
            <a:off x="7847046" y="2803849"/>
            <a:ext cx="0" cy="877710"/>
          </a:xfrm>
          <a:prstGeom prst="line">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A3242DC-1712-41E5-B2E7-5525D06CB02D}"/>
              </a:ext>
            </a:extLst>
          </p:cNvPr>
          <p:cNvCxnSpPr>
            <a:cxnSpLocks/>
          </p:cNvCxnSpPr>
          <p:nvPr/>
        </p:nvCxnSpPr>
        <p:spPr>
          <a:xfrm>
            <a:off x="8895185" y="2803849"/>
            <a:ext cx="0" cy="877710"/>
          </a:xfrm>
          <a:prstGeom prst="line">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48339CA-A2EC-440D-B4E1-2F670567D41B}"/>
              </a:ext>
            </a:extLst>
          </p:cNvPr>
          <p:cNvCxnSpPr>
            <a:cxnSpLocks/>
          </p:cNvCxnSpPr>
          <p:nvPr/>
        </p:nvCxnSpPr>
        <p:spPr>
          <a:xfrm>
            <a:off x="5256245" y="4280264"/>
            <a:ext cx="0" cy="877710"/>
          </a:xfrm>
          <a:prstGeom prst="line">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771000-AE34-4B14-8C8F-4B44F022E150}"/>
              </a:ext>
            </a:extLst>
          </p:cNvPr>
          <p:cNvCxnSpPr>
            <a:cxnSpLocks/>
          </p:cNvCxnSpPr>
          <p:nvPr/>
        </p:nvCxnSpPr>
        <p:spPr>
          <a:xfrm>
            <a:off x="6815792" y="4280264"/>
            <a:ext cx="0" cy="877710"/>
          </a:xfrm>
          <a:prstGeom prst="line">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44E0683-DA0C-4845-B08E-48301B549E56}"/>
              </a:ext>
            </a:extLst>
          </p:cNvPr>
          <p:cNvCxnSpPr>
            <a:cxnSpLocks/>
          </p:cNvCxnSpPr>
          <p:nvPr/>
        </p:nvCxnSpPr>
        <p:spPr>
          <a:xfrm>
            <a:off x="7855490" y="4280264"/>
            <a:ext cx="0" cy="877710"/>
          </a:xfrm>
          <a:prstGeom prst="line">
            <a:avLst/>
          </a:prstGeom>
          <a:ln w="57150">
            <a:solidFill>
              <a:srgbClr val="21FF0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108D9E-EF87-4BBD-8FA3-FF32B7DF2889}"/>
              </a:ext>
            </a:extLst>
          </p:cNvPr>
          <p:cNvCxnSpPr>
            <a:cxnSpLocks/>
          </p:cNvCxnSpPr>
          <p:nvPr/>
        </p:nvCxnSpPr>
        <p:spPr>
          <a:xfrm>
            <a:off x="8895185" y="4280264"/>
            <a:ext cx="0" cy="877710"/>
          </a:xfrm>
          <a:prstGeom prst="line">
            <a:avLst/>
          </a:prstGeom>
          <a:ln w="57150">
            <a:solidFill>
              <a:srgbClr val="21FF0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4C977F9-A3E9-4E09-84A9-5EEC2F8D679C}"/>
              </a:ext>
            </a:extLst>
          </p:cNvPr>
          <p:cNvCxnSpPr>
            <a:cxnSpLocks/>
          </p:cNvCxnSpPr>
          <p:nvPr/>
        </p:nvCxnSpPr>
        <p:spPr>
          <a:xfrm>
            <a:off x="5776094" y="4293968"/>
            <a:ext cx="0" cy="877710"/>
          </a:xfrm>
          <a:prstGeom prst="line">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978FBE1-296E-4C18-A682-975461442D70}"/>
              </a:ext>
            </a:extLst>
          </p:cNvPr>
          <p:cNvCxnSpPr>
            <a:cxnSpLocks/>
          </p:cNvCxnSpPr>
          <p:nvPr/>
        </p:nvCxnSpPr>
        <p:spPr>
          <a:xfrm>
            <a:off x="6295943" y="4280264"/>
            <a:ext cx="0" cy="877710"/>
          </a:xfrm>
          <a:prstGeom prst="line">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941D076-BBCE-407D-B9AD-78FDFF28A9D0}"/>
              </a:ext>
            </a:extLst>
          </p:cNvPr>
          <p:cNvCxnSpPr>
            <a:cxnSpLocks/>
          </p:cNvCxnSpPr>
          <p:nvPr/>
        </p:nvCxnSpPr>
        <p:spPr>
          <a:xfrm>
            <a:off x="7335641" y="4287856"/>
            <a:ext cx="0" cy="877710"/>
          </a:xfrm>
          <a:prstGeom prst="line">
            <a:avLst/>
          </a:prstGeom>
          <a:ln w="57150">
            <a:solidFill>
              <a:srgbClr val="21FF0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B2B726E-8EF0-4691-9E54-67233B600138}"/>
              </a:ext>
            </a:extLst>
          </p:cNvPr>
          <p:cNvCxnSpPr>
            <a:cxnSpLocks/>
          </p:cNvCxnSpPr>
          <p:nvPr/>
        </p:nvCxnSpPr>
        <p:spPr>
          <a:xfrm>
            <a:off x="8375339" y="4303299"/>
            <a:ext cx="0" cy="877710"/>
          </a:xfrm>
          <a:prstGeom prst="line">
            <a:avLst/>
          </a:prstGeom>
          <a:ln w="57150">
            <a:solidFill>
              <a:srgbClr val="21FF06"/>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93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4F170-9FD9-4B07-ABA0-7E2DBE78B9DB}"/>
              </a:ext>
            </a:extLst>
          </p:cNvPr>
          <p:cNvPicPr>
            <a:picLocks noChangeAspect="1"/>
          </p:cNvPicPr>
          <p:nvPr/>
        </p:nvPicPr>
        <p:blipFill>
          <a:blip r:embed="rId3"/>
          <a:stretch>
            <a:fillRect/>
          </a:stretch>
        </p:blipFill>
        <p:spPr>
          <a:xfrm>
            <a:off x="4535423" y="0"/>
            <a:ext cx="7656577" cy="6858000"/>
          </a:xfrm>
          <a:prstGeom prst="rect">
            <a:avLst/>
          </a:prstGeom>
        </p:spPr>
      </p:pic>
      <p:sp>
        <p:nvSpPr>
          <p:cNvPr id="5" name="Title 4">
            <a:extLst>
              <a:ext uri="{FF2B5EF4-FFF2-40B4-BE49-F238E27FC236}">
                <a16:creationId xmlns:a16="http://schemas.microsoft.com/office/drawing/2014/main" id="{AEF7BDF4-30FB-4E74-9B27-8E74ADEE2BC5}"/>
              </a:ext>
            </a:extLst>
          </p:cNvPr>
          <p:cNvSpPr>
            <a:spLocks noGrp="1"/>
          </p:cNvSpPr>
          <p:nvPr>
            <p:ph type="title"/>
          </p:nvPr>
        </p:nvSpPr>
        <p:spPr/>
        <p:txBody>
          <a:bodyPr/>
          <a:lstStyle/>
          <a:p>
            <a:r>
              <a:rPr lang="en-US" dirty="0"/>
              <a:t>Keysight Design Cloud</a:t>
            </a:r>
          </a:p>
        </p:txBody>
      </p:sp>
      <p:sp>
        <p:nvSpPr>
          <p:cNvPr id="68" name="TextBox 67">
            <a:extLst>
              <a:ext uri="{FF2B5EF4-FFF2-40B4-BE49-F238E27FC236}">
                <a16:creationId xmlns:a16="http://schemas.microsoft.com/office/drawing/2014/main" id="{FF7E8BE1-7BA5-462F-97C7-D51D5AFC6679}"/>
              </a:ext>
            </a:extLst>
          </p:cNvPr>
          <p:cNvSpPr txBox="1"/>
          <p:nvPr/>
        </p:nvSpPr>
        <p:spPr>
          <a:xfrm>
            <a:off x="567663" y="5345415"/>
            <a:ext cx="5186216" cy="276999"/>
          </a:xfrm>
          <a:prstGeom prst="rect">
            <a:avLst/>
          </a:prstGeom>
          <a:noFill/>
        </p:spPr>
        <p:txBody>
          <a:bodyPr wrap="square" lIns="0" tIns="0" rIns="0" bIns="0" rtlCol="0">
            <a:spAutoFit/>
          </a:bodyPr>
          <a:lstStyle/>
          <a:p>
            <a:pPr algn="ctr"/>
            <a:r>
              <a:rPr lang="en-US" b="1" dirty="0">
                <a:solidFill>
                  <a:schemeClr val="tx1">
                    <a:lumMod val="85000"/>
                    <a:lumOff val="15000"/>
                  </a:schemeClr>
                </a:solidFill>
              </a:rPr>
              <a:t>Enabling Predictive, Productive Design Cycles</a:t>
            </a:r>
          </a:p>
        </p:txBody>
      </p:sp>
      <p:grpSp>
        <p:nvGrpSpPr>
          <p:cNvPr id="8" name="Group 7">
            <a:extLst>
              <a:ext uri="{FF2B5EF4-FFF2-40B4-BE49-F238E27FC236}">
                <a16:creationId xmlns:a16="http://schemas.microsoft.com/office/drawing/2014/main" id="{6D6F26FB-DC91-4B34-890A-4CFE2C78D412}"/>
              </a:ext>
            </a:extLst>
          </p:cNvPr>
          <p:cNvGrpSpPr/>
          <p:nvPr/>
        </p:nvGrpSpPr>
        <p:grpSpPr>
          <a:xfrm>
            <a:off x="709104" y="1035206"/>
            <a:ext cx="5097643" cy="4023454"/>
            <a:chOff x="662022" y="1711652"/>
            <a:chExt cx="5097643" cy="4023454"/>
          </a:xfrm>
        </p:grpSpPr>
        <p:grpSp>
          <p:nvGrpSpPr>
            <p:cNvPr id="16" name="Graphic 27">
              <a:extLst>
                <a:ext uri="{FF2B5EF4-FFF2-40B4-BE49-F238E27FC236}">
                  <a16:creationId xmlns:a16="http://schemas.microsoft.com/office/drawing/2014/main" id="{B40F2C2E-9927-424C-B9EE-DF7F8F593B67}"/>
                </a:ext>
              </a:extLst>
            </p:cNvPr>
            <p:cNvGrpSpPr/>
            <p:nvPr/>
          </p:nvGrpSpPr>
          <p:grpSpPr>
            <a:xfrm>
              <a:off x="746153" y="3283076"/>
              <a:ext cx="1187739" cy="1209883"/>
              <a:chOff x="846632" y="2209800"/>
              <a:chExt cx="1714500" cy="1714500"/>
            </a:xfrm>
          </p:grpSpPr>
          <p:sp>
            <p:nvSpPr>
              <p:cNvPr id="17" name="Freeform: Shape 16">
                <a:extLst>
                  <a:ext uri="{FF2B5EF4-FFF2-40B4-BE49-F238E27FC236}">
                    <a16:creationId xmlns:a16="http://schemas.microsoft.com/office/drawing/2014/main" id="{E69717BC-6ABD-439A-9E29-73AE0E163548}"/>
                  </a:ext>
                </a:extLst>
              </p:cNvPr>
              <p:cNvSpPr/>
              <p:nvPr/>
            </p:nvSpPr>
            <p:spPr>
              <a:xfrm>
                <a:off x="1141716" y="2593133"/>
                <a:ext cx="1057275" cy="1057275"/>
              </a:xfrm>
              <a:custGeom>
                <a:avLst/>
                <a:gdLst>
                  <a:gd name="connsiteX0" fmla="*/ 521685 w 1057275"/>
                  <a:gd name="connsiteY0" fmla="*/ 1050275 h 1057275"/>
                  <a:gd name="connsiteX1" fmla="*/ 7192 w 1057275"/>
                  <a:gd name="connsiteY1" fmla="*/ 521685 h 1057275"/>
                  <a:gd name="connsiteX2" fmla="*/ 535782 w 1057275"/>
                  <a:gd name="connsiteY2" fmla="*/ 7192 h 1057275"/>
                  <a:gd name="connsiteX3" fmla="*/ 1050275 w 1057275"/>
                  <a:gd name="connsiteY3" fmla="*/ 535782 h 1057275"/>
                  <a:gd name="connsiteX4" fmla="*/ 535782 w 1057275"/>
                  <a:gd name="connsiteY4" fmla="*/ 1050275 h 1057275"/>
                  <a:gd name="connsiteX5" fmla="*/ 521685 w 1057275"/>
                  <a:gd name="connsiteY5" fmla="*/ 1050275 h 1057275"/>
                  <a:gd name="connsiteX6" fmla="*/ 521685 w 1057275"/>
                  <a:gd name="connsiteY6" fmla="*/ 54817 h 1057275"/>
                  <a:gd name="connsiteX7" fmla="*/ 47721 w 1057275"/>
                  <a:gd name="connsiteY7" fmla="*/ 528781 h 1057275"/>
                  <a:gd name="connsiteX8" fmla="*/ 521685 w 1057275"/>
                  <a:gd name="connsiteY8" fmla="*/ 1002746 h 1057275"/>
                  <a:gd name="connsiteX9" fmla="*/ 995649 w 1057275"/>
                  <a:gd name="connsiteY9" fmla="*/ 528781 h 1057275"/>
                  <a:gd name="connsiteX10" fmla="*/ 995649 w 1057275"/>
                  <a:gd name="connsiteY10" fmla="*/ 528781 h 1057275"/>
                  <a:gd name="connsiteX11" fmla="*/ 526842 w 1057275"/>
                  <a:gd name="connsiteY11" fmla="*/ 54818 h 1057275"/>
                  <a:gd name="connsiteX12" fmla="*/ 526733 w 1057275"/>
                  <a:gd name="connsiteY12" fmla="*/ 54817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7275" h="1057275">
                    <a:moveTo>
                      <a:pt x="521685" y="1050275"/>
                    </a:moveTo>
                    <a:cubicBezTo>
                      <a:pt x="233646" y="1046382"/>
                      <a:pt x="3300" y="809725"/>
                      <a:pt x="7192" y="521685"/>
                    </a:cubicBezTo>
                    <a:cubicBezTo>
                      <a:pt x="11085" y="233646"/>
                      <a:pt x="247743" y="3300"/>
                      <a:pt x="535782" y="7192"/>
                    </a:cubicBezTo>
                    <a:cubicBezTo>
                      <a:pt x="823822" y="11085"/>
                      <a:pt x="1054168" y="247743"/>
                      <a:pt x="1050275" y="535782"/>
                    </a:cubicBezTo>
                    <a:cubicBezTo>
                      <a:pt x="1046457" y="818332"/>
                      <a:pt x="818332" y="1046457"/>
                      <a:pt x="535782" y="1050275"/>
                    </a:cubicBezTo>
                    <a:cubicBezTo>
                      <a:pt x="531115" y="1050371"/>
                      <a:pt x="526353" y="1050371"/>
                      <a:pt x="521685" y="1050275"/>
                    </a:cubicBezTo>
                    <a:close/>
                    <a:moveTo>
                      <a:pt x="521685" y="54817"/>
                    </a:moveTo>
                    <a:cubicBezTo>
                      <a:pt x="259922" y="54817"/>
                      <a:pt x="47721" y="267018"/>
                      <a:pt x="47721" y="528781"/>
                    </a:cubicBezTo>
                    <a:cubicBezTo>
                      <a:pt x="47721" y="790545"/>
                      <a:pt x="259922" y="1002746"/>
                      <a:pt x="521685" y="1002746"/>
                    </a:cubicBezTo>
                    <a:cubicBezTo>
                      <a:pt x="783448" y="1002746"/>
                      <a:pt x="995649" y="790545"/>
                      <a:pt x="995649" y="528781"/>
                    </a:cubicBezTo>
                    <a:lnTo>
                      <a:pt x="995649" y="528781"/>
                    </a:lnTo>
                    <a:cubicBezTo>
                      <a:pt x="997073" y="268443"/>
                      <a:pt x="787181" y="56242"/>
                      <a:pt x="526842" y="54818"/>
                    </a:cubicBezTo>
                    <a:cubicBezTo>
                      <a:pt x="526806" y="54818"/>
                      <a:pt x="526770" y="54818"/>
                      <a:pt x="526733" y="54817"/>
                    </a:cubicBezTo>
                    <a:close/>
                  </a:path>
                </a:pathLst>
              </a:custGeom>
              <a:solidFill>
                <a:srgbClr val="524F56"/>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9940700-625E-4CEC-8BF5-726709C6B04C}"/>
                  </a:ext>
                </a:extLst>
              </p:cNvPr>
              <p:cNvSpPr/>
              <p:nvPr/>
            </p:nvSpPr>
            <p:spPr>
              <a:xfrm>
                <a:off x="1330883" y="3489426"/>
                <a:ext cx="38100" cy="38100"/>
              </a:xfrm>
              <a:custGeom>
                <a:avLst/>
                <a:gdLst>
                  <a:gd name="connsiteX0" fmla="*/ 19812 w 38100"/>
                  <a:gd name="connsiteY0" fmla="*/ 32252 h 38100"/>
                  <a:gd name="connsiteX1" fmla="*/ 7144 w 38100"/>
                  <a:gd name="connsiteY1" fmla="*/ 19584 h 38100"/>
                  <a:gd name="connsiteX2" fmla="*/ 7144 w 38100"/>
                  <a:gd name="connsiteY2" fmla="*/ 17107 h 38100"/>
                  <a:gd name="connsiteX3" fmla="*/ 7906 w 38100"/>
                  <a:gd name="connsiteY3" fmla="*/ 14726 h 38100"/>
                  <a:gd name="connsiteX4" fmla="*/ 9049 w 38100"/>
                  <a:gd name="connsiteY4" fmla="*/ 12535 h 38100"/>
                  <a:gd name="connsiteX5" fmla="*/ 10668 w 38100"/>
                  <a:gd name="connsiteY5" fmla="*/ 10630 h 38100"/>
                  <a:gd name="connsiteX6" fmla="*/ 28575 w 38100"/>
                  <a:gd name="connsiteY6" fmla="*/ 10630 h 38100"/>
                  <a:gd name="connsiteX7" fmla="*/ 30099 w 38100"/>
                  <a:gd name="connsiteY7" fmla="*/ 12535 h 38100"/>
                  <a:gd name="connsiteX8" fmla="*/ 31337 w 38100"/>
                  <a:gd name="connsiteY8" fmla="*/ 14726 h 38100"/>
                  <a:gd name="connsiteX9" fmla="*/ 32004 w 38100"/>
                  <a:gd name="connsiteY9" fmla="*/ 17107 h 38100"/>
                  <a:gd name="connsiteX10" fmla="*/ 32004 w 38100"/>
                  <a:gd name="connsiteY10" fmla="*/ 19584 h 38100"/>
                  <a:gd name="connsiteX11" fmla="*/ 31052 w 38100"/>
                  <a:gd name="connsiteY11" fmla="*/ 24441 h 38100"/>
                  <a:gd name="connsiteX12" fmla="*/ 24194 w 38100"/>
                  <a:gd name="connsiteY12" fmla="*/ 31299 h 38100"/>
                  <a:gd name="connsiteX13" fmla="*/ 19812 w 38100"/>
                  <a:gd name="connsiteY13" fmla="*/ 3225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38100">
                    <a:moveTo>
                      <a:pt x="19812" y="32252"/>
                    </a:moveTo>
                    <a:cubicBezTo>
                      <a:pt x="12837" y="32200"/>
                      <a:pt x="7196" y="26559"/>
                      <a:pt x="7144" y="19584"/>
                    </a:cubicBezTo>
                    <a:lnTo>
                      <a:pt x="7144" y="17107"/>
                    </a:lnTo>
                    <a:cubicBezTo>
                      <a:pt x="7354" y="16300"/>
                      <a:pt x="7609" y="15505"/>
                      <a:pt x="7906" y="14726"/>
                    </a:cubicBezTo>
                    <a:cubicBezTo>
                      <a:pt x="8190" y="13949"/>
                      <a:pt x="8574" y="13213"/>
                      <a:pt x="9049" y="12535"/>
                    </a:cubicBezTo>
                    <a:cubicBezTo>
                      <a:pt x="9536" y="11858"/>
                      <a:pt x="10078" y="11221"/>
                      <a:pt x="10668" y="10630"/>
                    </a:cubicBezTo>
                    <a:cubicBezTo>
                      <a:pt x="15732" y="5982"/>
                      <a:pt x="23511" y="5982"/>
                      <a:pt x="28575" y="10630"/>
                    </a:cubicBezTo>
                    <a:cubicBezTo>
                      <a:pt x="29163" y="11197"/>
                      <a:pt x="29675" y="11838"/>
                      <a:pt x="30099" y="12535"/>
                    </a:cubicBezTo>
                    <a:cubicBezTo>
                      <a:pt x="30568" y="13232"/>
                      <a:pt x="30982" y="13965"/>
                      <a:pt x="31337" y="14726"/>
                    </a:cubicBezTo>
                    <a:cubicBezTo>
                      <a:pt x="31662" y="15487"/>
                      <a:pt x="31886" y="16288"/>
                      <a:pt x="32004" y="17107"/>
                    </a:cubicBezTo>
                    <a:cubicBezTo>
                      <a:pt x="32099" y="17930"/>
                      <a:pt x="32099" y="18761"/>
                      <a:pt x="32004" y="19584"/>
                    </a:cubicBezTo>
                    <a:cubicBezTo>
                      <a:pt x="32030" y="21252"/>
                      <a:pt x="31706" y="22907"/>
                      <a:pt x="31052" y="24441"/>
                    </a:cubicBezTo>
                    <a:cubicBezTo>
                      <a:pt x="29740" y="27529"/>
                      <a:pt x="27281" y="29988"/>
                      <a:pt x="24194" y="31299"/>
                    </a:cubicBezTo>
                    <a:cubicBezTo>
                      <a:pt x="22808" y="31896"/>
                      <a:pt x="21320" y="32219"/>
                      <a:pt x="19812" y="32252"/>
                    </a:cubicBezTo>
                    <a:close/>
                  </a:path>
                </a:pathLst>
              </a:custGeom>
              <a:solidFill>
                <a:srgbClr val="524F56"/>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BA92D9E6-FFF6-4541-834B-7FF9F8166711}"/>
                  </a:ext>
                </a:extLst>
              </p:cNvPr>
              <p:cNvSpPr/>
              <p:nvPr/>
            </p:nvSpPr>
            <p:spPr>
              <a:xfrm>
                <a:off x="1324859" y="3174907"/>
                <a:ext cx="95250" cy="352425"/>
              </a:xfrm>
              <a:custGeom>
                <a:avLst/>
                <a:gdLst>
                  <a:gd name="connsiteX0" fmla="*/ 25836 w 95250"/>
                  <a:gd name="connsiteY0" fmla="*/ 353153 h 352425"/>
                  <a:gd name="connsiteX1" fmla="*/ 21645 w 95250"/>
                  <a:gd name="connsiteY1" fmla="*/ 352677 h 352425"/>
                  <a:gd name="connsiteX2" fmla="*/ 7548 w 95250"/>
                  <a:gd name="connsiteY2" fmla="*/ 330293 h 352425"/>
                  <a:gd name="connsiteX3" fmla="*/ 51172 w 95250"/>
                  <a:gd name="connsiteY3" fmla="*/ 25493 h 352425"/>
                  <a:gd name="connsiteX4" fmla="*/ 70937 w 95250"/>
                  <a:gd name="connsiteY4" fmla="*/ 7157 h 352425"/>
                  <a:gd name="connsiteX5" fmla="*/ 89272 w 95250"/>
                  <a:gd name="connsiteY5" fmla="*/ 26922 h 352425"/>
                  <a:gd name="connsiteX6" fmla="*/ 89272 w 95250"/>
                  <a:gd name="connsiteY6" fmla="*/ 26922 h 352425"/>
                  <a:gd name="connsiteX7" fmla="*/ 44790 w 95250"/>
                  <a:gd name="connsiteY7" fmla="*/ 338961 h 352425"/>
                  <a:gd name="connsiteX8" fmla="*/ 25836 w 95250"/>
                  <a:gd name="connsiteY8" fmla="*/ 353153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352425">
                    <a:moveTo>
                      <a:pt x="25836" y="353153"/>
                    </a:moveTo>
                    <a:cubicBezTo>
                      <a:pt x="24423" y="353188"/>
                      <a:pt x="23013" y="353028"/>
                      <a:pt x="21645" y="352677"/>
                    </a:cubicBezTo>
                    <a:cubicBezTo>
                      <a:pt x="11687" y="350226"/>
                      <a:pt x="5456" y="340332"/>
                      <a:pt x="7548" y="330293"/>
                    </a:cubicBezTo>
                    <a:cubicBezTo>
                      <a:pt x="31439" y="230252"/>
                      <a:pt x="46042" y="128219"/>
                      <a:pt x="51172" y="25493"/>
                    </a:cubicBezTo>
                    <a:cubicBezTo>
                      <a:pt x="51567" y="14972"/>
                      <a:pt x="60416" y="6763"/>
                      <a:pt x="70937" y="7157"/>
                    </a:cubicBezTo>
                    <a:cubicBezTo>
                      <a:pt x="81458" y="7552"/>
                      <a:pt x="89667" y="16401"/>
                      <a:pt x="89272" y="26922"/>
                    </a:cubicBezTo>
                    <a:lnTo>
                      <a:pt x="89272" y="26922"/>
                    </a:lnTo>
                    <a:cubicBezTo>
                      <a:pt x="84146" y="132089"/>
                      <a:pt x="69254" y="236551"/>
                      <a:pt x="44790" y="338961"/>
                    </a:cubicBezTo>
                    <a:cubicBezTo>
                      <a:pt x="42537" y="347521"/>
                      <a:pt x="34684" y="353401"/>
                      <a:pt x="25836" y="353153"/>
                    </a:cubicBezTo>
                    <a:close/>
                  </a:path>
                </a:pathLst>
              </a:custGeom>
              <a:solidFill>
                <a:srgbClr val="524F56"/>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E3D7A58-4DC4-4339-AF9B-FF1E509EC086}"/>
                  </a:ext>
                </a:extLst>
              </p:cNvPr>
              <p:cNvSpPr/>
              <p:nvPr/>
            </p:nvSpPr>
            <p:spPr>
              <a:xfrm>
                <a:off x="1295515" y="2734312"/>
                <a:ext cx="114300" cy="323850"/>
              </a:xfrm>
              <a:custGeom>
                <a:avLst/>
                <a:gdLst>
                  <a:gd name="connsiteX0" fmla="*/ 94042 w 114300"/>
                  <a:gd name="connsiteY0" fmla="*/ 324071 h 323850"/>
                  <a:gd name="connsiteX1" fmla="*/ 74992 w 114300"/>
                  <a:gd name="connsiteY1" fmla="*/ 307116 h 323850"/>
                  <a:gd name="connsiteX2" fmla="*/ 8317 w 114300"/>
                  <a:gd name="connsiteY2" fmla="*/ 32796 h 323850"/>
                  <a:gd name="connsiteX3" fmla="*/ 19652 w 114300"/>
                  <a:gd name="connsiteY3" fmla="*/ 8317 h 323850"/>
                  <a:gd name="connsiteX4" fmla="*/ 44131 w 114300"/>
                  <a:gd name="connsiteY4" fmla="*/ 19652 h 323850"/>
                  <a:gd name="connsiteX5" fmla="*/ 113092 w 114300"/>
                  <a:gd name="connsiteY5" fmla="*/ 303020 h 323850"/>
                  <a:gd name="connsiteX6" fmla="*/ 96233 w 114300"/>
                  <a:gd name="connsiteY6" fmla="*/ 32397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323850">
                    <a:moveTo>
                      <a:pt x="94042" y="324071"/>
                    </a:moveTo>
                    <a:cubicBezTo>
                      <a:pt x="84288" y="324130"/>
                      <a:pt x="76065" y="316811"/>
                      <a:pt x="74992" y="307116"/>
                    </a:cubicBezTo>
                    <a:cubicBezTo>
                      <a:pt x="64235" y="213264"/>
                      <a:pt x="41837" y="121116"/>
                      <a:pt x="8317" y="32796"/>
                    </a:cubicBezTo>
                    <a:cubicBezTo>
                      <a:pt x="4687" y="22906"/>
                      <a:pt x="9762" y="11947"/>
                      <a:pt x="19652" y="8317"/>
                    </a:cubicBezTo>
                    <a:cubicBezTo>
                      <a:pt x="29541" y="4687"/>
                      <a:pt x="40501" y="9762"/>
                      <a:pt x="44131" y="19652"/>
                    </a:cubicBezTo>
                    <a:cubicBezTo>
                      <a:pt x="78791" y="110879"/>
                      <a:pt x="101956" y="206068"/>
                      <a:pt x="113092" y="303020"/>
                    </a:cubicBezTo>
                    <a:cubicBezTo>
                      <a:pt x="114204" y="313457"/>
                      <a:pt x="106666" y="322828"/>
                      <a:pt x="96233" y="323975"/>
                    </a:cubicBezTo>
                    <a:close/>
                  </a:path>
                </a:pathLst>
              </a:custGeom>
              <a:solidFill>
                <a:srgbClr val="524F56"/>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069F27C-0483-4CE1-A3C6-796D28EC9F25}"/>
                  </a:ext>
                </a:extLst>
              </p:cNvPr>
              <p:cNvSpPr/>
              <p:nvPr/>
            </p:nvSpPr>
            <p:spPr>
              <a:xfrm>
                <a:off x="1334206" y="3335818"/>
                <a:ext cx="409575" cy="200025"/>
              </a:xfrm>
              <a:custGeom>
                <a:avLst/>
                <a:gdLst>
                  <a:gd name="connsiteX0" fmla="*/ 28300 w 409575"/>
                  <a:gd name="connsiteY0" fmla="*/ 201767 h 200025"/>
                  <a:gd name="connsiteX1" fmla="*/ 7250 w 409575"/>
                  <a:gd name="connsiteY1" fmla="*/ 184717 h 200025"/>
                  <a:gd name="connsiteX2" fmla="*/ 24300 w 409575"/>
                  <a:gd name="connsiteY2" fmla="*/ 163667 h 200025"/>
                  <a:gd name="connsiteX3" fmla="*/ 375772 w 409575"/>
                  <a:gd name="connsiteY3" fmla="*/ 10505 h 200025"/>
                  <a:gd name="connsiteX4" fmla="*/ 402299 w 409575"/>
                  <a:gd name="connsiteY4" fmla="*/ 15410 h 200025"/>
                  <a:gd name="connsiteX5" fmla="*/ 397394 w 409575"/>
                  <a:gd name="connsiteY5" fmla="*/ 41937 h 200025"/>
                  <a:gd name="connsiteX6" fmla="*/ 32396 w 409575"/>
                  <a:gd name="connsiteY6" fmla="*/ 200910 h 200025"/>
                  <a:gd name="connsiteX7" fmla="*/ 28300 w 409575"/>
                  <a:gd name="connsiteY7" fmla="*/ 201767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200025">
                    <a:moveTo>
                      <a:pt x="28300" y="201767"/>
                    </a:moveTo>
                    <a:cubicBezTo>
                      <a:pt x="17779" y="202872"/>
                      <a:pt x="8355" y="195238"/>
                      <a:pt x="7250" y="184717"/>
                    </a:cubicBezTo>
                    <a:cubicBezTo>
                      <a:pt x="6145" y="174196"/>
                      <a:pt x="13779" y="164772"/>
                      <a:pt x="24300" y="163667"/>
                    </a:cubicBezTo>
                    <a:cubicBezTo>
                      <a:pt x="150336" y="136056"/>
                      <a:pt x="269742" y="84022"/>
                      <a:pt x="375772" y="10505"/>
                    </a:cubicBezTo>
                    <a:cubicBezTo>
                      <a:pt x="384452" y="4534"/>
                      <a:pt x="396329" y="6730"/>
                      <a:pt x="402299" y="15410"/>
                    </a:cubicBezTo>
                    <a:cubicBezTo>
                      <a:pt x="408270" y="24090"/>
                      <a:pt x="406074" y="35967"/>
                      <a:pt x="397394" y="41937"/>
                    </a:cubicBezTo>
                    <a:cubicBezTo>
                      <a:pt x="287267" y="118237"/>
                      <a:pt x="163270" y="172243"/>
                      <a:pt x="32396" y="200910"/>
                    </a:cubicBezTo>
                    <a:cubicBezTo>
                      <a:pt x="31078" y="201386"/>
                      <a:pt x="29699" y="201675"/>
                      <a:pt x="28300" y="201767"/>
                    </a:cubicBezTo>
                    <a:close/>
                  </a:path>
                </a:pathLst>
              </a:custGeom>
              <a:solidFill>
                <a:srgbClr val="524F56"/>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29DED7F-FD3F-41F0-9239-8164B55C36BE}"/>
                  </a:ext>
                </a:extLst>
              </p:cNvPr>
              <p:cNvSpPr/>
              <p:nvPr/>
            </p:nvSpPr>
            <p:spPr>
              <a:xfrm>
                <a:off x="1828916" y="2893819"/>
                <a:ext cx="304800" cy="381000"/>
              </a:xfrm>
              <a:custGeom>
                <a:avLst/>
                <a:gdLst>
                  <a:gd name="connsiteX0" fmla="*/ 26223 w 304800"/>
                  <a:gd name="connsiteY0" fmla="*/ 378590 h 381000"/>
                  <a:gd name="connsiteX1" fmla="*/ 7144 w 304800"/>
                  <a:gd name="connsiteY1" fmla="*/ 359570 h 381000"/>
                  <a:gd name="connsiteX2" fmla="*/ 13174 w 304800"/>
                  <a:gd name="connsiteY2" fmla="*/ 345634 h 381000"/>
                  <a:gd name="connsiteX3" fmla="*/ 13174 w 304800"/>
                  <a:gd name="connsiteY3" fmla="*/ 345634 h 381000"/>
                  <a:gd name="connsiteX4" fmla="*/ 263491 w 304800"/>
                  <a:gd name="connsiteY4" fmla="*/ 17974 h 381000"/>
                  <a:gd name="connsiteX5" fmla="*/ 288923 w 304800"/>
                  <a:gd name="connsiteY5" fmla="*/ 9020 h 381000"/>
                  <a:gd name="connsiteX6" fmla="*/ 297876 w 304800"/>
                  <a:gd name="connsiteY6" fmla="*/ 34452 h 381000"/>
                  <a:gd name="connsiteX7" fmla="*/ 296733 w 304800"/>
                  <a:gd name="connsiteY7" fmla="*/ 36452 h 381000"/>
                  <a:gd name="connsiteX8" fmla="*/ 39558 w 304800"/>
                  <a:gd name="connsiteY8" fmla="*/ 373352 h 381000"/>
                  <a:gd name="connsiteX9" fmla="*/ 26223 w 304800"/>
                  <a:gd name="connsiteY9" fmla="*/ 37859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81000">
                    <a:moveTo>
                      <a:pt x="26223" y="378590"/>
                    </a:moveTo>
                    <a:cubicBezTo>
                      <a:pt x="15702" y="378607"/>
                      <a:pt x="7160" y="370091"/>
                      <a:pt x="7144" y="359570"/>
                    </a:cubicBezTo>
                    <a:cubicBezTo>
                      <a:pt x="7136" y="354290"/>
                      <a:pt x="9319" y="349243"/>
                      <a:pt x="13174" y="345634"/>
                    </a:cubicBezTo>
                    <a:lnTo>
                      <a:pt x="13174" y="345634"/>
                    </a:lnTo>
                    <a:cubicBezTo>
                      <a:pt x="112938" y="249911"/>
                      <a:pt x="197366" y="139396"/>
                      <a:pt x="263491" y="17974"/>
                    </a:cubicBezTo>
                    <a:cubicBezTo>
                      <a:pt x="268042" y="8479"/>
                      <a:pt x="279428" y="4470"/>
                      <a:pt x="288923" y="9020"/>
                    </a:cubicBezTo>
                    <a:cubicBezTo>
                      <a:pt x="298418" y="13571"/>
                      <a:pt x="302427" y="24957"/>
                      <a:pt x="297876" y="34452"/>
                    </a:cubicBezTo>
                    <a:lnTo>
                      <a:pt x="296733" y="36452"/>
                    </a:lnTo>
                    <a:cubicBezTo>
                      <a:pt x="228826" y="161298"/>
                      <a:pt x="142083" y="274932"/>
                      <a:pt x="39558" y="373352"/>
                    </a:cubicBezTo>
                    <a:cubicBezTo>
                      <a:pt x="35964" y="376767"/>
                      <a:pt x="31181" y="378646"/>
                      <a:pt x="26223" y="378591"/>
                    </a:cubicBezTo>
                    <a:close/>
                  </a:path>
                </a:pathLst>
              </a:custGeom>
              <a:solidFill>
                <a:srgbClr val="524F56"/>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50352346-62B5-41FC-9677-2449F0F683E4}"/>
                  </a:ext>
                </a:extLst>
              </p:cNvPr>
              <p:cNvSpPr/>
              <p:nvPr/>
            </p:nvSpPr>
            <p:spPr>
              <a:xfrm>
                <a:off x="1886017" y="2900864"/>
                <a:ext cx="180975" cy="571500"/>
              </a:xfrm>
              <a:custGeom>
                <a:avLst/>
                <a:gdLst>
                  <a:gd name="connsiteX0" fmla="*/ 154193 w 180975"/>
                  <a:gd name="connsiteY0" fmla="*/ 565283 h 571500"/>
                  <a:gd name="connsiteX1" fmla="*/ 152859 w 180975"/>
                  <a:gd name="connsiteY1" fmla="*/ 565283 h 571500"/>
                  <a:gd name="connsiteX2" fmla="*/ 135143 w 180975"/>
                  <a:gd name="connsiteY2" fmla="*/ 544995 h 571500"/>
                  <a:gd name="connsiteX3" fmla="*/ 9318 w 180975"/>
                  <a:gd name="connsiteY3" fmla="*/ 35026 h 571500"/>
                  <a:gd name="connsiteX4" fmla="*/ 17367 w 180975"/>
                  <a:gd name="connsiteY4" fmla="*/ 9316 h 571500"/>
                  <a:gd name="connsiteX5" fmla="*/ 42274 w 180975"/>
                  <a:gd name="connsiteY5" fmla="*/ 15976 h 571500"/>
                  <a:gd name="connsiteX6" fmla="*/ 173148 w 180975"/>
                  <a:gd name="connsiteY6" fmla="*/ 547662 h 571500"/>
                  <a:gd name="connsiteX7" fmla="*/ 154193 w 180975"/>
                  <a:gd name="connsiteY7" fmla="*/ 565283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571500">
                    <a:moveTo>
                      <a:pt x="154193" y="565283"/>
                    </a:moveTo>
                    <a:lnTo>
                      <a:pt x="152859" y="565283"/>
                    </a:lnTo>
                    <a:cubicBezTo>
                      <a:pt x="142366" y="564571"/>
                      <a:pt x="134435" y="555489"/>
                      <a:pt x="135143" y="544995"/>
                    </a:cubicBezTo>
                    <a:cubicBezTo>
                      <a:pt x="146859" y="373545"/>
                      <a:pt x="103425" y="197047"/>
                      <a:pt x="9318" y="35026"/>
                    </a:cubicBezTo>
                    <a:cubicBezTo>
                      <a:pt x="4441" y="25704"/>
                      <a:pt x="8045" y="14193"/>
                      <a:pt x="17367" y="9316"/>
                    </a:cubicBezTo>
                    <a:cubicBezTo>
                      <a:pt x="26139" y="4728"/>
                      <a:pt x="36963" y="7622"/>
                      <a:pt x="42274" y="15976"/>
                    </a:cubicBezTo>
                    <a:cubicBezTo>
                      <a:pt x="140191" y="184664"/>
                      <a:pt x="185149" y="368401"/>
                      <a:pt x="173148" y="547662"/>
                    </a:cubicBezTo>
                    <a:cubicBezTo>
                      <a:pt x="172401" y="557585"/>
                      <a:pt x="164144" y="565261"/>
                      <a:pt x="154193" y="565283"/>
                    </a:cubicBezTo>
                    <a:close/>
                  </a:path>
                </a:pathLst>
              </a:custGeom>
              <a:solidFill>
                <a:srgbClr val="524F56"/>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DA462C96-4E95-4F51-BA8D-85E40F3D9633}"/>
                  </a:ext>
                </a:extLst>
              </p:cNvPr>
              <p:cNvSpPr/>
              <p:nvPr/>
            </p:nvSpPr>
            <p:spPr>
              <a:xfrm>
                <a:off x="1623395" y="2598038"/>
                <a:ext cx="219075" cy="219075"/>
              </a:xfrm>
              <a:custGeom>
                <a:avLst/>
                <a:gdLst>
                  <a:gd name="connsiteX0" fmla="*/ 201169 w 219075"/>
                  <a:gd name="connsiteY0" fmla="*/ 218981 h 219075"/>
                  <a:gd name="connsiteX1" fmla="*/ 186215 w 219075"/>
                  <a:gd name="connsiteY1" fmla="*/ 211837 h 219075"/>
                  <a:gd name="connsiteX2" fmla="*/ 14765 w 219075"/>
                  <a:gd name="connsiteY2" fmla="*/ 41435 h 219075"/>
                  <a:gd name="connsiteX3" fmla="*/ 10955 w 219075"/>
                  <a:gd name="connsiteY3" fmla="*/ 14765 h 219075"/>
                  <a:gd name="connsiteX4" fmla="*/ 37625 w 219075"/>
                  <a:gd name="connsiteY4" fmla="*/ 10955 h 219075"/>
                  <a:gd name="connsiteX5" fmla="*/ 37625 w 219075"/>
                  <a:gd name="connsiteY5" fmla="*/ 10955 h 219075"/>
                  <a:gd name="connsiteX6" fmla="*/ 216314 w 219075"/>
                  <a:gd name="connsiteY6" fmla="*/ 188215 h 219075"/>
                  <a:gd name="connsiteX7" fmla="*/ 213178 w 219075"/>
                  <a:gd name="connsiteY7" fmla="*/ 214973 h 219075"/>
                  <a:gd name="connsiteX8" fmla="*/ 201360 w 219075"/>
                  <a:gd name="connsiteY8" fmla="*/ 21907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5" h="219075">
                    <a:moveTo>
                      <a:pt x="201169" y="218981"/>
                    </a:moveTo>
                    <a:cubicBezTo>
                      <a:pt x="195355" y="219006"/>
                      <a:pt x="189848" y="216375"/>
                      <a:pt x="186215" y="211837"/>
                    </a:cubicBezTo>
                    <a:cubicBezTo>
                      <a:pt x="136487" y="148027"/>
                      <a:pt x="78879" y="90770"/>
                      <a:pt x="14765" y="41435"/>
                    </a:cubicBezTo>
                    <a:cubicBezTo>
                      <a:pt x="6348" y="35122"/>
                      <a:pt x="4642" y="23182"/>
                      <a:pt x="10955" y="14765"/>
                    </a:cubicBezTo>
                    <a:cubicBezTo>
                      <a:pt x="17268" y="6348"/>
                      <a:pt x="29208" y="4642"/>
                      <a:pt x="37625" y="10955"/>
                    </a:cubicBezTo>
                    <a:lnTo>
                      <a:pt x="37625" y="10955"/>
                    </a:lnTo>
                    <a:cubicBezTo>
                      <a:pt x="104421" y="62274"/>
                      <a:pt x="164460" y="121833"/>
                      <a:pt x="216314" y="188215"/>
                    </a:cubicBezTo>
                    <a:cubicBezTo>
                      <a:pt x="222837" y="196470"/>
                      <a:pt x="221433" y="208450"/>
                      <a:pt x="213178" y="214973"/>
                    </a:cubicBezTo>
                    <a:cubicBezTo>
                      <a:pt x="209813" y="217632"/>
                      <a:pt x="205649" y="219078"/>
                      <a:pt x="201360" y="219076"/>
                    </a:cubicBezTo>
                    <a:close/>
                  </a:path>
                </a:pathLst>
              </a:custGeom>
              <a:solidFill>
                <a:srgbClr val="524F56"/>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1E3394A-DF80-4542-BAE6-7B8E253C90F5}"/>
                  </a:ext>
                </a:extLst>
              </p:cNvPr>
              <p:cNvSpPr/>
              <p:nvPr/>
            </p:nvSpPr>
            <p:spPr>
              <a:xfrm>
                <a:off x="1768557" y="2763203"/>
                <a:ext cx="190500" cy="190500"/>
              </a:xfrm>
              <a:custGeom>
                <a:avLst/>
                <a:gdLst>
                  <a:gd name="connsiteX0" fmla="*/ 99917 w 190500"/>
                  <a:gd name="connsiteY0" fmla="*/ 192500 h 190500"/>
                  <a:gd name="connsiteX1" fmla="*/ 7144 w 190500"/>
                  <a:gd name="connsiteY1" fmla="*/ 99917 h 190500"/>
                  <a:gd name="connsiteX2" fmla="*/ 99727 w 190500"/>
                  <a:gd name="connsiteY2" fmla="*/ 7144 h 190500"/>
                  <a:gd name="connsiteX3" fmla="*/ 192500 w 190500"/>
                  <a:gd name="connsiteY3" fmla="*/ 99727 h 190500"/>
                  <a:gd name="connsiteX4" fmla="*/ 192500 w 190500"/>
                  <a:gd name="connsiteY4" fmla="*/ 99822 h 190500"/>
                  <a:gd name="connsiteX5" fmla="*/ 99917 w 190500"/>
                  <a:gd name="connsiteY5" fmla="*/ 192500 h 190500"/>
                  <a:gd name="connsiteX6" fmla="*/ 99917 w 190500"/>
                  <a:gd name="connsiteY6" fmla="*/ 45244 h 190500"/>
                  <a:gd name="connsiteX7" fmla="*/ 45244 w 190500"/>
                  <a:gd name="connsiteY7" fmla="*/ 99727 h 190500"/>
                  <a:gd name="connsiteX8" fmla="*/ 99727 w 190500"/>
                  <a:gd name="connsiteY8" fmla="*/ 154400 h 190500"/>
                  <a:gd name="connsiteX9" fmla="*/ 154400 w 190500"/>
                  <a:gd name="connsiteY9" fmla="*/ 99917 h 190500"/>
                  <a:gd name="connsiteX10" fmla="*/ 154400 w 190500"/>
                  <a:gd name="connsiteY10" fmla="*/ 99822 h 190500"/>
                  <a:gd name="connsiteX11" fmla="*/ 99917 w 190500"/>
                  <a:gd name="connsiteY11" fmla="*/ 4524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0" h="190500">
                    <a:moveTo>
                      <a:pt x="99917" y="192500"/>
                    </a:moveTo>
                    <a:cubicBezTo>
                      <a:pt x="48733" y="192553"/>
                      <a:pt x="7196" y="151102"/>
                      <a:pt x="7144" y="99917"/>
                    </a:cubicBezTo>
                    <a:cubicBezTo>
                      <a:pt x="7091" y="48733"/>
                      <a:pt x="48542" y="7196"/>
                      <a:pt x="99727" y="7144"/>
                    </a:cubicBezTo>
                    <a:cubicBezTo>
                      <a:pt x="150911" y="7091"/>
                      <a:pt x="192448" y="48542"/>
                      <a:pt x="192500" y="99727"/>
                    </a:cubicBezTo>
                    <a:cubicBezTo>
                      <a:pt x="192500" y="99759"/>
                      <a:pt x="192500" y="99790"/>
                      <a:pt x="192500" y="99822"/>
                    </a:cubicBezTo>
                    <a:cubicBezTo>
                      <a:pt x="192500" y="150970"/>
                      <a:pt x="151065" y="192448"/>
                      <a:pt x="99917" y="192500"/>
                    </a:cubicBezTo>
                    <a:close/>
                    <a:moveTo>
                      <a:pt x="99917" y="45244"/>
                    </a:moveTo>
                    <a:cubicBezTo>
                      <a:pt x="69775" y="45191"/>
                      <a:pt x="45296" y="69584"/>
                      <a:pt x="45244" y="99727"/>
                    </a:cubicBezTo>
                    <a:cubicBezTo>
                      <a:pt x="45191" y="129869"/>
                      <a:pt x="69584" y="154347"/>
                      <a:pt x="99727" y="154400"/>
                    </a:cubicBezTo>
                    <a:cubicBezTo>
                      <a:pt x="129870" y="154453"/>
                      <a:pt x="154348" y="130060"/>
                      <a:pt x="154400" y="99917"/>
                    </a:cubicBezTo>
                    <a:cubicBezTo>
                      <a:pt x="154400" y="99885"/>
                      <a:pt x="154400" y="99854"/>
                      <a:pt x="154400" y="99822"/>
                    </a:cubicBezTo>
                    <a:cubicBezTo>
                      <a:pt x="154348" y="69738"/>
                      <a:pt x="130001" y="45348"/>
                      <a:pt x="99917" y="45244"/>
                    </a:cubicBezTo>
                    <a:close/>
                  </a:path>
                </a:pathLst>
              </a:custGeom>
              <a:solidFill>
                <a:srgbClr val="524F56"/>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7D04CB43-FCF6-4170-B1DA-391052351286}"/>
                  </a:ext>
                </a:extLst>
              </p:cNvPr>
              <p:cNvSpPr/>
              <p:nvPr/>
            </p:nvSpPr>
            <p:spPr>
              <a:xfrm>
                <a:off x="1684909" y="3202591"/>
                <a:ext cx="209550" cy="209550"/>
              </a:xfrm>
              <a:custGeom>
                <a:avLst/>
                <a:gdLst>
                  <a:gd name="connsiteX0" fmla="*/ 105841 w 209550"/>
                  <a:gd name="connsiteY0" fmla="*/ 204121 h 209550"/>
                  <a:gd name="connsiteX1" fmla="*/ 7144 w 209550"/>
                  <a:gd name="connsiteY1" fmla="*/ 105841 h 209550"/>
                  <a:gd name="connsiteX2" fmla="*/ 105424 w 209550"/>
                  <a:gd name="connsiteY2" fmla="*/ 7144 h 209550"/>
                  <a:gd name="connsiteX3" fmla="*/ 204121 w 209550"/>
                  <a:gd name="connsiteY3" fmla="*/ 105424 h 209550"/>
                  <a:gd name="connsiteX4" fmla="*/ 167563 w 209550"/>
                  <a:gd name="connsiteY4" fmla="*/ 182213 h 209550"/>
                  <a:gd name="connsiteX5" fmla="*/ 105841 w 209550"/>
                  <a:gd name="connsiteY5" fmla="*/ 204121 h 209550"/>
                  <a:gd name="connsiteX6" fmla="*/ 105841 w 209550"/>
                  <a:gd name="connsiteY6" fmla="*/ 45244 h 209550"/>
                  <a:gd name="connsiteX7" fmla="*/ 45928 w 209550"/>
                  <a:gd name="connsiteY7" fmla="*/ 99250 h 209550"/>
                  <a:gd name="connsiteX8" fmla="*/ 45928 w 209550"/>
                  <a:gd name="connsiteY8" fmla="*/ 99250 h 209550"/>
                  <a:gd name="connsiteX9" fmla="*/ 99579 w 209550"/>
                  <a:gd name="connsiteY9" fmla="*/ 165697 h 209550"/>
                  <a:gd name="connsiteX10" fmla="*/ 166026 w 209550"/>
                  <a:gd name="connsiteY10" fmla="*/ 112046 h 209550"/>
                  <a:gd name="connsiteX11" fmla="*/ 112603 w 209550"/>
                  <a:gd name="connsiteY11" fmla="*/ 45624 h 209550"/>
                  <a:gd name="connsiteX12" fmla="*/ 105555 w 209550"/>
                  <a:gd name="connsiteY12" fmla="*/ 4562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550" h="209550">
                    <a:moveTo>
                      <a:pt x="105841" y="204121"/>
                    </a:moveTo>
                    <a:cubicBezTo>
                      <a:pt x="51447" y="204236"/>
                      <a:pt x="7259" y="160234"/>
                      <a:pt x="7144" y="105841"/>
                    </a:cubicBezTo>
                    <a:cubicBezTo>
                      <a:pt x="7029" y="51447"/>
                      <a:pt x="51030" y="7259"/>
                      <a:pt x="105424" y="7144"/>
                    </a:cubicBezTo>
                    <a:cubicBezTo>
                      <a:pt x="159817" y="7029"/>
                      <a:pt x="204005" y="51030"/>
                      <a:pt x="204121" y="105424"/>
                    </a:cubicBezTo>
                    <a:cubicBezTo>
                      <a:pt x="204184" y="135234"/>
                      <a:pt x="190742" y="163468"/>
                      <a:pt x="167563" y="182213"/>
                    </a:cubicBezTo>
                    <a:cubicBezTo>
                      <a:pt x="150090" y="196343"/>
                      <a:pt x="128311" y="204073"/>
                      <a:pt x="105841" y="204121"/>
                    </a:cubicBezTo>
                    <a:close/>
                    <a:moveTo>
                      <a:pt x="105841" y="45244"/>
                    </a:moveTo>
                    <a:cubicBezTo>
                      <a:pt x="75012" y="45314"/>
                      <a:pt x="49186" y="68594"/>
                      <a:pt x="45928" y="99250"/>
                    </a:cubicBezTo>
                    <a:lnTo>
                      <a:pt x="45928" y="99250"/>
                    </a:lnTo>
                    <a:cubicBezTo>
                      <a:pt x="42395" y="132414"/>
                      <a:pt x="66415" y="162163"/>
                      <a:pt x="99579" y="165697"/>
                    </a:cubicBezTo>
                    <a:cubicBezTo>
                      <a:pt x="132743" y="169231"/>
                      <a:pt x="162492" y="145210"/>
                      <a:pt x="166026" y="112046"/>
                    </a:cubicBezTo>
                    <a:cubicBezTo>
                      <a:pt x="169550" y="78972"/>
                      <a:pt x="145665" y="49274"/>
                      <a:pt x="112603" y="45624"/>
                    </a:cubicBezTo>
                    <a:cubicBezTo>
                      <a:pt x="109936" y="45624"/>
                      <a:pt x="107746" y="45624"/>
                      <a:pt x="105555" y="45624"/>
                    </a:cubicBezTo>
                    <a:close/>
                  </a:path>
                </a:pathLst>
              </a:custGeom>
              <a:solidFill>
                <a:srgbClr val="524F56"/>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E00CD81E-E605-4360-9F7A-7FDBB33CEB38}"/>
                  </a:ext>
                </a:extLst>
              </p:cNvPr>
              <p:cNvSpPr/>
              <p:nvPr/>
            </p:nvSpPr>
            <p:spPr>
              <a:xfrm>
                <a:off x="1295831" y="3017409"/>
                <a:ext cx="190500" cy="190500"/>
              </a:xfrm>
              <a:custGeom>
                <a:avLst/>
                <a:gdLst>
                  <a:gd name="connsiteX0" fmla="*/ 99727 w 190500"/>
                  <a:gd name="connsiteY0" fmla="*/ 192516 h 190500"/>
                  <a:gd name="connsiteX1" fmla="*/ 7144 w 190500"/>
                  <a:gd name="connsiteY1" fmla="*/ 99837 h 190500"/>
                  <a:gd name="connsiteX2" fmla="*/ 8477 w 190500"/>
                  <a:gd name="connsiteY2" fmla="*/ 83835 h 190500"/>
                  <a:gd name="connsiteX3" fmla="*/ 8477 w 190500"/>
                  <a:gd name="connsiteY3" fmla="*/ 83835 h 190500"/>
                  <a:gd name="connsiteX4" fmla="*/ 115766 w 190500"/>
                  <a:gd name="connsiteY4" fmla="*/ 8551 h 190500"/>
                  <a:gd name="connsiteX5" fmla="*/ 191050 w 190500"/>
                  <a:gd name="connsiteY5" fmla="*/ 115839 h 190500"/>
                  <a:gd name="connsiteX6" fmla="*/ 99727 w 190500"/>
                  <a:gd name="connsiteY6" fmla="*/ 192516 h 190500"/>
                  <a:gd name="connsiteX7" fmla="*/ 46101 w 190500"/>
                  <a:gd name="connsiteY7" fmla="*/ 89931 h 190500"/>
                  <a:gd name="connsiteX8" fmla="*/ 45339 w 190500"/>
                  <a:gd name="connsiteY8" fmla="*/ 99456 h 190500"/>
                  <a:gd name="connsiteX9" fmla="*/ 99992 w 190500"/>
                  <a:gd name="connsiteY9" fmla="*/ 153194 h 190500"/>
                  <a:gd name="connsiteX10" fmla="*/ 153730 w 190500"/>
                  <a:gd name="connsiteY10" fmla="*/ 98542 h 190500"/>
                  <a:gd name="connsiteX11" fmla="*/ 99077 w 190500"/>
                  <a:gd name="connsiteY11" fmla="*/ 44804 h 190500"/>
                  <a:gd name="connsiteX12" fmla="*/ 46101 w 190500"/>
                  <a:gd name="connsiteY12" fmla="*/ 8993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00" h="190500">
                    <a:moveTo>
                      <a:pt x="99727" y="192516"/>
                    </a:moveTo>
                    <a:cubicBezTo>
                      <a:pt x="48601" y="192411"/>
                      <a:pt x="7196" y="150963"/>
                      <a:pt x="7144" y="99837"/>
                    </a:cubicBezTo>
                    <a:cubicBezTo>
                      <a:pt x="7162" y="94476"/>
                      <a:pt x="7608" y="89125"/>
                      <a:pt x="8477" y="83835"/>
                    </a:cubicBezTo>
                    <a:lnTo>
                      <a:pt x="8477" y="83835"/>
                    </a:lnTo>
                    <a:cubicBezTo>
                      <a:pt x="17315" y="33419"/>
                      <a:pt x="65350" y="-287"/>
                      <a:pt x="115766" y="8551"/>
                    </a:cubicBezTo>
                    <a:cubicBezTo>
                      <a:pt x="166182" y="17389"/>
                      <a:pt x="199888" y="65423"/>
                      <a:pt x="191050" y="115839"/>
                    </a:cubicBezTo>
                    <a:cubicBezTo>
                      <a:pt x="183276" y="160188"/>
                      <a:pt x="144752" y="192534"/>
                      <a:pt x="99727" y="192516"/>
                    </a:cubicBezTo>
                    <a:close/>
                    <a:moveTo>
                      <a:pt x="46101" y="89931"/>
                    </a:moveTo>
                    <a:cubicBezTo>
                      <a:pt x="45611" y="93083"/>
                      <a:pt x="45356" y="96267"/>
                      <a:pt x="45339" y="99456"/>
                    </a:cubicBezTo>
                    <a:cubicBezTo>
                      <a:pt x="45592" y="129388"/>
                      <a:pt x="70060" y="153447"/>
                      <a:pt x="99992" y="153194"/>
                    </a:cubicBezTo>
                    <a:cubicBezTo>
                      <a:pt x="129923" y="152942"/>
                      <a:pt x="153982" y="128473"/>
                      <a:pt x="153730" y="98542"/>
                    </a:cubicBezTo>
                    <a:cubicBezTo>
                      <a:pt x="153477" y="68610"/>
                      <a:pt x="129008" y="44551"/>
                      <a:pt x="99077" y="44804"/>
                    </a:cubicBezTo>
                    <a:cubicBezTo>
                      <a:pt x="72817" y="45025"/>
                      <a:pt x="50495" y="64041"/>
                      <a:pt x="46101" y="89931"/>
                    </a:cubicBezTo>
                    <a:close/>
                  </a:path>
                </a:pathLst>
              </a:custGeom>
              <a:solidFill>
                <a:srgbClr val="524F56"/>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262594A0-C19C-462A-AC89-EBC9D99021B5}"/>
                  </a:ext>
                </a:extLst>
              </p:cNvPr>
              <p:cNvSpPr/>
              <p:nvPr/>
            </p:nvSpPr>
            <p:spPr>
              <a:xfrm>
                <a:off x="1914956" y="2782119"/>
                <a:ext cx="152400" cy="76200"/>
              </a:xfrm>
              <a:custGeom>
                <a:avLst/>
                <a:gdLst>
                  <a:gd name="connsiteX0" fmla="*/ 26194 w 152400"/>
                  <a:gd name="connsiteY0" fmla="*/ 73571 h 76200"/>
                  <a:gd name="connsiteX1" fmla="*/ 7144 w 152400"/>
                  <a:gd name="connsiteY1" fmla="*/ 54521 h 76200"/>
                  <a:gd name="connsiteX2" fmla="*/ 20860 w 152400"/>
                  <a:gd name="connsiteY2" fmla="*/ 36233 h 76200"/>
                  <a:gd name="connsiteX3" fmla="*/ 126301 w 152400"/>
                  <a:gd name="connsiteY3" fmla="*/ 7658 h 76200"/>
                  <a:gd name="connsiteX4" fmla="*/ 149257 w 152400"/>
                  <a:gd name="connsiteY4" fmla="*/ 21850 h 76200"/>
                  <a:gd name="connsiteX5" fmla="*/ 135065 w 152400"/>
                  <a:gd name="connsiteY5" fmla="*/ 44805 h 76200"/>
                  <a:gd name="connsiteX6" fmla="*/ 31623 w 152400"/>
                  <a:gd name="connsiteY6" fmla="*/ 72237 h 76200"/>
                  <a:gd name="connsiteX7" fmla="*/ 26194 w 152400"/>
                  <a:gd name="connsiteY7" fmla="*/ 7357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76200">
                    <a:moveTo>
                      <a:pt x="26194" y="73571"/>
                    </a:moveTo>
                    <a:cubicBezTo>
                      <a:pt x="15673" y="73571"/>
                      <a:pt x="7144" y="65042"/>
                      <a:pt x="7144" y="54521"/>
                    </a:cubicBezTo>
                    <a:cubicBezTo>
                      <a:pt x="7144" y="46054"/>
                      <a:pt x="12732" y="38603"/>
                      <a:pt x="20860" y="36233"/>
                    </a:cubicBezTo>
                    <a:cubicBezTo>
                      <a:pt x="55150" y="26041"/>
                      <a:pt x="90678" y="16611"/>
                      <a:pt x="126301" y="7658"/>
                    </a:cubicBezTo>
                    <a:cubicBezTo>
                      <a:pt x="136559" y="5238"/>
                      <a:pt x="146837" y="11592"/>
                      <a:pt x="149257" y="21850"/>
                    </a:cubicBezTo>
                    <a:cubicBezTo>
                      <a:pt x="151677" y="32108"/>
                      <a:pt x="145322" y="42386"/>
                      <a:pt x="135065" y="44805"/>
                    </a:cubicBezTo>
                    <a:cubicBezTo>
                      <a:pt x="100108" y="52997"/>
                      <a:pt x="65341" y="62331"/>
                      <a:pt x="31623" y="72237"/>
                    </a:cubicBezTo>
                    <a:cubicBezTo>
                      <a:pt x="29896" y="72969"/>
                      <a:pt x="28063" y="73420"/>
                      <a:pt x="26194" y="73571"/>
                    </a:cubicBezTo>
                    <a:close/>
                  </a:path>
                </a:pathLst>
              </a:custGeom>
              <a:solidFill>
                <a:srgbClr val="524F56"/>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C14FD14B-C95A-4993-A3A2-48CDF44F8AAC}"/>
                  </a:ext>
                </a:extLst>
              </p:cNvPr>
              <p:cNvSpPr/>
              <p:nvPr/>
            </p:nvSpPr>
            <p:spPr>
              <a:xfrm>
                <a:off x="1426186" y="2859501"/>
                <a:ext cx="390525" cy="228600"/>
              </a:xfrm>
              <a:custGeom>
                <a:avLst/>
                <a:gdLst>
                  <a:gd name="connsiteX0" fmla="*/ 26236 w 390525"/>
                  <a:gd name="connsiteY0" fmla="*/ 225361 h 228600"/>
                  <a:gd name="connsiteX1" fmla="*/ 7144 w 390525"/>
                  <a:gd name="connsiteY1" fmla="*/ 206354 h 228600"/>
                  <a:gd name="connsiteX2" fmla="*/ 15568 w 390525"/>
                  <a:gd name="connsiteY2" fmla="*/ 190499 h 228600"/>
                  <a:gd name="connsiteX3" fmla="*/ 363421 w 390525"/>
                  <a:gd name="connsiteY3" fmla="*/ 8858 h 228600"/>
                  <a:gd name="connsiteX4" fmla="*/ 388649 w 390525"/>
                  <a:gd name="connsiteY4" fmla="*/ 18312 h 228600"/>
                  <a:gd name="connsiteX5" fmla="*/ 379423 w 390525"/>
                  <a:gd name="connsiteY5" fmla="*/ 43433 h 228600"/>
                  <a:gd name="connsiteX6" fmla="*/ 377233 w 390525"/>
                  <a:gd name="connsiteY6" fmla="*/ 44291 h 228600"/>
                  <a:gd name="connsiteX7" fmla="*/ 37000 w 390525"/>
                  <a:gd name="connsiteY7" fmla="*/ 222122 h 228600"/>
                  <a:gd name="connsiteX8" fmla="*/ 26236 w 390525"/>
                  <a:gd name="connsiteY8" fmla="*/ 22536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228600">
                    <a:moveTo>
                      <a:pt x="26236" y="225361"/>
                    </a:moveTo>
                    <a:cubicBezTo>
                      <a:pt x="15715" y="225384"/>
                      <a:pt x="7167" y="216875"/>
                      <a:pt x="7144" y="206354"/>
                    </a:cubicBezTo>
                    <a:cubicBezTo>
                      <a:pt x="7130" y="199994"/>
                      <a:pt x="10290" y="194047"/>
                      <a:pt x="15568" y="190499"/>
                    </a:cubicBezTo>
                    <a:cubicBezTo>
                      <a:pt x="124470" y="117316"/>
                      <a:pt x="241130" y="56398"/>
                      <a:pt x="363421" y="8858"/>
                    </a:cubicBezTo>
                    <a:cubicBezTo>
                      <a:pt x="372998" y="4502"/>
                      <a:pt x="384293" y="8735"/>
                      <a:pt x="388649" y="18312"/>
                    </a:cubicBezTo>
                    <a:cubicBezTo>
                      <a:pt x="392964" y="27799"/>
                      <a:pt x="388853" y="38993"/>
                      <a:pt x="379423" y="43433"/>
                    </a:cubicBezTo>
                    <a:cubicBezTo>
                      <a:pt x="378728" y="43801"/>
                      <a:pt x="377993" y="44089"/>
                      <a:pt x="377233" y="44291"/>
                    </a:cubicBezTo>
                    <a:cubicBezTo>
                      <a:pt x="257616" y="90851"/>
                      <a:pt x="143512" y="150490"/>
                      <a:pt x="37000" y="222122"/>
                    </a:cubicBezTo>
                    <a:cubicBezTo>
                      <a:pt x="33807" y="224233"/>
                      <a:pt x="30064" y="225360"/>
                      <a:pt x="26236" y="225361"/>
                    </a:cubicBezTo>
                    <a:close/>
                  </a:path>
                </a:pathLst>
              </a:custGeom>
              <a:solidFill>
                <a:srgbClr val="524F56"/>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0C5E9B4-5D4E-4BE8-B75B-DDB3A70EEF6D}"/>
                  </a:ext>
                </a:extLst>
              </p:cNvPr>
              <p:cNvSpPr/>
              <p:nvPr/>
            </p:nvSpPr>
            <p:spPr>
              <a:xfrm>
                <a:off x="1167033" y="3135225"/>
                <a:ext cx="180975" cy="161925"/>
              </a:xfrm>
              <a:custGeom>
                <a:avLst/>
                <a:gdLst>
                  <a:gd name="connsiteX0" fmla="*/ 26213 w 180975"/>
                  <a:gd name="connsiteY0" fmla="*/ 159758 h 161925"/>
                  <a:gd name="connsiteX1" fmla="*/ 7144 w 180975"/>
                  <a:gd name="connsiteY1" fmla="*/ 140727 h 161925"/>
                  <a:gd name="connsiteX2" fmla="*/ 12974 w 180975"/>
                  <a:gd name="connsiteY2" fmla="*/ 126992 h 161925"/>
                  <a:gd name="connsiteX3" fmla="*/ 12974 w 180975"/>
                  <a:gd name="connsiteY3" fmla="*/ 126992 h 161925"/>
                  <a:gd name="connsiteX4" fmla="*/ 143847 w 180975"/>
                  <a:gd name="connsiteY4" fmla="*/ 11358 h 161925"/>
                  <a:gd name="connsiteX5" fmla="*/ 170633 w 180975"/>
                  <a:gd name="connsiteY5" fmla="*/ 14245 h 161925"/>
                  <a:gd name="connsiteX6" fmla="*/ 168993 w 180975"/>
                  <a:gd name="connsiteY6" fmla="*/ 39933 h 161925"/>
                  <a:gd name="connsiteX7" fmla="*/ 167755 w 180975"/>
                  <a:gd name="connsiteY7" fmla="*/ 40886 h 161925"/>
                  <a:gd name="connsiteX8" fmla="*/ 39453 w 180975"/>
                  <a:gd name="connsiteY8" fmla="*/ 154329 h 161925"/>
                  <a:gd name="connsiteX9" fmla="*/ 26213 w 180975"/>
                  <a:gd name="connsiteY9" fmla="*/ 15975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161925">
                    <a:moveTo>
                      <a:pt x="26213" y="159758"/>
                    </a:moveTo>
                    <a:cubicBezTo>
                      <a:pt x="15692" y="159769"/>
                      <a:pt x="7155" y="151248"/>
                      <a:pt x="7144" y="140727"/>
                    </a:cubicBezTo>
                    <a:cubicBezTo>
                      <a:pt x="7138" y="135547"/>
                      <a:pt x="9243" y="130587"/>
                      <a:pt x="12974" y="126992"/>
                    </a:cubicBezTo>
                    <a:lnTo>
                      <a:pt x="12974" y="126992"/>
                    </a:lnTo>
                    <a:cubicBezTo>
                      <a:pt x="55360" y="86225"/>
                      <a:pt x="99365" y="47268"/>
                      <a:pt x="143847" y="11358"/>
                    </a:cubicBezTo>
                    <a:cubicBezTo>
                      <a:pt x="152041" y="4759"/>
                      <a:pt x="164033" y="6051"/>
                      <a:pt x="170633" y="14245"/>
                    </a:cubicBezTo>
                    <a:cubicBezTo>
                      <a:pt x="176829" y="21938"/>
                      <a:pt x="176117" y="33091"/>
                      <a:pt x="168993" y="39933"/>
                    </a:cubicBezTo>
                    <a:lnTo>
                      <a:pt x="167755" y="40886"/>
                    </a:lnTo>
                    <a:cubicBezTo>
                      <a:pt x="124226" y="76128"/>
                      <a:pt x="80982" y="114324"/>
                      <a:pt x="39453" y="154329"/>
                    </a:cubicBezTo>
                    <a:cubicBezTo>
                      <a:pt x="35913" y="157790"/>
                      <a:pt x="31164" y="159737"/>
                      <a:pt x="26213" y="159758"/>
                    </a:cubicBezTo>
                    <a:close/>
                  </a:path>
                </a:pathLst>
              </a:custGeom>
              <a:solidFill>
                <a:srgbClr val="524F56"/>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760E39DF-8512-44F1-96B4-4947F2273E39}"/>
                  </a:ext>
                </a:extLst>
              </p:cNvPr>
              <p:cNvSpPr/>
              <p:nvPr/>
            </p:nvSpPr>
            <p:spPr>
              <a:xfrm>
                <a:off x="1828943" y="3328842"/>
                <a:ext cx="200025" cy="171450"/>
              </a:xfrm>
              <a:custGeom>
                <a:avLst/>
                <a:gdLst>
                  <a:gd name="connsiteX0" fmla="*/ 177072 w 200025"/>
                  <a:gd name="connsiteY0" fmla="*/ 173024 h 171450"/>
                  <a:gd name="connsiteX1" fmla="*/ 164309 w 200025"/>
                  <a:gd name="connsiteY1" fmla="*/ 168071 h 171450"/>
                  <a:gd name="connsiteX2" fmla="*/ 14576 w 200025"/>
                  <a:gd name="connsiteY2" fmla="*/ 41293 h 171450"/>
                  <a:gd name="connsiteX3" fmla="*/ 11099 w 200025"/>
                  <a:gd name="connsiteY3" fmla="*/ 14576 h 171450"/>
                  <a:gd name="connsiteX4" fmla="*/ 37817 w 200025"/>
                  <a:gd name="connsiteY4" fmla="*/ 11099 h 171450"/>
                  <a:gd name="connsiteX5" fmla="*/ 37817 w 200025"/>
                  <a:gd name="connsiteY5" fmla="*/ 11099 h 171450"/>
                  <a:gd name="connsiteX6" fmla="*/ 190217 w 200025"/>
                  <a:gd name="connsiteY6" fmla="*/ 139877 h 171450"/>
                  <a:gd name="connsiteX7" fmla="*/ 191501 w 200025"/>
                  <a:gd name="connsiteY7" fmla="*/ 166787 h 171450"/>
                  <a:gd name="connsiteX8" fmla="*/ 177453 w 200025"/>
                  <a:gd name="connsiteY8" fmla="*/ 17302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71450">
                    <a:moveTo>
                      <a:pt x="177072" y="173024"/>
                    </a:moveTo>
                    <a:cubicBezTo>
                      <a:pt x="172351" y="173012"/>
                      <a:pt x="167802" y="171247"/>
                      <a:pt x="164309" y="168071"/>
                    </a:cubicBezTo>
                    <a:cubicBezTo>
                      <a:pt x="122494" y="129971"/>
                      <a:pt x="72011" y="85489"/>
                      <a:pt x="14576" y="41293"/>
                    </a:cubicBezTo>
                    <a:cubicBezTo>
                      <a:pt x="6238" y="34875"/>
                      <a:pt x="4681" y="22914"/>
                      <a:pt x="11099" y="14576"/>
                    </a:cubicBezTo>
                    <a:cubicBezTo>
                      <a:pt x="17517" y="6238"/>
                      <a:pt x="29479" y="4681"/>
                      <a:pt x="37817" y="11099"/>
                    </a:cubicBezTo>
                    <a:lnTo>
                      <a:pt x="37817" y="11099"/>
                    </a:lnTo>
                    <a:cubicBezTo>
                      <a:pt x="96300" y="56057"/>
                      <a:pt x="147545" y="101396"/>
                      <a:pt x="190217" y="139877"/>
                    </a:cubicBezTo>
                    <a:cubicBezTo>
                      <a:pt x="198002" y="146954"/>
                      <a:pt x="198577" y="159002"/>
                      <a:pt x="191501" y="166787"/>
                    </a:cubicBezTo>
                    <a:cubicBezTo>
                      <a:pt x="187902" y="170747"/>
                      <a:pt x="182804" y="173010"/>
                      <a:pt x="177453" y="173024"/>
                    </a:cubicBezTo>
                    <a:close/>
                  </a:path>
                </a:pathLst>
              </a:custGeom>
              <a:solidFill>
                <a:srgbClr val="524F56"/>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63DD25D5-E4D5-4C0F-AAB7-319B73972BB2}"/>
                  </a:ext>
                </a:extLst>
              </p:cNvPr>
              <p:cNvSpPr/>
              <p:nvPr/>
            </p:nvSpPr>
            <p:spPr>
              <a:xfrm>
                <a:off x="1443005" y="3114021"/>
                <a:ext cx="304800" cy="171450"/>
              </a:xfrm>
              <a:custGeom>
                <a:avLst/>
                <a:gdLst>
                  <a:gd name="connsiteX0" fmla="*/ 281356 w 304800"/>
                  <a:gd name="connsiteY0" fmla="*/ 169533 h 171450"/>
                  <a:gd name="connsiteX1" fmla="*/ 271355 w 304800"/>
                  <a:gd name="connsiteY1" fmla="*/ 166675 h 171450"/>
                  <a:gd name="connsiteX2" fmla="*/ 19514 w 304800"/>
                  <a:gd name="connsiteY2" fmla="*/ 44088 h 171450"/>
                  <a:gd name="connsiteX3" fmla="*/ 8370 w 304800"/>
                  <a:gd name="connsiteY3" fmla="*/ 19514 h 171450"/>
                  <a:gd name="connsiteX4" fmla="*/ 32944 w 304800"/>
                  <a:gd name="connsiteY4" fmla="*/ 8370 h 171450"/>
                  <a:gd name="connsiteX5" fmla="*/ 291357 w 304800"/>
                  <a:gd name="connsiteY5" fmla="*/ 134004 h 171450"/>
                  <a:gd name="connsiteX6" fmla="*/ 297532 w 304800"/>
                  <a:gd name="connsiteY6" fmla="*/ 160228 h 171450"/>
                  <a:gd name="connsiteX7" fmla="*/ 281832 w 304800"/>
                  <a:gd name="connsiteY7" fmla="*/ 16924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71450">
                    <a:moveTo>
                      <a:pt x="281356" y="169533"/>
                    </a:moveTo>
                    <a:cubicBezTo>
                      <a:pt x="277818" y="169558"/>
                      <a:pt x="274346" y="168566"/>
                      <a:pt x="271355" y="166675"/>
                    </a:cubicBezTo>
                    <a:cubicBezTo>
                      <a:pt x="191546" y="117807"/>
                      <a:pt x="107209" y="76755"/>
                      <a:pt x="19514" y="44088"/>
                    </a:cubicBezTo>
                    <a:cubicBezTo>
                      <a:pt x="9650" y="40380"/>
                      <a:pt x="4661" y="29377"/>
                      <a:pt x="8370" y="19514"/>
                    </a:cubicBezTo>
                    <a:cubicBezTo>
                      <a:pt x="12078" y="9650"/>
                      <a:pt x="23081" y="4661"/>
                      <a:pt x="32944" y="8370"/>
                    </a:cubicBezTo>
                    <a:cubicBezTo>
                      <a:pt x="122928" y="41825"/>
                      <a:pt x="209469" y="83898"/>
                      <a:pt x="291357" y="134004"/>
                    </a:cubicBezTo>
                    <a:cubicBezTo>
                      <a:pt x="300304" y="139541"/>
                      <a:pt x="303068" y="151282"/>
                      <a:pt x="297532" y="160228"/>
                    </a:cubicBezTo>
                    <a:cubicBezTo>
                      <a:pt x="294153" y="165688"/>
                      <a:pt x="288251" y="169079"/>
                      <a:pt x="281832" y="169247"/>
                    </a:cubicBezTo>
                    <a:close/>
                  </a:path>
                </a:pathLst>
              </a:custGeom>
              <a:solidFill>
                <a:srgbClr val="524F56"/>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C326C93-182B-46CF-AD08-31F31A899042}"/>
                  </a:ext>
                </a:extLst>
              </p:cNvPr>
              <p:cNvSpPr/>
              <p:nvPr/>
            </p:nvSpPr>
            <p:spPr>
              <a:xfrm>
                <a:off x="1154110" y="3030913"/>
                <a:ext cx="190500" cy="85725"/>
              </a:xfrm>
              <a:custGeom>
                <a:avLst/>
                <a:gdLst>
                  <a:gd name="connsiteX0" fmla="*/ 168772 w 190500"/>
                  <a:gd name="connsiteY0" fmla="*/ 80428 h 85725"/>
                  <a:gd name="connsiteX1" fmla="*/ 163629 w 190500"/>
                  <a:gd name="connsiteY1" fmla="*/ 79666 h 85725"/>
                  <a:gd name="connsiteX2" fmla="*/ 22278 w 190500"/>
                  <a:gd name="connsiteY2" fmla="*/ 44900 h 85725"/>
                  <a:gd name="connsiteX3" fmla="*/ 7562 w 190500"/>
                  <a:gd name="connsiteY3" fmla="*/ 22278 h 85725"/>
                  <a:gd name="connsiteX4" fmla="*/ 30183 w 190500"/>
                  <a:gd name="connsiteY4" fmla="*/ 7562 h 85725"/>
                  <a:gd name="connsiteX5" fmla="*/ 173916 w 190500"/>
                  <a:gd name="connsiteY5" fmla="*/ 42995 h 85725"/>
                  <a:gd name="connsiteX6" fmla="*/ 187306 w 190500"/>
                  <a:gd name="connsiteY6" fmla="*/ 66372 h 85725"/>
                  <a:gd name="connsiteX7" fmla="*/ 168772 w 190500"/>
                  <a:gd name="connsiteY7" fmla="*/ 8042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85725">
                    <a:moveTo>
                      <a:pt x="168772" y="80428"/>
                    </a:moveTo>
                    <a:cubicBezTo>
                      <a:pt x="167027" y="80463"/>
                      <a:pt x="165289" y="80205"/>
                      <a:pt x="163629" y="79666"/>
                    </a:cubicBezTo>
                    <a:cubicBezTo>
                      <a:pt x="118575" y="66998"/>
                      <a:pt x="71046" y="55282"/>
                      <a:pt x="22278" y="44900"/>
                    </a:cubicBezTo>
                    <a:cubicBezTo>
                      <a:pt x="11967" y="42716"/>
                      <a:pt x="5378" y="32588"/>
                      <a:pt x="7562" y="22278"/>
                    </a:cubicBezTo>
                    <a:cubicBezTo>
                      <a:pt x="9745" y="11967"/>
                      <a:pt x="19873" y="5378"/>
                      <a:pt x="30183" y="7562"/>
                    </a:cubicBezTo>
                    <a:cubicBezTo>
                      <a:pt x="79809" y="18134"/>
                      <a:pt x="128196" y="30041"/>
                      <a:pt x="173916" y="42995"/>
                    </a:cubicBezTo>
                    <a:cubicBezTo>
                      <a:pt x="184069" y="45753"/>
                      <a:pt x="190064" y="56219"/>
                      <a:pt x="187306" y="66372"/>
                    </a:cubicBezTo>
                    <a:cubicBezTo>
                      <a:pt x="185037" y="74723"/>
                      <a:pt x="177425" y="80496"/>
                      <a:pt x="168772" y="80428"/>
                    </a:cubicBezTo>
                    <a:close/>
                  </a:path>
                </a:pathLst>
              </a:custGeom>
              <a:solidFill>
                <a:srgbClr val="524F56"/>
              </a:solidFill>
              <a:ln w="9525" cap="flat">
                <a:noFill/>
                <a:prstDash val="solid"/>
                <a:miter/>
              </a:ln>
            </p:spPr>
            <p:txBody>
              <a:bodyPr rtlCol="0" anchor="ctr"/>
              <a:lstStyle/>
              <a:p>
                <a:endParaRPr lang="en-US" dirty="0"/>
              </a:p>
            </p:txBody>
          </p:sp>
        </p:grpSp>
        <p:grpSp>
          <p:nvGrpSpPr>
            <p:cNvPr id="40" name="Graphic 21">
              <a:extLst>
                <a:ext uri="{FF2B5EF4-FFF2-40B4-BE49-F238E27FC236}">
                  <a16:creationId xmlns:a16="http://schemas.microsoft.com/office/drawing/2014/main" id="{31E3D20E-E06E-4E02-B619-44F069A44518}"/>
                </a:ext>
              </a:extLst>
            </p:cNvPr>
            <p:cNvGrpSpPr/>
            <p:nvPr/>
          </p:nvGrpSpPr>
          <p:grpSpPr>
            <a:xfrm>
              <a:off x="2175231" y="1711652"/>
              <a:ext cx="1423282" cy="1381479"/>
              <a:chOff x="2667000" y="2209800"/>
              <a:chExt cx="1714500" cy="1714500"/>
            </a:xfrm>
          </p:grpSpPr>
          <p:sp>
            <p:nvSpPr>
              <p:cNvPr id="41" name="Freeform: Shape 40">
                <a:extLst>
                  <a:ext uri="{FF2B5EF4-FFF2-40B4-BE49-F238E27FC236}">
                    <a16:creationId xmlns:a16="http://schemas.microsoft.com/office/drawing/2014/main" id="{B1059119-CD22-43CD-879A-AB2293C4D25B}"/>
                  </a:ext>
                </a:extLst>
              </p:cNvPr>
              <p:cNvSpPr/>
              <p:nvPr/>
            </p:nvSpPr>
            <p:spPr>
              <a:xfrm>
                <a:off x="3567855" y="2644735"/>
                <a:ext cx="409575" cy="600075"/>
              </a:xfrm>
              <a:custGeom>
                <a:avLst/>
                <a:gdLst>
                  <a:gd name="connsiteX0" fmla="*/ 403117 w 409575"/>
                  <a:gd name="connsiteY0" fmla="*/ 112753 h 600075"/>
                  <a:gd name="connsiteX1" fmla="*/ 218333 w 409575"/>
                  <a:gd name="connsiteY1" fmla="*/ 8930 h 600075"/>
                  <a:gd name="connsiteX2" fmla="*/ 204997 w 409575"/>
                  <a:gd name="connsiteY2" fmla="*/ 8930 h 600075"/>
                  <a:gd name="connsiteX3" fmla="*/ 14497 w 409575"/>
                  <a:gd name="connsiteY3" fmla="*/ 112753 h 600075"/>
                  <a:gd name="connsiteX4" fmla="*/ 8783 w 409575"/>
                  <a:gd name="connsiteY4" fmla="*/ 131803 h 600075"/>
                  <a:gd name="connsiteX5" fmla="*/ 13545 w 409575"/>
                  <a:gd name="connsiteY5" fmla="*/ 137518 h 600075"/>
                  <a:gd name="connsiteX6" fmla="*/ 13545 w 409575"/>
                  <a:gd name="connsiteY6" fmla="*/ 137518 h 600075"/>
                  <a:gd name="connsiteX7" fmla="*/ 194520 w 409575"/>
                  <a:gd name="connsiteY7" fmla="*/ 248008 h 600075"/>
                  <a:gd name="connsiteX8" fmla="*/ 194520 w 409575"/>
                  <a:gd name="connsiteY8" fmla="*/ 581383 h 600075"/>
                  <a:gd name="connsiteX9" fmla="*/ 194520 w 409575"/>
                  <a:gd name="connsiteY9" fmla="*/ 581383 h 600075"/>
                  <a:gd name="connsiteX10" fmla="*/ 196425 w 409575"/>
                  <a:gd name="connsiteY10" fmla="*/ 589003 h 600075"/>
                  <a:gd name="connsiteX11" fmla="*/ 215475 w 409575"/>
                  <a:gd name="connsiteY11" fmla="*/ 593765 h 600075"/>
                  <a:gd name="connsiteX12" fmla="*/ 403117 w 409575"/>
                  <a:gd name="connsiteY12" fmla="*/ 482323 h 600075"/>
                  <a:gd name="connsiteX13" fmla="*/ 409785 w 409575"/>
                  <a:gd name="connsiteY13" fmla="*/ 469940 h 600075"/>
                  <a:gd name="connsiteX14" fmla="*/ 409785 w 409575"/>
                  <a:gd name="connsiteY14" fmla="*/ 125135 h 600075"/>
                  <a:gd name="connsiteX15" fmla="*/ 403118 w 409575"/>
                  <a:gd name="connsiteY15" fmla="*/ 112753 h 600075"/>
                  <a:gd name="connsiteX16" fmla="*/ 210712 w 409575"/>
                  <a:gd name="connsiteY16" fmla="*/ 37505 h 600075"/>
                  <a:gd name="connsiteX17" fmla="*/ 369780 w 409575"/>
                  <a:gd name="connsiteY17" fmla="*/ 127040 h 600075"/>
                  <a:gd name="connsiteX18" fmla="*/ 207855 w 409575"/>
                  <a:gd name="connsiteY18" fmla="*/ 223243 h 600075"/>
                  <a:gd name="connsiteX19" fmla="*/ 48787 w 409575"/>
                  <a:gd name="connsiteY19" fmla="*/ 126088 h 600075"/>
                  <a:gd name="connsiteX20" fmla="*/ 222143 w 409575"/>
                  <a:gd name="connsiteY20" fmla="*/ 555665 h 600075"/>
                  <a:gd name="connsiteX21" fmla="*/ 222143 w 409575"/>
                  <a:gd name="connsiteY21" fmla="*/ 248008 h 600075"/>
                  <a:gd name="connsiteX22" fmla="*/ 382162 w 409575"/>
                  <a:gd name="connsiteY22" fmla="*/ 153710 h 600075"/>
                  <a:gd name="connsiteX23" fmla="*/ 382162 w 409575"/>
                  <a:gd name="connsiteY23" fmla="*/ 461368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9575" h="600075">
                    <a:moveTo>
                      <a:pt x="403117" y="112753"/>
                    </a:moveTo>
                    <a:lnTo>
                      <a:pt x="218333" y="8930"/>
                    </a:lnTo>
                    <a:cubicBezTo>
                      <a:pt x="214207" y="6548"/>
                      <a:pt x="209123" y="6548"/>
                      <a:pt x="204997" y="8930"/>
                    </a:cubicBezTo>
                    <a:lnTo>
                      <a:pt x="14497" y="112753"/>
                    </a:lnTo>
                    <a:cubicBezTo>
                      <a:pt x="7718" y="116483"/>
                      <a:pt x="5175" y="124957"/>
                      <a:pt x="8783" y="131803"/>
                    </a:cubicBezTo>
                    <a:cubicBezTo>
                      <a:pt x="10079" y="133933"/>
                      <a:pt x="11684" y="135859"/>
                      <a:pt x="13545" y="137518"/>
                    </a:cubicBezTo>
                    <a:lnTo>
                      <a:pt x="13545" y="137518"/>
                    </a:lnTo>
                    <a:lnTo>
                      <a:pt x="194520" y="248008"/>
                    </a:lnTo>
                    <a:lnTo>
                      <a:pt x="194520" y="581383"/>
                    </a:lnTo>
                    <a:lnTo>
                      <a:pt x="194520" y="581383"/>
                    </a:lnTo>
                    <a:cubicBezTo>
                      <a:pt x="194701" y="584015"/>
                      <a:pt x="195346" y="586595"/>
                      <a:pt x="196425" y="589003"/>
                    </a:cubicBezTo>
                    <a:cubicBezTo>
                      <a:pt x="200378" y="595568"/>
                      <a:pt x="208897" y="597698"/>
                      <a:pt x="215475" y="593765"/>
                    </a:cubicBezTo>
                    <a:lnTo>
                      <a:pt x="403117" y="482323"/>
                    </a:lnTo>
                    <a:cubicBezTo>
                      <a:pt x="407417" y="479706"/>
                      <a:pt x="409967" y="474970"/>
                      <a:pt x="409785" y="469940"/>
                    </a:cubicBezTo>
                    <a:lnTo>
                      <a:pt x="409785" y="125135"/>
                    </a:lnTo>
                    <a:cubicBezTo>
                      <a:pt x="409551" y="120212"/>
                      <a:pt x="407099" y="115659"/>
                      <a:pt x="403118" y="112753"/>
                    </a:cubicBezTo>
                    <a:close/>
                    <a:moveTo>
                      <a:pt x="210712" y="37505"/>
                    </a:moveTo>
                    <a:lnTo>
                      <a:pt x="369780" y="127040"/>
                    </a:lnTo>
                    <a:lnTo>
                      <a:pt x="207855" y="223243"/>
                    </a:lnTo>
                    <a:lnTo>
                      <a:pt x="48787" y="126088"/>
                    </a:lnTo>
                    <a:close/>
                    <a:moveTo>
                      <a:pt x="222143" y="555665"/>
                    </a:moveTo>
                    <a:lnTo>
                      <a:pt x="222143" y="248008"/>
                    </a:lnTo>
                    <a:lnTo>
                      <a:pt x="382162" y="153710"/>
                    </a:lnTo>
                    <a:lnTo>
                      <a:pt x="382162" y="461368"/>
                    </a:lnTo>
                    <a:close/>
                  </a:path>
                </a:pathLst>
              </a:custGeom>
              <a:solidFill>
                <a:srgbClr val="524F56"/>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FFA0B79-65A2-4B2A-8071-32DDC03C88C2}"/>
                  </a:ext>
                </a:extLst>
              </p:cNvPr>
              <p:cNvSpPr/>
              <p:nvPr/>
            </p:nvSpPr>
            <p:spPr>
              <a:xfrm>
                <a:off x="3027521" y="2645094"/>
                <a:ext cx="409575" cy="600075"/>
              </a:xfrm>
              <a:custGeom>
                <a:avLst/>
                <a:gdLst>
                  <a:gd name="connsiteX0" fmla="*/ 223361 w 409575"/>
                  <a:gd name="connsiteY0" fmla="*/ 247648 h 600075"/>
                  <a:gd name="connsiteX1" fmla="*/ 404336 w 409575"/>
                  <a:gd name="connsiteY1" fmla="*/ 137158 h 600075"/>
                  <a:gd name="connsiteX2" fmla="*/ 404336 w 409575"/>
                  <a:gd name="connsiteY2" fmla="*/ 137158 h 600075"/>
                  <a:gd name="connsiteX3" fmla="*/ 409099 w 409575"/>
                  <a:gd name="connsiteY3" fmla="*/ 131444 h 600075"/>
                  <a:gd name="connsiteX4" fmla="*/ 403384 w 409575"/>
                  <a:gd name="connsiteY4" fmla="*/ 112393 h 600075"/>
                  <a:gd name="connsiteX5" fmla="*/ 212884 w 409575"/>
                  <a:gd name="connsiteY5" fmla="*/ 8571 h 600075"/>
                  <a:gd name="connsiteX6" fmla="*/ 199549 w 409575"/>
                  <a:gd name="connsiteY6" fmla="*/ 8571 h 600075"/>
                  <a:gd name="connsiteX7" fmla="*/ 14764 w 409575"/>
                  <a:gd name="connsiteY7" fmla="*/ 112393 h 600075"/>
                  <a:gd name="connsiteX8" fmla="*/ 7144 w 409575"/>
                  <a:gd name="connsiteY8" fmla="*/ 124776 h 600075"/>
                  <a:gd name="connsiteX9" fmla="*/ 7144 w 409575"/>
                  <a:gd name="connsiteY9" fmla="*/ 468629 h 600075"/>
                  <a:gd name="connsiteX10" fmla="*/ 13811 w 409575"/>
                  <a:gd name="connsiteY10" fmla="*/ 481011 h 600075"/>
                  <a:gd name="connsiteX11" fmla="*/ 201454 w 409575"/>
                  <a:gd name="connsiteY11" fmla="*/ 592454 h 600075"/>
                  <a:gd name="connsiteX12" fmla="*/ 220504 w 409575"/>
                  <a:gd name="connsiteY12" fmla="*/ 587691 h 600075"/>
                  <a:gd name="connsiteX13" fmla="*/ 222409 w 409575"/>
                  <a:gd name="connsiteY13" fmla="*/ 580071 h 600075"/>
                  <a:gd name="connsiteX14" fmla="*/ 222409 w 409575"/>
                  <a:gd name="connsiteY14" fmla="*/ 580071 h 600075"/>
                  <a:gd name="connsiteX15" fmla="*/ 206216 w 409575"/>
                  <a:gd name="connsiteY15" fmla="*/ 37146 h 600075"/>
                  <a:gd name="connsiteX16" fmla="*/ 368141 w 409575"/>
                  <a:gd name="connsiteY16" fmla="*/ 125729 h 600075"/>
                  <a:gd name="connsiteX17" fmla="*/ 209074 w 409575"/>
                  <a:gd name="connsiteY17" fmla="*/ 222883 h 600075"/>
                  <a:gd name="connsiteX18" fmla="*/ 47149 w 409575"/>
                  <a:gd name="connsiteY18" fmla="*/ 126681 h 600075"/>
                  <a:gd name="connsiteX19" fmla="*/ 35719 w 409575"/>
                  <a:gd name="connsiteY19" fmla="*/ 153351 h 600075"/>
                  <a:gd name="connsiteX20" fmla="*/ 195739 w 409575"/>
                  <a:gd name="connsiteY20" fmla="*/ 247648 h 600075"/>
                  <a:gd name="connsiteX21" fmla="*/ 195739 w 409575"/>
                  <a:gd name="connsiteY21" fmla="*/ 555306 h 600075"/>
                  <a:gd name="connsiteX22" fmla="*/ 36671 w 409575"/>
                  <a:gd name="connsiteY22" fmla="*/ 461008 h 600075"/>
                  <a:gd name="connsiteX23" fmla="*/ 36671 w 409575"/>
                  <a:gd name="connsiteY23" fmla="*/ 153351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9575" h="600075">
                    <a:moveTo>
                      <a:pt x="223361" y="247648"/>
                    </a:moveTo>
                    <a:lnTo>
                      <a:pt x="404336" y="137158"/>
                    </a:lnTo>
                    <a:lnTo>
                      <a:pt x="404336" y="137158"/>
                    </a:lnTo>
                    <a:cubicBezTo>
                      <a:pt x="406633" y="135978"/>
                      <a:pt x="408352" y="133915"/>
                      <a:pt x="409099" y="131444"/>
                    </a:cubicBezTo>
                    <a:cubicBezTo>
                      <a:pt x="412706" y="124597"/>
                      <a:pt x="410164" y="116124"/>
                      <a:pt x="403384" y="112393"/>
                    </a:cubicBezTo>
                    <a:lnTo>
                      <a:pt x="212884" y="8571"/>
                    </a:lnTo>
                    <a:cubicBezTo>
                      <a:pt x="208642" y="6668"/>
                      <a:pt x="203790" y="6668"/>
                      <a:pt x="199549" y="8571"/>
                    </a:cubicBezTo>
                    <a:lnTo>
                      <a:pt x="14764" y="112393"/>
                    </a:lnTo>
                    <a:cubicBezTo>
                      <a:pt x="10240" y="114912"/>
                      <a:pt x="7353" y="119603"/>
                      <a:pt x="7144" y="124776"/>
                    </a:cubicBezTo>
                    <a:lnTo>
                      <a:pt x="7144" y="468629"/>
                    </a:lnTo>
                    <a:cubicBezTo>
                      <a:pt x="7378" y="473552"/>
                      <a:pt x="9830" y="478105"/>
                      <a:pt x="13811" y="481011"/>
                    </a:cubicBezTo>
                    <a:lnTo>
                      <a:pt x="201454" y="592454"/>
                    </a:lnTo>
                    <a:cubicBezTo>
                      <a:pt x="208031" y="596386"/>
                      <a:pt x="216551" y="594256"/>
                      <a:pt x="220504" y="587691"/>
                    </a:cubicBezTo>
                    <a:cubicBezTo>
                      <a:pt x="221695" y="585323"/>
                      <a:pt x="222346" y="582721"/>
                      <a:pt x="222409" y="580071"/>
                    </a:cubicBezTo>
                    <a:lnTo>
                      <a:pt x="222409" y="580071"/>
                    </a:lnTo>
                    <a:close/>
                    <a:moveTo>
                      <a:pt x="206216" y="37146"/>
                    </a:moveTo>
                    <a:lnTo>
                      <a:pt x="368141" y="125729"/>
                    </a:lnTo>
                    <a:lnTo>
                      <a:pt x="209074" y="222883"/>
                    </a:lnTo>
                    <a:lnTo>
                      <a:pt x="47149" y="126681"/>
                    </a:lnTo>
                    <a:close/>
                    <a:moveTo>
                      <a:pt x="35719" y="153351"/>
                    </a:moveTo>
                    <a:lnTo>
                      <a:pt x="195739" y="247648"/>
                    </a:lnTo>
                    <a:lnTo>
                      <a:pt x="195739" y="555306"/>
                    </a:lnTo>
                    <a:lnTo>
                      <a:pt x="36671" y="461008"/>
                    </a:lnTo>
                    <a:lnTo>
                      <a:pt x="36671" y="153351"/>
                    </a:lnTo>
                    <a:close/>
                  </a:path>
                </a:pathLst>
              </a:custGeom>
              <a:solidFill>
                <a:srgbClr val="524F56"/>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78C20965-077B-48EF-9E6E-48342AA6EC80}"/>
                  </a:ext>
                </a:extLst>
              </p:cNvPr>
              <p:cNvSpPr/>
              <p:nvPr/>
            </p:nvSpPr>
            <p:spPr>
              <a:xfrm>
                <a:off x="3623189" y="3220068"/>
                <a:ext cx="57150" cy="47625"/>
              </a:xfrm>
              <a:custGeom>
                <a:avLst/>
                <a:gdLst>
                  <a:gd name="connsiteX0" fmla="*/ 8693 w 57150"/>
                  <a:gd name="connsiteY0" fmla="*/ 41292 h 47625"/>
                  <a:gd name="connsiteX1" fmla="*/ 23803 w 57150"/>
                  <a:gd name="connsiteY1" fmla="*/ 45772 h 47625"/>
                  <a:gd name="connsiteX2" fmla="*/ 24886 w 57150"/>
                  <a:gd name="connsiteY2" fmla="*/ 45102 h 47625"/>
                  <a:gd name="connsiteX3" fmla="*/ 52508 w 57150"/>
                  <a:gd name="connsiteY3" fmla="*/ 28909 h 47625"/>
                  <a:gd name="connsiteX4" fmla="*/ 56318 w 57150"/>
                  <a:gd name="connsiteY4" fmla="*/ 12717 h 47625"/>
                  <a:gd name="connsiteX5" fmla="*/ 40126 w 57150"/>
                  <a:gd name="connsiteY5" fmla="*/ 8907 h 47625"/>
                  <a:gd name="connsiteX6" fmla="*/ 12503 w 57150"/>
                  <a:gd name="connsiteY6" fmla="*/ 25099 h 47625"/>
                  <a:gd name="connsiteX7" fmla="*/ 8693 w 57150"/>
                  <a:gd name="connsiteY7" fmla="*/ 4129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8693" y="41292"/>
                    </a:moveTo>
                    <a:cubicBezTo>
                      <a:pt x="11629" y="46701"/>
                      <a:pt x="18394" y="48707"/>
                      <a:pt x="23803" y="45772"/>
                    </a:cubicBezTo>
                    <a:cubicBezTo>
                      <a:pt x="24177" y="45569"/>
                      <a:pt x="24538" y="45345"/>
                      <a:pt x="24886" y="45102"/>
                    </a:cubicBezTo>
                    <a:lnTo>
                      <a:pt x="52508" y="28909"/>
                    </a:lnTo>
                    <a:cubicBezTo>
                      <a:pt x="58032" y="25490"/>
                      <a:pt x="59738" y="18240"/>
                      <a:pt x="56318" y="12717"/>
                    </a:cubicBezTo>
                    <a:cubicBezTo>
                      <a:pt x="52899" y="7193"/>
                      <a:pt x="45649" y="5487"/>
                      <a:pt x="40126" y="8907"/>
                    </a:cubicBezTo>
                    <a:lnTo>
                      <a:pt x="12503" y="25099"/>
                    </a:lnTo>
                    <a:cubicBezTo>
                      <a:pt x="7257" y="28713"/>
                      <a:pt x="5609" y="35718"/>
                      <a:pt x="8693" y="41292"/>
                    </a:cubicBezTo>
                    <a:close/>
                  </a:path>
                </a:pathLst>
              </a:custGeom>
              <a:solidFill>
                <a:srgbClr val="524F56"/>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B7BD159F-47C1-4DC8-AF66-3A0EB9E95D05}"/>
                  </a:ext>
                </a:extLst>
              </p:cNvPr>
              <p:cNvSpPr/>
              <p:nvPr/>
            </p:nvSpPr>
            <p:spPr>
              <a:xfrm>
                <a:off x="3623029" y="2971466"/>
                <a:ext cx="57150" cy="47625"/>
              </a:xfrm>
              <a:custGeom>
                <a:avLst/>
                <a:gdLst>
                  <a:gd name="connsiteX0" fmla="*/ 8854 w 57150"/>
                  <a:gd name="connsiteY0" fmla="*/ 41292 h 47625"/>
                  <a:gd name="connsiteX1" fmla="*/ 23964 w 57150"/>
                  <a:gd name="connsiteY1" fmla="*/ 45772 h 47625"/>
                  <a:gd name="connsiteX2" fmla="*/ 25046 w 57150"/>
                  <a:gd name="connsiteY2" fmla="*/ 45102 h 47625"/>
                  <a:gd name="connsiteX3" fmla="*/ 52669 w 57150"/>
                  <a:gd name="connsiteY3" fmla="*/ 28909 h 47625"/>
                  <a:gd name="connsiteX4" fmla="*/ 56479 w 57150"/>
                  <a:gd name="connsiteY4" fmla="*/ 12717 h 47625"/>
                  <a:gd name="connsiteX5" fmla="*/ 40286 w 57150"/>
                  <a:gd name="connsiteY5" fmla="*/ 8907 h 47625"/>
                  <a:gd name="connsiteX6" fmla="*/ 12664 w 57150"/>
                  <a:gd name="connsiteY6" fmla="*/ 25099 h 47625"/>
                  <a:gd name="connsiteX7" fmla="*/ 8854 w 57150"/>
                  <a:gd name="connsiteY7" fmla="*/ 4129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8854" y="41292"/>
                    </a:moveTo>
                    <a:cubicBezTo>
                      <a:pt x="11789" y="46701"/>
                      <a:pt x="18554" y="48707"/>
                      <a:pt x="23964" y="45772"/>
                    </a:cubicBezTo>
                    <a:cubicBezTo>
                      <a:pt x="24337" y="45569"/>
                      <a:pt x="24698" y="45345"/>
                      <a:pt x="25046" y="45102"/>
                    </a:cubicBezTo>
                    <a:lnTo>
                      <a:pt x="52669" y="28909"/>
                    </a:lnTo>
                    <a:cubicBezTo>
                      <a:pt x="58192" y="25490"/>
                      <a:pt x="59898" y="18240"/>
                      <a:pt x="56479" y="12717"/>
                    </a:cubicBezTo>
                    <a:cubicBezTo>
                      <a:pt x="53059" y="7193"/>
                      <a:pt x="45810" y="5487"/>
                      <a:pt x="40286" y="8907"/>
                    </a:cubicBezTo>
                    <a:lnTo>
                      <a:pt x="12664" y="25099"/>
                    </a:lnTo>
                    <a:cubicBezTo>
                      <a:pt x="7208" y="28567"/>
                      <a:pt x="5517" y="35755"/>
                      <a:pt x="8854" y="41292"/>
                    </a:cubicBezTo>
                    <a:close/>
                  </a:path>
                </a:pathLst>
              </a:custGeom>
              <a:solidFill>
                <a:srgbClr val="524F56"/>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9262BCA-0849-46E5-AE0B-3FD50AD454DD}"/>
                  </a:ext>
                </a:extLst>
              </p:cNvPr>
              <p:cNvSpPr/>
              <p:nvPr/>
            </p:nvSpPr>
            <p:spPr>
              <a:xfrm>
                <a:off x="3317982" y="2970665"/>
                <a:ext cx="57150" cy="47625"/>
              </a:xfrm>
              <a:custGeom>
                <a:avLst/>
                <a:gdLst>
                  <a:gd name="connsiteX0" fmla="*/ 12911 w 57150"/>
                  <a:gd name="connsiteY0" fmla="*/ 29710 h 47625"/>
                  <a:gd name="connsiteX1" fmla="*/ 40533 w 57150"/>
                  <a:gd name="connsiteY1" fmla="*/ 45902 h 47625"/>
                  <a:gd name="connsiteX2" fmla="*/ 56726 w 57150"/>
                  <a:gd name="connsiteY2" fmla="*/ 42092 h 47625"/>
                  <a:gd name="connsiteX3" fmla="*/ 52916 w 57150"/>
                  <a:gd name="connsiteY3" fmla="*/ 25900 h 47625"/>
                  <a:gd name="connsiteX4" fmla="*/ 25293 w 57150"/>
                  <a:gd name="connsiteY4" fmla="*/ 8755 h 47625"/>
                  <a:gd name="connsiteX5" fmla="*/ 9101 w 57150"/>
                  <a:gd name="connsiteY5" fmla="*/ 12565 h 47625"/>
                  <a:gd name="connsiteX6" fmla="*/ 12849 w 57150"/>
                  <a:gd name="connsiteY6" fmla="*/ 29670 h 47625"/>
                  <a:gd name="connsiteX7" fmla="*/ 12911 w 57150"/>
                  <a:gd name="connsiteY7" fmla="*/ 2971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12911" y="29710"/>
                    </a:moveTo>
                    <a:lnTo>
                      <a:pt x="40533" y="45902"/>
                    </a:lnTo>
                    <a:cubicBezTo>
                      <a:pt x="46057" y="49321"/>
                      <a:pt x="53307" y="47616"/>
                      <a:pt x="56726" y="42092"/>
                    </a:cubicBezTo>
                    <a:cubicBezTo>
                      <a:pt x="60145" y="36569"/>
                      <a:pt x="58439" y="29319"/>
                      <a:pt x="52916" y="25900"/>
                    </a:cubicBezTo>
                    <a:lnTo>
                      <a:pt x="25293" y="8755"/>
                    </a:lnTo>
                    <a:cubicBezTo>
                      <a:pt x="19733" y="5574"/>
                      <a:pt x="12659" y="7238"/>
                      <a:pt x="9101" y="12565"/>
                    </a:cubicBezTo>
                    <a:cubicBezTo>
                      <a:pt x="5412" y="18323"/>
                      <a:pt x="7090" y="25982"/>
                      <a:pt x="12849" y="29670"/>
                    </a:cubicBezTo>
                    <a:cubicBezTo>
                      <a:pt x="12870" y="29684"/>
                      <a:pt x="12890" y="29697"/>
                      <a:pt x="12911" y="29710"/>
                    </a:cubicBezTo>
                    <a:close/>
                  </a:path>
                </a:pathLst>
              </a:custGeom>
              <a:solidFill>
                <a:srgbClr val="524F56"/>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F13A3C1F-124B-4670-AC2E-4B1F43BEE7EE}"/>
                  </a:ext>
                </a:extLst>
              </p:cNvPr>
              <p:cNvSpPr/>
              <p:nvPr/>
            </p:nvSpPr>
            <p:spPr>
              <a:xfrm>
                <a:off x="3315318" y="3094338"/>
                <a:ext cx="57150" cy="47625"/>
              </a:xfrm>
              <a:custGeom>
                <a:avLst/>
                <a:gdLst>
                  <a:gd name="connsiteX0" fmla="*/ 52722 w 57150"/>
                  <a:gd name="connsiteY0" fmla="*/ 25099 h 47625"/>
                  <a:gd name="connsiteX1" fmla="*/ 25099 w 57150"/>
                  <a:gd name="connsiteY1" fmla="*/ 8907 h 47625"/>
                  <a:gd name="connsiteX2" fmla="*/ 8907 w 57150"/>
                  <a:gd name="connsiteY2" fmla="*/ 12717 h 47625"/>
                  <a:gd name="connsiteX3" fmla="*/ 12717 w 57150"/>
                  <a:gd name="connsiteY3" fmla="*/ 28909 h 47625"/>
                  <a:gd name="connsiteX4" fmla="*/ 40339 w 57150"/>
                  <a:gd name="connsiteY4" fmla="*/ 45102 h 47625"/>
                  <a:gd name="connsiteX5" fmla="*/ 56532 w 57150"/>
                  <a:gd name="connsiteY5" fmla="*/ 41292 h 47625"/>
                  <a:gd name="connsiteX6" fmla="*/ 52722 w 57150"/>
                  <a:gd name="connsiteY6" fmla="*/ 2509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52722" y="25099"/>
                    </a:moveTo>
                    <a:lnTo>
                      <a:pt x="25099" y="8907"/>
                    </a:lnTo>
                    <a:cubicBezTo>
                      <a:pt x="19576" y="5487"/>
                      <a:pt x="12326" y="7193"/>
                      <a:pt x="8907" y="12717"/>
                    </a:cubicBezTo>
                    <a:cubicBezTo>
                      <a:pt x="5487" y="18240"/>
                      <a:pt x="7193" y="25490"/>
                      <a:pt x="12717" y="28909"/>
                    </a:cubicBezTo>
                    <a:lnTo>
                      <a:pt x="40339" y="45102"/>
                    </a:lnTo>
                    <a:cubicBezTo>
                      <a:pt x="45899" y="48283"/>
                      <a:pt x="52973" y="46618"/>
                      <a:pt x="56532" y="41292"/>
                    </a:cubicBezTo>
                    <a:cubicBezTo>
                      <a:pt x="59353" y="35684"/>
                      <a:pt x="57747" y="28861"/>
                      <a:pt x="52722" y="25099"/>
                    </a:cubicBezTo>
                    <a:close/>
                  </a:path>
                </a:pathLst>
              </a:custGeom>
              <a:solidFill>
                <a:srgbClr val="524F56"/>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3F29792E-F6EF-4B28-B22C-3CD8014C4C1C}"/>
                  </a:ext>
                </a:extLst>
              </p:cNvPr>
              <p:cNvSpPr/>
              <p:nvPr/>
            </p:nvSpPr>
            <p:spPr>
              <a:xfrm>
                <a:off x="3315318" y="3220068"/>
                <a:ext cx="57150" cy="47625"/>
              </a:xfrm>
              <a:custGeom>
                <a:avLst/>
                <a:gdLst>
                  <a:gd name="connsiteX0" fmla="*/ 52722 w 57150"/>
                  <a:gd name="connsiteY0" fmla="*/ 25099 h 47625"/>
                  <a:gd name="connsiteX1" fmla="*/ 25099 w 57150"/>
                  <a:gd name="connsiteY1" fmla="*/ 8907 h 47625"/>
                  <a:gd name="connsiteX2" fmla="*/ 8907 w 57150"/>
                  <a:gd name="connsiteY2" fmla="*/ 12717 h 47625"/>
                  <a:gd name="connsiteX3" fmla="*/ 12717 w 57150"/>
                  <a:gd name="connsiteY3" fmla="*/ 28909 h 47625"/>
                  <a:gd name="connsiteX4" fmla="*/ 40339 w 57150"/>
                  <a:gd name="connsiteY4" fmla="*/ 45102 h 47625"/>
                  <a:gd name="connsiteX5" fmla="*/ 56532 w 57150"/>
                  <a:gd name="connsiteY5" fmla="*/ 41292 h 47625"/>
                  <a:gd name="connsiteX6" fmla="*/ 52722 w 57150"/>
                  <a:gd name="connsiteY6" fmla="*/ 2509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52722" y="25099"/>
                    </a:moveTo>
                    <a:lnTo>
                      <a:pt x="25099" y="8907"/>
                    </a:lnTo>
                    <a:cubicBezTo>
                      <a:pt x="19576" y="5487"/>
                      <a:pt x="12326" y="7193"/>
                      <a:pt x="8907" y="12717"/>
                    </a:cubicBezTo>
                    <a:cubicBezTo>
                      <a:pt x="5487" y="18240"/>
                      <a:pt x="7193" y="25490"/>
                      <a:pt x="12717" y="28909"/>
                    </a:cubicBezTo>
                    <a:lnTo>
                      <a:pt x="40339" y="45102"/>
                    </a:lnTo>
                    <a:cubicBezTo>
                      <a:pt x="45899" y="48283"/>
                      <a:pt x="52973" y="46618"/>
                      <a:pt x="56532" y="41292"/>
                    </a:cubicBezTo>
                    <a:cubicBezTo>
                      <a:pt x="59123" y="35659"/>
                      <a:pt x="57553" y="28985"/>
                      <a:pt x="52722" y="25099"/>
                    </a:cubicBezTo>
                    <a:close/>
                  </a:path>
                </a:pathLst>
              </a:custGeom>
              <a:solidFill>
                <a:srgbClr val="524F56"/>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ABD50591-27BE-4EAD-8E24-B2B8D54B1C35}"/>
                  </a:ext>
                </a:extLst>
              </p:cNvPr>
              <p:cNvSpPr/>
              <p:nvPr/>
            </p:nvSpPr>
            <p:spPr>
              <a:xfrm>
                <a:off x="3623928" y="3094080"/>
                <a:ext cx="57150" cy="47625"/>
              </a:xfrm>
              <a:custGeom>
                <a:avLst/>
                <a:gdLst>
                  <a:gd name="connsiteX0" fmla="*/ 56532 w 57150"/>
                  <a:gd name="connsiteY0" fmla="*/ 12975 h 47625"/>
                  <a:gd name="connsiteX1" fmla="*/ 41421 w 57150"/>
                  <a:gd name="connsiteY1" fmla="*/ 8495 h 47625"/>
                  <a:gd name="connsiteX2" fmla="*/ 40339 w 57150"/>
                  <a:gd name="connsiteY2" fmla="*/ 9165 h 47625"/>
                  <a:gd name="connsiteX3" fmla="*/ 12717 w 57150"/>
                  <a:gd name="connsiteY3" fmla="*/ 25358 h 47625"/>
                  <a:gd name="connsiteX4" fmla="*/ 8907 w 57150"/>
                  <a:gd name="connsiteY4" fmla="*/ 41550 h 47625"/>
                  <a:gd name="connsiteX5" fmla="*/ 25099 w 57150"/>
                  <a:gd name="connsiteY5" fmla="*/ 45360 h 47625"/>
                  <a:gd name="connsiteX6" fmla="*/ 52722 w 57150"/>
                  <a:gd name="connsiteY6" fmla="*/ 29168 h 47625"/>
                  <a:gd name="connsiteX7" fmla="*/ 56532 w 57150"/>
                  <a:gd name="connsiteY7" fmla="*/ 1297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56532" y="12975"/>
                    </a:moveTo>
                    <a:cubicBezTo>
                      <a:pt x="53596" y="7565"/>
                      <a:pt x="46831" y="5560"/>
                      <a:pt x="41421" y="8495"/>
                    </a:cubicBezTo>
                    <a:cubicBezTo>
                      <a:pt x="41048" y="8698"/>
                      <a:pt x="40687" y="8921"/>
                      <a:pt x="40339" y="9165"/>
                    </a:cubicBezTo>
                    <a:lnTo>
                      <a:pt x="12717" y="25358"/>
                    </a:lnTo>
                    <a:cubicBezTo>
                      <a:pt x="7193" y="28777"/>
                      <a:pt x="5487" y="36027"/>
                      <a:pt x="8907" y="41550"/>
                    </a:cubicBezTo>
                    <a:cubicBezTo>
                      <a:pt x="12326" y="47074"/>
                      <a:pt x="19576" y="48779"/>
                      <a:pt x="25099" y="45360"/>
                    </a:cubicBezTo>
                    <a:lnTo>
                      <a:pt x="52722" y="29168"/>
                    </a:lnTo>
                    <a:cubicBezTo>
                      <a:pt x="57647" y="25341"/>
                      <a:pt x="59234" y="18596"/>
                      <a:pt x="56532" y="12975"/>
                    </a:cubicBezTo>
                    <a:close/>
                  </a:path>
                </a:pathLst>
              </a:custGeom>
              <a:solidFill>
                <a:srgbClr val="524F56"/>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11842FF-3430-423E-8DA5-43221A7061CD}"/>
                  </a:ext>
                </a:extLst>
              </p:cNvPr>
              <p:cNvSpPr/>
              <p:nvPr/>
            </p:nvSpPr>
            <p:spPr>
              <a:xfrm>
                <a:off x="3274216" y="2771063"/>
                <a:ext cx="447675" cy="647700"/>
              </a:xfrm>
              <a:custGeom>
                <a:avLst/>
                <a:gdLst>
                  <a:gd name="connsiteX0" fmla="*/ 440534 w 447675"/>
                  <a:gd name="connsiteY0" fmla="*/ 122632 h 647700"/>
                  <a:gd name="connsiteX1" fmla="*/ 238604 w 447675"/>
                  <a:gd name="connsiteY1" fmla="*/ 9284 h 647700"/>
                  <a:gd name="connsiteX2" fmla="*/ 222411 w 447675"/>
                  <a:gd name="connsiteY2" fmla="*/ 9284 h 647700"/>
                  <a:gd name="connsiteX3" fmla="*/ 15719 w 447675"/>
                  <a:gd name="connsiteY3" fmla="*/ 122632 h 647700"/>
                  <a:gd name="connsiteX4" fmla="*/ 7146 w 447675"/>
                  <a:gd name="connsiteY4" fmla="*/ 136919 h 647700"/>
                  <a:gd name="connsiteX5" fmla="*/ 7146 w 447675"/>
                  <a:gd name="connsiteY5" fmla="*/ 512204 h 647700"/>
                  <a:gd name="connsiteX6" fmla="*/ 14766 w 447675"/>
                  <a:gd name="connsiteY6" fmla="*/ 526492 h 647700"/>
                  <a:gd name="connsiteX7" fmla="*/ 219554 w 447675"/>
                  <a:gd name="connsiteY7" fmla="*/ 647459 h 647700"/>
                  <a:gd name="connsiteX8" fmla="*/ 236699 w 447675"/>
                  <a:gd name="connsiteY8" fmla="*/ 647459 h 647700"/>
                  <a:gd name="connsiteX9" fmla="*/ 441486 w 447675"/>
                  <a:gd name="connsiteY9" fmla="*/ 526492 h 647700"/>
                  <a:gd name="connsiteX10" fmla="*/ 449106 w 447675"/>
                  <a:gd name="connsiteY10" fmla="*/ 512204 h 647700"/>
                  <a:gd name="connsiteX11" fmla="*/ 449106 w 447675"/>
                  <a:gd name="connsiteY11" fmla="*/ 136919 h 647700"/>
                  <a:gd name="connsiteX12" fmla="*/ 440534 w 447675"/>
                  <a:gd name="connsiteY12" fmla="*/ 122632 h 647700"/>
                  <a:gd name="connsiteX13" fmla="*/ 415769 w 447675"/>
                  <a:gd name="connsiteY13" fmla="*/ 503632 h 647700"/>
                  <a:gd name="connsiteX14" fmla="*/ 241461 w 447675"/>
                  <a:gd name="connsiteY14" fmla="*/ 606502 h 647700"/>
                  <a:gd name="connsiteX15" fmla="*/ 241461 w 447675"/>
                  <a:gd name="connsiteY15" fmla="*/ 514109 h 647700"/>
                  <a:gd name="connsiteX16" fmla="*/ 415769 w 447675"/>
                  <a:gd name="connsiteY16" fmla="*/ 411239 h 647700"/>
                  <a:gd name="connsiteX17" fmla="*/ 213839 w 447675"/>
                  <a:gd name="connsiteY17" fmla="*/ 266459 h 647700"/>
                  <a:gd name="connsiteX18" fmla="*/ 213839 w 447675"/>
                  <a:gd name="connsiteY18" fmla="*/ 365519 h 647700"/>
                  <a:gd name="connsiteX19" fmla="*/ 40484 w 447675"/>
                  <a:gd name="connsiteY19" fmla="*/ 262649 h 647700"/>
                  <a:gd name="connsiteX20" fmla="*/ 40484 w 447675"/>
                  <a:gd name="connsiteY20" fmla="*/ 163589 h 647700"/>
                  <a:gd name="connsiteX21" fmla="*/ 242414 w 447675"/>
                  <a:gd name="connsiteY21" fmla="*/ 387427 h 647700"/>
                  <a:gd name="connsiteX22" fmla="*/ 416721 w 447675"/>
                  <a:gd name="connsiteY22" fmla="*/ 284557 h 647700"/>
                  <a:gd name="connsiteX23" fmla="*/ 416721 w 447675"/>
                  <a:gd name="connsiteY23" fmla="*/ 389332 h 647700"/>
                  <a:gd name="connsiteX24" fmla="*/ 242414 w 447675"/>
                  <a:gd name="connsiteY24" fmla="*/ 492202 h 647700"/>
                  <a:gd name="connsiteX25" fmla="*/ 415769 w 447675"/>
                  <a:gd name="connsiteY25" fmla="*/ 262649 h 647700"/>
                  <a:gd name="connsiteX26" fmla="*/ 241461 w 447675"/>
                  <a:gd name="connsiteY26" fmla="*/ 365519 h 647700"/>
                  <a:gd name="connsiteX27" fmla="*/ 241461 w 447675"/>
                  <a:gd name="connsiteY27" fmla="*/ 266459 h 647700"/>
                  <a:gd name="connsiteX28" fmla="*/ 415769 w 447675"/>
                  <a:gd name="connsiteY28" fmla="*/ 163589 h 647700"/>
                  <a:gd name="connsiteX29" fmla="*/ 39531 w 447675"/>
                  <a:gd name="connsiteY29" fmla="*/ 284557 h 647700"/>
                  <a:gd name="connsiteX30" fmla="*/ 212886 w 447675"/>
                  <a:gd name="connsiteY30" fmla="*/ 387427 h 647700"/>
                  <a:gd name="connsiteX31" fmla="*/ 212886 w 447675"/>
                  <a:gd name="connsiteY31" fmla="*/ 492202 h 647700"/>
                  <a:gd name="connsiteX32" fmla="*/ 39531 w 447675"/>
                  <a:gd name="connsiteY32" fmla="*/ 389332 h 647700"/>
                  <a:gd name="connsiteX33" fmla="*/ 230984 w 447675"/>
                  <a:gd name="connsiteY33" fmla="*/ 43574 h 647700"/>
                  <a:gd name="connsiteX34" fmla="*/ 402434 w 447675"/>
                  <a:gd name="connsiteY34" fmla="*/ 139777 h 647700"/>
                  <a:gd name="connsiteX35" fmla="*/ 228126 w 447675"/>
                  <a:gd name="connsiteY35" fmla="*/ 242647 h 647700"/>
                  <a:gd name="connsiteX36" fmla="*/ 54771 w 447675"/>
                  <a:gd name="connsiteY36" fmla="*/ 139777 h 647700"/>
                  <a:gd name="connsiteX37" fmla="*/ 39531 w 447675"/>
                  <a:gd name="connsiteY37" fmla="*/ 411239 h 647700"/>
                  <a:gd name="connsiteX38" fmla="*/ 212886 w 447675"/>
                  <a:gd name="connsiteY38" fmla="*/ 514109 h 647700"/>
                  <a:gd name="connsiteX39" fmla="*/ 212886 w 447675"/>
                  <a:gd name="connsiteY39" fmla="*/ 605549 h 647700"/>
                  <a:gd name="connsiteX40" fmla="*/ 39531 w 447675"/>
                  <a:gd name="connsiteY40" fmla="*/ 503632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7675" h="647700">
                    <a:moveTo>
                      <a:pt x="440534" y="122632"/>
                    </a:moveTo>
                    <a:lnTo>
                      <a:pt x="238604" y="9284"/>
                    </a:lnTo>
                    <a:cubicBezTo>
                      <a:pt x="233584" y="6430"/>
                      <a:pt x="227432" y="6430"/>
                      <a:pt x="222411" y="9284"/>
                    </a:cubicBezTo>
                    <a:lnTo>
                      <a:pt x="15719" y="122632"/>
                    </a:lnTo>
                    <a:cubicBezTo>
                      <a:pt x="10364" y="125363"/>
                      <a:pt x="7037" y="130909"/>
                      <a:pt x="7146" y="136919"/>
                    </a:cubicBezTo>
                    <a:lnTo>
                      <a:pt x="7146" y="512204"/>
                    </a:lnTo>
                    <a:cubicBezTo>
                      <a:pt x="7065" y="517959"/>
                      <a:pt x="9942" y="523353"/>
                      <a:pt x="14766" y="526492"/>
                    </a:cubicBezTo>
                    <a:lnTo>
                      <a:pt x="219554" y="647459"/>
                    </a:lnTo>
                    <a:cubicBezTo>
                      <a:pt x="224911" y="650321"/>
                      <a:pt x="231342" y="650321"/>
                      <a:pt x="236699" y="647459"/>
                    </a:cubicBezTo>
                    <a:lnTo>
                      <a:pt x="441486" y="526492"/>
                    </a:lnTo>
                    <a:cubicBezTo>
                      <a:pt x="446311" y="523353"/>
                      <a:pt x="449187" y="517959"/>
                      <a:pt x="449106" y="512204"/>
                    </a:cubicBezTo>
                    <a:lnTo>
                      <a:pt x="449106" y="136919"/>
                    </a:lnTo>
                    <a:cubicBezTo>
                      <a:pt x="449216" y="130909"/>
                      <a:pt x="445889" y="125363"/>
                      <a:pt x="440534" y="122632"/>
                    </a:cubicBezTo>
                    <a:close/>
                    <a:moveTo>
                      <a:pt x="415769" y="503632"/>
                    </a:moveTo>
                    <a:lnTo>
                      <a:pt x="241461" y="606502"/>
                    </a:lnTo>
                    <a:lnTo>
                      <a:pt x="241461" y="514109"/>
                    </a:lnTo>
                    <a:lnTo>
                      <a:pt x="415769" y="411239"/>
                    </a:lnTo>
                    <a:close/>
                    <a:moveTo>
                      <a:pt x="213839" y="266459"/>
                    </a:moveTo>
                    <a:lnTo>
                      <a:pt x="213839" y="365519"/>
                    </a:lnTo>
                    <a:lnTo>
                      <a:pt x="40484" y="262649"/>
                    </a:lnTo>
                    <a:lnTo>
                      <a:pt x="40484" y="163589"/>
                    </a:lnTo>
                    <a:close/>
                    <a:moveTo>
                      <a:pt x="242414" y="387427"/>
                    </a:moveTo>
                    <a:lnTo>
                      <a:pt x="416721" y="284557"/>
                    </a:lnTo>
                    <a:lnTo>
                      <a:pt x="416721" y="389332"/>
                    </a:lnTo>
                    <a:lnTo>
                      <a:pt x="242414" y="492202"/>
                    </a:lnTo>
                    <a:close/>
                    <a:moveTo>
                      <a:pt x="415769" y="262649"/>
                    </a:moveTo>
                    <a:lnTo>
                      <a:pt x="241461" y="365519"/>
                    </a:lnTo>
                    <a:lnTo>
                      <a:pt x="241461" y="266459"/>
                    </a:lnTo>
                    <a:lnTo>
                      <a:pt x="415769" y="163589"/>
                    </a:lnTo>
                    <a:close/>
                    <a:moveTo>
                      <a:pt x="39531" y="284557"/>
                    </a:moveTo>
                    <a:lnTo>
                      <a:pt x="212886" y="387427"/>
                    </a:lnTo>
                    <a:lnTo>
                      <a:pt x="212886" y="492202"/>
                    </a:lnTo>
                    <a:lnTo>
                      <a:pt x="39531" y="389332"/>
                    </a:lnTo>
                    <a:close/>
                    <a:moveTo>
                      <a:pt x="230984" y="43574"/>
                    </a:moveTo>
                    <a:lnTo>
                      <a:pt x="402434" y="139777"/>
                    </a:lnTo>
                    <a:lnTo>
                      <a:pt x="228126" y="242647"/>
                    </a:lnTo>
                    <a:lnTo>
                      <a:pt x="54771" y="139777"/>
                    </a:lnTo>
                    <a:close/>
                    <a:moveTo>
                      <a:pt x="39531" y="411239"/>
                    </a:moveTo>
                    <a:lnTo>
                      <a:pt x="212886" y="514109"/>
                    </a:lnTo>
                    <a:lnTo>
                      <a:pt x="212886" y="605549"/>
                    </a:lnTo>
                    <a:lnTo>
                      <a:pt x="39531" y="503632"/>
                    </a:lnTo>
                    <a:close/>
                  </a:path>
                </a:pathLst>
              </a:custGeom>
              <a:solidFill>
                <a:srgbClr val="524F56"/>
              </a:solidFill>
              <a:ln w="9525" cap="flat">
                <a:noFill/>
                <a:prstDash val="solid"/>
                <a:miter/>
              </a:ln>
            </p:spPr>
            <p:txBody>
              <a:bodyPr rtlCol="0" anchor="ctr"/>
              <a:lstStyle/>
              <a:p>
                <a:endParaRPr lang="en-US" dirty="0"/>
              </a:p>
            </p:txBody>
          </p:sp>
        </p:grpSp>
        <p:grpSp>
          <p:nvGrpSpPr>
            <p:cNvPr id="50" name="Graphic 34">
              <a:extLst>
                <a:ext uri="{FF2B5EF4-FFF2-40B4-BE49-F238E27FC236}">
                  <a16:creationId xmlns:a16="http://schemas.microsoft.com/office/drawing/2014/main" id="{DC4E9DA4-4EF3-47A0-9431-0749E8BFE3AB}"/>
                </a:ext>
              </a:extLst>
            </p:cNvPr>
            <p:cNvGrpSpPr/>
            <p:nvPr/>
          </p:nvGrpSpPr>
          <p:grpSpPr>
            <a:xfrm>
              <a:off x="3882138" y="3312318"/>
              <a:ext cx="1194655" cy="1151399"/>
              <a:chOff x="2667000" y="4114800"/>
              <a:chExt cx="1714500" cy="1714500"/>
            </a:xfrm>
          </p:grpSpPr>
          <p:sp>
            <p:nvSpPr>
              <p:cNvPr id="51" name="Freeform: Shape 50">
                <a:extLst>
                  <a:ext uri="{FF2B5EF4-FFF2-40B4-BE49-F238E27FC236}">
                    <a16:creationId xmlns:a16="http://schemas.microsoft.com/office/drawing/2014/main" id="{C5FDEAF4-83B5-4ABD-A196-4EDD6EFF9FBD}"/>
                  </a:ext>
                </a:extLst>
              </p:cNvPr>
              <p:cNvSpPr/>
              <p:nvPr/>
            </p:nvSpPr>
            <p:spPr>
              <a:xfrm>
                <a:off x="3384709" y="4407218"/>
                <a:ext cx="257175" cy="257175"/>
              </a:xfrm>
              <a:custGeom>
                <a:avLst/>
                <a:gdLst>
                  <a:gd name="connsiteX0" fmla="*/ 132588 w 257175"/>
                  <a:gd name="connsiteY0" fmla="*/ 258032 h 257175"/>
                  <a:gd name="connsiteX1" fmla="*/ 7144 w 257175"/>
                  <a:gd name="connsiteY1" fmla="*/ 132588 h 257175"/>
                  <a:gd name="connsiteX2" fmla="*/ 132588 w 257175"/>
                  <a:gd name="connsiteY2" fmla="*/ 7144 h 257175"/>
                  <a:gd name="connsiteX3" fmla="*/ 258032 w 257175"/>
                  <a:gd name="connsiteY3" fmla="*/ 132588 h 257175"/>
                  <a:gd name="connsiteX4" fmla="*/ 258032 w 257175"/>
                  <a:gd name="connsiteY4" fmla="*/ 132683 h 257175"/>
                  <a:gd name="connsiteX5" fmla="*/ 132588 w 257175"/>
                  <a:gd name="connsiteY5" fmla="*/ 258032 h 257175"/>
                  <a:gd name="connsiteX6" fmla="*/ 132588 w 257175"/>
                  <a:gd name="connsiteY6" fmla="*/ 51625 h 257175"/>
                  <a:gd name="connsiteX7" fmla="*/ 51530 w 257175"/>
                  <a:gd name="connsiteY7" fmla="*/ 132683 h 257175"/>
                  <a:gd name="connsiteX8" fmla="*/ 132588 w 257175"/>
                  <a:gd name="connsiteY8" fmla="*/ 213741 h 257175"/>
                  <a:gd name="connsiteX9" fmla="*/ 213646 w 257175"/>
                  <a:gd name="connsiteY9" fmla="*/ 132683 h 257175"/>
                  <a:gd name="connsiteX10" fmla="*/ 132588 w 257175"/>
                  <a:gd name="connsiteY10" fmla="*/ 5162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257175">
                    <a:moveTo>
                      <a:pt x="132588" y="258032"/>
                    </a:moveTo>
                    <a:cubicBezTo>
                      <a:pt x="63307" y="258032"/>
                      <a:pt x="7144" y="201869"/>
                      <a:pt x="7144" y="132588"/>
                    </a:cubicBezTo>
                    <a:cubicBezTo>
                      <a:pt x="7144" y="63307"/>
                      <a:pt x="63307" y="7144"/>
                      <a:pt x="132588" y="7144"/>
                    </a:cubicBezTo>
                    <a:cubicBezTo>
                      <a:pt x="201869" y="7144"/>
                      <a:pt x="258032" y="63307"/>
                      <a:pt x="258032" y="132588"/>
                    </a:cubicBezTo>
                    <a:cubicBezTo>
                      <a:pt x="258032" y="132620"/>
                      <a:pt x="258032" y="132652"/>
                      <a:pt x="258032" y="132683"/>
                    </a:cubicBezTo>
                    <a:cubicBezTo>
                      <a:pt x="257927" y="201905"/>
                      <a:pt x="201810" y="257980"/>
                      <a:pt x="132588" y="258032"/>
                    </a:cubicBezTo>
                    <a:close/>
                    <a:moveTo>
                      <a:pt x="132588" y="51625"/>
                    </a:moveTo>
                    <a:cubicBezTo>
                      <a:pt x="87821" y="51625"/>
                      <a:pt x="51530" y="87916"/>
                      <a:pt x="51530" y="132683"/>
                    </a:cubicBezTo>
                    <a:cubicBezTo>
                      <a:pt x="51530" y="177450"/>
                      <a:pt x="87821" y="213741"/>
                      <a:pt x="132588" y="213741"/>
                    </a:cubicBezTo>
                    <a:cubicBezTo>
                      <a:pt x="177355" y="213741"/>
                      <a:pt x="213646" y="177450"/>
                      <a:pt x="213646" y="132683"/>
                    </a:cubicBezTo>
                    <a:cubicBezTo>
                      <a:pt x="213646" y="87916"/>
                      <a:pt x="177355" y="51625"/>
                      <a:pt x="132588" y="51625"/>
                    </a:cubicBezTo>
                    <a:close/>
                  </a:path>
                </a:pathLst>
              </a:custGeom>
              <a:solidFill>
                <a:srgbClr val="524F56"/>
              </a:solid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870D4B9C-0EBF-4116-B44F-A315B9627DA5}"/>
                  </a:ext>
                </a:extLst>
              </p:cNvPr>
              <p:cNvSpPr/>
              <p:nvPr/>
            </p:nvSpPr>
            <p:spPr>
              <a:xfrm>
                <a:off x="3384709" y="5259515"/>
                <a:ext cx="257175" cy="257175"/>
              </a:xfrm>
              <a:custGeom>
                <a:avLst/>
                <a:gdLst>
                  <a:gd name="connsiteX0" fmla="*/ 132588 w 257175"/>
                  <a:gd name="connsiteY0" fmla="*/ 258032 h 257175"/>
                  <a:gd name="connsiteX1" fmla="*/ 7144 w 257175"/>
                  <a:gd name="connsiteY1" fmla="*/ 132588 h 257175"/>
                  <a:gd name="connsiteX2" fmla="*/ 132588 w 257175"/>
                  <a:gd name="connsiteY2" fmla="*/ 7144 h 257175"/>
                  <a:gd name="connsiteX3" fmla="*/ 258032 w 257175"/>
                  <a:gd name="connsiteY3" fmla="*/ 132588 h 257175"/>
                  <a:gd name="connsiteX4" fmla="*/ 132588 w 257175"/>
                  <a:gd name="connsiteY4" fmla="*/ 258032 h 257175"/>
                  <a:gd name="connsiteX5" fmla="*/ 132588 w 257175"/>
                  <a:gd name="connsiteY5" fmla="*/ 51435 h 257175"/>
                  <a:gd name="connsiteX6" fmla="*/ 51340 w 257175"/>
                  <a:gd name="connsiteY6" fmla="*/ 132493 h 257175"/>
                  <a:gd name="connsiteX7" fmla="*/ 132398 w 257175"/>
                  <a:gd name="connsiteY7" fmla="*/ 213741 h 257175"/>
                  <a:gd name="connsiteX8" fmla="*/ 213646 w 257175"/>
                  <a:gd name="connsiteY8" fmla="*/ 132683 h 257175"/>
                  <a:gd name="connsiteX9" fmla="*/ 213646 w 257175"/>
                  <a:gd name="connsiteY9" fmla="*/ 132588 h 257175"/>
                  <a:gd name="connsiteX10" fmla="*/ 132588 w 257175"/>
                  <a:gd name="connsiteY10" fmla="*/ 5143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257175">
                    <a:moveTo>
                      <a:pt x="132588" y="258032"/>
                    </a:moveTo>
                    <a:cubicBezTo>
                      <a:pt x="63307" y="258032"/>
                      <a:pt x="7144" y="201869"/>
                      <a:pt x="7144" y="132588"/>
                    </a:cubicBezTo>
                    <a:cubicBezTo>
                      <a:pt x="7144" y="63307"/>
                      <a:pt x="63307" y="7144"/>
                      <a:pt x="132588" y="7144"/>
                    </a:cubicBezTo>
                    <a:cubicBezTo>
                      <a:pt x="201869" y="7144"/>
                      <a:pt x="258032" y="63307"/>
                      <a:pt x="258032" y="132588"/>
                    </a:cubicBezTo>
                    <a:cubicBezTo>
                      <a:pt x="257927" y="201825"/>
                      <a:pt x="201825" y="257927"/>
                      <a:pt x="132588" y="258032"/>
                    </a:cubicBezTo>
                    <a:close/>
                    <a:moveTo>
                      <a:pt x="132588" y="51435"/>
                    </a:moveTo>
                    <a:cubicBezTo>
                      <a:pt x="87768" y="51382"/>
                      <a:pt x="51392" y="87673"/>
                      <a:pt x="51340" y="132493"/>
                    </a:cubicBezTo>
                    <a:cubicBezTo>
                      <a:pt x="51287" y="177312"/>
                      <a:pt x="87578" y="213688"/>
                      <a:pt x="132398" y="213741"/>
                    </a:cubicBezTo>
                    <a:cubicBezTo>
                      <a:pt x="177217" y="213793"/>
                      <a:pt x="213593" y="177503"/>
                      <a:pt x="213646" y="132683"/>
                    </a:cubicBezTo>
                    <a:cubicBezTo>
                      <a:pt x="213646" y="132652"/>
                      <a:pt x="213646" y="132620"/>
                      <a:pt x="213646" y="132588"/>
                    </a:cubicBezTo>
                    <a:cubicBezTo>
                      <a:pt x="213646" y="87806"/>
                      <a:pt x="177370" y="51488"/>
                      <a:pt x="132588" y="51435"/>
                    </a:cubicBezTo>
                    <a:close/>
                  </a:path>
                </a:pathLst>
              </a:custGeom>
              <a:solidFill>
                <a:srgbClr val="524F56"/>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FB2ADC5-9F69-4AE8-8E09-C2A3743CB866}"/>
                  </a:ext>
                </a:extLst>
              </p:cNvPr>
              <p:cNvSpPr/>
              <p:nvPr/>
            </p:nvSpPr>
            <p:spPr>
              <a:xfrm>
                <a:off x="3810762" y="4838700"/>
                <a:ext cx="257175" cy="257175"/>
              </a:xfrm>
              <a:custGeom>
                <a:avLst/>
                <a:gdLst>
                  <a:gd name="connsiteX0" fmla="*/ 132588 w 257175"/>
                  <a:gd name="connsiteY0" fmla="*/ 258032 h 257175"/>
                  <a:gd name="connsiteX1" fmla="*/ 7144 w 257175"/>
                  <a:gd name="connsiteY1" fmla="*/ 132588 h 257175"/>
                  <a:gd name="connsiteX2" fmla="*/ 132588 w 257175"/>
                  <a:gd name="connsiteY2" fmla="*/ 7144 h 257175"/>
                  <a:gd name="connsiteX3" fmla="*/ 258032 w 257175"/>
                  <a:gd name="connsiteY3" fmla="*/ 132588 h 257175"/>
                  <a:gd name="connsiteX4" fmla="*/ 258032 w 257175"/>
                  <a:gd name="connsiteY4" fmla="*/ 132683 h 257175"/>
                  <a:gd name="connsiteX5" fmla="*/ 132588 w 257175"/>
                  <a:gd name="connsiteY5" fmla="*/ 258032 h 257175"/>
                  <a:gd name="connsiteX6" fmla="*/ 132588 w 257175"/>
                  <a:gd name="connsiteY6" fmla="*/ 51626 h 257175"/>
                  <a:gd name="connsiteX7" fmla="*/ 51530 w 257175"/>
                  <a:gd name="connsiteY7" fmla="*/ 132683 h 257175"/>
                  <a:gd name="connsiteX8" fmla="*/ 132588 w 257175"/>
                  <a:gd name="connsiteY8" fmla="*/ 213741 h 257175"/>
                  <a:gd name="connsiteX9" fmla="*/ 213646 w 257175"/>
                  <a:gd name="connsiteY9" fmla="*/ 132683 h 257175"/>
                  <a:gd name="connsiteX10" fmla="*/ 132588 w 257175"/>
                  <a:gd name="connsiteY10" fmla="*/ 51626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75" h="257175">
                    <a:moveTo>
                      <a:pt x="132588" y="258032"/>
                    </a:moveTo>
                    <a:cubicBezTo>
                      <a:pt x="63307" y="258032"/>
                      <a:pt x="7144" y="201869"/>
                      <a:pt x="7144" y="132588"/>
                    </a:cubicBezTo>
                    <a:cubicBezTo>
                      <a:pt x="7144" y="63307"/>
                      <a:pt x="63307" y="7144"/>
                      <a:pt x="132588" y="7144"/>
                    </a:cubicBezTo>
                    <a:cubicBezTo>
                      <a:pt x="201869" y="7144"/>
                      <a:pt x="258032" y="63307"/>
                      <a:pt x="258032" y="132588"/>
                    </a:cubicBezTo>
                    <a:cubicBezTo>
                      <a:pt x="258032" y="132620"/>
                      <a:pt x="258032" y="132652"/>
                      <a:pt x="258032" y="132683"/>
                    </a:cubicBezTo>
                    <a:cubicBezTo>
                      <a:pt x="257927" y="201905"/>
                      <a:pt x="201810" y="257980"/>
                      <a:pt x="132588" y="258032"/>
                    </a:cubicBezTo>
                    <a:close/>
                    <a:moveTo>
                      <a:pt x="132588" y="51626"/>
                    </a:moveTo>
                    <a:cubicBezTo>
                      <a:pt x="87821" y="51626"/>
                      <a:pt x="51530" y="87916"/>
                      <a:pt x="51530" y="132683"/>
                    </a:cubicBezTo>
                    <a:cubicBezTo>
                      <a:pt x="51530" y="177450"/>
                      <a:pt x="87821" y="213741"/>
                      <a:pt x="132588" y="213741"/>
                    </a:cubicBezTo>
                    <a:cubicBezTo>
                      <a:pt x="177355" y="213741"/>
                      <a:pt x="213646" y="177450"/>
                      <a:pt x="213646" y="132683"/>
                    </a:cubicBezTo>
                    <a:cubicBezTo>
                      <a:pt x="213646" y="87916"/>
                      <a:pt x="177355" y="51626"/>
                      <a:pt x="132588" y="51626"/>
                    </a:cubicBezTo>
                    <a:close/>
                  </a:path>
                </a:pathLst>
              </a:custGeom>
              <a:solidFill>
                <a:srgbClr val="524F56"/>
              </a:solid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1E6646C8-F471-4089-8433-5E20B46F45D7}"/>
                  </a:ext>
                </a:extLst>
              </p:cNvPr>
              <p:cNvSpPr/>
              <p:nvPr/>
            </p:nvSpPr>
            <p:spPr>
              <a:xfrm>
                <a:off x="2958465" y="4838700"/>
                <a:ext cx="257175" cy="257175"/>
              </a:xfrm>
              <a:custGeom>
                <a:avLst/>
                <a:gdLst>
                  <a:gd name="connsiteX0" fmla="*/ 132588 w 257175"/>
                  <a:gd name="connsiteY0" fmla="*/ 258032 h 257175"/>
                  <a:gd name="connsiteX1" fmla="*/ 7144 w 257175"/>
                  <a:gd name="connsiteY1" fmla="*/ 132588 h 257175"/>
                  <a:gd name="connsiteX2" fmla="*/ 132588 w 257175"/>
                  <a:gd name="connsiteY2" fmla="*/ 7144 h 257175"/>
                  <a:gd name="connsiteX3" fmla="*/ 258032 w 257175"/>
                  <a:gd name="connsiteY3" fmla="*/ 132588 h 257175"/>
                  <a:gd name="connsiteX4" fmla="*/ 258032 w 257175"/>
                  <a:gd name="connsiteY4" fmla="*/ 132683 h 257175"/>
                  <a:gd name="connsiteX5" fmla="*/ 132588 w 257175"/>
                  <a:gd name="connsiteY5" fmla="*/ 258032 h 257175"/>
                  <a:gd name="connsiteX6" fmla="*/ 132588 w 257175"/>
                  <a:gd name="connsiteY6" fmla="*/ 51626 h 257175"/>
                  <a:gd name="connsiteX7" fmla="*/ 51245 w 257175"/>
                  <a:gd name="connsiteY7" fmla="*/ 132397 h 257175"/>
                  <a:gd name="connsiteX8" fmla="*/ 132016 w 257175"/>
                  <a:gd name="connsiteY8" fmla="*/ 213740 h 257175"/>
                  <a:gd name="connsiteX9" fmla="*/ 213359 w 257175"/>
                  <a:gd name="connsiteY9" fmla="*/ 132969 h 257175"/>
                  <a:gd name="connsiteX10" fmla="*/ 213360 w 257175"/>
                  <a:gd name="connsiteY10" fmla="*/ 132683 h 257175"/>
                  <a:gd name="connsiteX11" fmla="*/ 132588 w 257175"/>
                  <a:gd name="connsiteY11" fmla="*/ 51626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175" h="257175">
                    <a:moveTo>
                      <a:pt x="132588" y="258032"/>
                    </a:moveTo>
                    <a:cubicBezTo>
                      <a:pt x="63307" y="258032"/>
                      <a:pt x="7144" y="201869"/>
                      <a:pt x="7144" y="132588"/>
                    </a:cubicBezTo>
                    <a:cubicBezTo>
                      <a:pt x="7144" y="63307"/>
                      <a:pt x="63307" y="7144"/>
                      <a:pt x="132588" y="7144"/>
                    </a:cubicBezTo>
                    <a:cubicBezTo>
                      <a:pt x="201869" y="7144"/>
                      <a:pt x="258032" y="63307"/>
                      <a:pt x="258032" y="132588"/>
                    </a:cubicBezTo>
                    <a:cubicBezTo>
                      <a:pt x="258032" y="132620"/>
                      <a:pt x="258032" y="132652"/>
                      <a:pt x="258032" y="132683"/>
                    </a:cubicBezTo>
                    <a:cubicBezTo>
                      <a:pt x="257927" y="201905"/>
                      <a:pt x="201810" y="257980"/>
                      <a:pt x="132588" y="258032"/>
                    </a:cubicBezTo>
                    <a:close/>
                    <a:moveTo>
                      <a:pt x="132588" y="51626"/>
                    </a:moveTo>
                    <a:cubicBezTo>
                      <a:pt x="87821" y="51468"/>
                      <a:pt x="51403" y="87630"/>
                      <a:pt x="51245" y="132397"/>
                    </a:cubicBezTo>
                    <a:cubicBezTo>
                      <a:pt x="51087" y="177164"/>
                      <a:pt x="87250" y="213582"/>
                      <a:pt x="132016" y="213740"/>
                    </a:cubicBezTo>
                    <a:cubicBezTo>
                      <a:pt x="176783" y="213898"/>
                      <a:pt x="213202" y="177735"/>
                      <a:pt x="213359" y="132969"/>
                    </a:cubicBezTo>
                    <a:cubicBezTo>
                      <a:pt x="213360" y="132874"/>
                      <a:pt x="213360" y="132778"/>
                      <a:pt x="213360" y="132683"/>
                    </a:cubicBezTo>
                    <a:cubicBezTo>
                      <a:pt x="213360" y="88028"/>
                      <a:pt x="177243" y="51783"/>
                      <a:pt x="132588" y="51626"/>
                    </a:cubicBezTo>
                    <a:close/>
                  </a:path>
                </a:pathLst>
              </a:custGeom>
              <a:solidFill>
                <a:srgbClr val="524F56"/>
              </a:solid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950DD85-3D7F-4A5C-807C-FB2699DA020E}"/>
                  </a:ext>
                </a:extLst>
              </p:cNvPr>
              <p:cNvSpPr/>
              <p:nvPr/>
            </p:nvSpPr>
            <p:spPr>
              <a:xfrm>
                <a:off x="3133599" y="4582954"/>
                <a:ext cx="323850" cy="323850"/>
              </a:xfrm>
              <a:custGeom>
                <a:avLst/>
                <a:gdLst>
                  <a:gd name="connsiteX0" fmla="*/ 29272 w 323850"/>
                  <a:gd name="connsiteY0" fmla="*/ 322421 h 323850"/>
                  <a:gd name="connsiteX1" fmla="*/ 13651 w 323850"/>
                  <a:gd name="connsiteY1" fmla="*/ 315849 h 323850"/>
                  <a:gd name="connsiteX2" fmla="*/ 13525 w 323850"/>
                  <a:gd name="connsiteY2" fmla="*/ 284733 h 323850"/>
                  <a:gd name="connsiteX3" fmla="*/ 13651 w 323850"/>
                  <a:gd name="connsiteY3" fmla="*/ 284607 h 323850"/>
                  <a:gd name="connsiteX4" fmla="*/ 284923 w 323850"/>
                  <a:gd name="connsiteY4" fmla="*/ 13240 h 323850"/>
                  <a:gd name="connsiteX5" fmla="*/ 316165 w 323850"/>
                  <a:gd name="connsiteY5" fmla="*/ 14002 h 323850"/>
                  <a:gd name="connsiteX6" fmla="*/ 316165 w 323850"/>
                  <a:gd name="connsiteY6" fmla="*/ 44482 h 323850"/>
                  <a:gd name="connsiteX7" fmla="*/ 44893 w 323850"/>
                  <a:gd name="connsiteY7" fmla="*/ 315659 h 323850"/>
                  <a:gd name="connsiteX8" fmla="*/ 29272 w 323850"/>
                  <a:gd name="connsiteY8" fmla="*/ 32242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323850">
                    <a:moveTo>
                      <a:pt x="29272" y="322421"/>
                    </a:moveTo>
                    <a:cubicBezTo>
                      <a:pt x="23390" y="322436"/>
                      <a:pt x="17753" y="320065"/>
                      <a:pt x="13651" y="315849"/>
                    </a:cubicBezTo>
                    <a:cubicBezTo>
                      <a:pt x="5024" y="307291"/>
                      <a:pt x="4968" y="293360"/>
                      <a:pt x="13525" y="284733"/>
                    </a:cubicBezTo>
                    <a:cubicBezTo>
                      <a:pt x="13567" y="284691"/>
                      <a:pt x="13609" y="284649"/>
                      <a:pt x="13651" y="284607"/>
                    </a:cubicBezTo>
                    <a:lnTo>
                      <a:pt x="284923" y="13240"/>
                    </a:lnTo>
                    <a:cubicBezTo>
                      <a:pt x="293761" y="4823"/>
                      <a:pt x="307748" y="5164"/>
                      <a:pt x="316165" y="14002"/>
                    </a:cubicBezTo>
                    <a:cubicBezTo>
                      <a:pt x="324293" y="22536"/>
                      <a:pt x="324293" y="35947"/>
                      <a:pt x="316165" y="44482"/>
                    </a:cubicBezTo>
                    <a:lnTo>
                      <a:pt x="44893" y="315659"/>
                    </a:lnTo>
                    <a:cubicBezTo>
                      <a:pt x="40811" y="319926"/>
                      <a:pt x="35178" y="322365"/>
                      <a:pt x="29272" y="322421"/>
                    </a:cubicBezTo>
                    <a:close/>
                  </a:path>
                </a:pathLst>
              </a:custGeom>
              <a:solidFill>
                <a:srgbClr val="524F56"/>
              </a:solid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3804045-177A-4897-94F8-51BE458B534B}"/>
                  </a:ext>
                </a:extLst>
              </p:cNvPr>
              <p:cNvSpPr/>
              <p:nvPr/>
            </p:nvSpPr>
            <p:spPr>
              <a:xfrm>
                <a:off x="3131820" y="5018532"/>
                <a:ext cx="333375" cy="333375"/>
              </a:xfrm>
              <a:custGeom>
                <a:avLst/>
                <a:gdLst>
                  <a:gd name="connsiteX0" fmla="*/ 306705 w 333375"/>
                  <a:gd name="connsiteY0" fmla="*/ 328993 h 333375"/>
                  <a:gd name="connsiteX1" fmla="*/ 291084 w 333375"/>
                  <a:gd name="connsiteY1" fmla="*/ 322421 h 333375"/>
                  <a:gd name="connsiteX2" fmla="*/ 13240 w 333375"/>
                  <a:gd name="connsiteY2" fmla="*/ 44482 h 333375"/>
                  <a:gd name="connsiteX3" fmla="*/ 14002 w 333375"/>
                  <a:gd name="connsiteY3" fmla="*/ 13240 h 333375"/>
                  <a:gd name="connsiteX4" fmla="*/ 44482 w 333375"/>
                  <a:gd name="connsiteY4" fmla="*/ 13240 h 333375"/>
                  <a:gd name="connsiteX5" fmla="*/ 322326 w 333375"/>
                  <a:gd name="connsiteY5" fmla="*/ 291179 h 333375"/>
                  <a:gd name="connsiteX6" fmla="*/ 322758 w 333375"/>
                  <a:gd name="connsiteY6" fmla="*/ 322562 h 333375"/>
                  <a:gd name="connsiteX7" fmla="*/ 306705 w 333375"/>
                  <a:gd name="connsiteY7" fmla="*/ 329279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333375">
                    <a:moveTo>
                      <a:pt x="306705" y="328993"/>
                    </a:moveTo>
                    <a:cubicBezTo>
                      <a:pt x="300823" y="329009"/>
                      <a:pt x="295186" y="326637"/>
                      <a:pt x="291084" y="322421"/>
                    </a:cubicBezTo>
                    <a:lnTo>
                      <a:pt x="13240" y="44482"/>
                    </a:lnTo>
                    <a:cubicBezTo>
                      <a:pt x="4823" y="35644"/>
                      <a:pt x="5164" y="21657"/>
                      <a:pt x="14002" y="13240"/>
                    </a:cubicBezTo>
                    <a:cubicBezTo>
                      <a:pt x="22536" y="5112"/>
                      <a:pt x="35947" y="5112"/>
                      <a:pt x="44482" y="13240"/>
                    </a:cubicBezTo>
                    <a:lnTo>
                      <a:pt x="322326" y="291179"/>
                    </a:lnTo>
                    <a:cubicBezTo>
                      <a:pt x="331111" y="299726"/>
                      <a:pt x="331305" y="313777"/>
                      <a:pt x="322758" y="322562"/>
                    </a:cubicBezTo>
                    <a:cubicBezTo>
                      <a:pt x="318544" y="326893"/>
                      <a:pt x="312747" y="329319"/>
                      <a:pt x="306705" y="329279"/>
                    </a:cubicBezTo>
                    <a:close/>
                  </a:path>
                </a:pathLst>
              </a:custGeom>
              <a:solidFill>
                <a:srgbClr val="524F56"/>
              </a:solid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6F2A75B-FED8-4665-B0CA-F635F65CC53F}"/>
                  </a:ext>
                </a:extLst>
              </p:cNvPr>
              <p:cNvSpPr/>
              <p:nvPr/>
            </p:nvSpPr>
            <p:spPr>
              <a:xfrm>
                <a:off x="3573083" y="5018532"/>
                <a:ext cx="323850" cy="323850"/>
              </a:xfrm>
              <a:custGeom>
                <a:avLst/>
                <a:gdLst>
                  <a:gd name="connsiteX0" fmla="*/ 29272 w 323850"/>
                  <a:gd name="connsiteY0" fmla="*/ 322612 h 323850"/>
                  <a:gd name="connsiteX1" fmla="*/ 13651 w 323850"/>
                  <a:gd name="connsiteY1" fmla="*/ 316040 h 323850"/>
                  <a:gd name="connsiteX2" fmla="*/ 13526 w 323850"/>
                  <a:gd name="connsiteY2" fmla="*/ 284923 h 323850"/>
                  <a:gd name="connsiteX3" fmla="*/ 13651 w 323850"/>
                  <a:gd name="connsiteY3" fmla="*/ 284798 h 323850"/>
                  <a:gd name="connsiteX4" fmla="*/ 285209 w 323850"/>
                  <a:gd name="connsiteY4" fmla="*/ 13240 h 323850"/>
                  <a:gd name="connsiteX5" fmla="*/ 316451 w 323850"/>
                  <a:gd name="connsiteY5" fmla="*/ 14002 h 323850"/>
                  <a:gd name="connsiteX6" fmla="*/ 316451 w 323850"/>
                  <a:gd name="connsiteY6" fmla="*/ 44482 h 323850"/>
                  <a:gd name="connsiteX7" fmla="*/ 44893 w 323850"/>
                  <a:gd name="connsiteY7" fmla="*/ 316040 h 323850"/>
                  <a:gd name="connsiteX8" fmla="*/ 29272 w 323850"/>
                  <a:gd name="connsiteY8" fmla="*/ 32261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323850">
                    <a:moveTo>
                      <a:pt x="29272" y="322612"/>
                    </a:moveTo>
                    <a:cubicBezTo>
                      <a:pt x="23390" y="322627"/>
                      <a:pt x="17753" y="320255"/>
                      <a:pt x="13651" y="316040"/>
                    </a:cubicBezTo>
                    <a:cubicBezTo>
                      <a:pt x="5024" y="307482"/>
                      <a:pt x="4968" y="293550"/>
                      <a:pt x="13526" y="284923"/>
                    </a:cubicBezTo>
                    <a:cubicBezTo>
                      <a:pt x="13567" y="284881"/>
                      <a:pt x="13609" y="284839"/>
                      <a:pt x="13651" y="284798"/>
                    </a:cubicBezTo>
                    <a:lnTo>
                      <a:pt x="285209" y="13240"/>
                    </a:lnTo>
                    <a:cubicBezTo>
                      <a:pt x="294047" y="4823"/>
                      <a:pt x="308034" y="5164"/>
                      <a:pt x="316451" y="14002"/>
                    </a:cubicBezTo>
                    <a:cubicBezTo>
                      <a:pt x="324579" y="22536"/>
                      <a:pt x="324579" y="35947"/>
                      <a:pt x="316451" y="44482"/>
                    </a:cubicBezTo>
                    <a:lnTo>
                      <a:pt x="44893" y="316040"/>
                    </a:lnTo>
                    <a:cubicBezTo>
                      <a:pt x="40791" y="320255"/>
                      <a:pt x="35154" y="322627"/>
                      <a:pt x="29272" y="322612"/>
                    </a:cubicBezTo>
                    <a:close/>
                  </a:path>
                </a:pathLst>
              </a:custGeom>
              <a:solidFill>
                <a:srgbClr val="524F56"/>
              </a:solid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05C76B61-8F73-4EC0-B7AD-ED62CF4468EC}"/>
                  </a:ext>
                </a:extLst>
              </p:cNvPr>
              <p:cNvSpPr/>
              <p:nvPr/>
            </p:nvSpPr>
            <p:spPr>
              <a:xfrm>
                <a:off x="3573494" y="4584668"/>
                <a:ext cx="323850" cy="323850"/>
              </a:xfrm>
              <a:custGeom>
                <a:avLst/>
                <a:gdLst>
                  <a:gd name="connsiteX0" fmla="*/ 298228 w 323850"/>
                  <a:gd name="connsiteY0" fmla="*/ 320707 h 323850"/>
                  <a:gd name="connsiteX1" fmla="*/ 282607 w 323850"/>
                  <a:gd name="connsiteY1" fmla="*/ 314134 h 323850"/>
                  <a:gd name="connsiteX2" fmla="*/ 13240 w 323850"/>
                  <a:gd name="connsiteY2" fmla="*/ 44482 h 323850"/>
                  <a:gd name="connsiteX3" fmla="*/ 14002 w 323850"/>
                  <a:gd name="connsiteY3" fmla="*/ 13240 h 323850"/>
                  <a:gd name="connsiteX4" fmla="*/ 44482 w 323850"/>
                  <a:gd name="connsiteY4" fmla="*/ 13240 h 323850"/>
                  <a:gd name="connsiteX5" fmla="*/ 313849 w 323850"/>
                  <a:gd name="connsiteY5" fmla="*/ 282607 h 323850"/>
                  <a:gd name="connsiteX6" fmla="*/ 314280 w 323850"/>
                  <a:gd name="connsiteY6" fmla="*/ 313990 h 323850"/>
                  <a:gd name="connsiteX7" fmla="*/ 298228 w 323850"/>
                  <a:gd name="connsiteY7" fmla="*/ 320707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3850">
                    <a:moveTo>
                      <a:pt x="298228" y="320707"/>
                    </a:moveTo>
                    <a:cubicBezTo>
                      <a:pt x="292346" y="320722"/>
                      <a:pt x="286709" y="318350"/>
                      <a:pt x="282607" y="314134"/>
                    </a:cubicBezTo>
                    <a:lnTo>
                      <a:pt x="13240" y="44482"/>
                    </a:lnTo>
                    <a:cubicBezTo>
                      <a:pt x="4823" y="35644"/>
                      <a:pt x="5164" y="21657"/>
                      <a:pt x="14002" y="13240"/>
                    </a:cubicBezTo>
                    <a:cubicBezTo>
                      <a:pt x="22536" y="5112"/>
                      <a:pt x="35947" y="5112"/>
                      <a:pt x="44482" y="13240"/>
                    </a:cubicBezTo>
                    <a:lnTo>
                      <a:pt x="313849" y="282607"/>
                    </a:lnTo>
                    <a:cubicBezTo>
                      <a:pt x="322634" y="291154"/>
                      <a:pt x="322827" y="305204"/>
                      <a:pt x="314280" y="313990"/>
                    </a:cubicBezTo>
                    <a:cubicBezTo>
                      <a:pt x="310067" y="318321"/>
                      <a:pt x="304270" y="320746"/>
                      <a:pt x="298228" y="320707"/>
                    </a:cubicBezTo>
                    <a:close/>
                  </a:path>
                </a:pathLst>
              </a:custGeom>
              <a:solidFill>
                <a:srgbClr val="524F56"/>
              </a:solidFill>
              <a:ln w="9525" cap="flat">
                <a:noFill/>
                <a:prstDash val="solid"/>
                <a:miter/>
              </a:ln>
            </p:spPr>
            <p:txBody>
              <a:bodyPr rtlCol="0" anchor="ctr"/>
              <a:lstStyle/>
              <a:p>
                <a:endParaRPr lang="en-US" dirty="0"/>
              </a:p>
            </p:txBody>
          </p:sp>
        </p:grpSp>
        <p:sp>
          <p:nvSpPr>
            <p:cNvPr id="59" name="Oval 58">
              <a:extLst>
                <a:ext uri="{FF2B5EF4-FFF2-40B4-BE49-F238E27FC236}">
                  <a16:creationId xmlns:a16="http://schemas.microsoft.com/office/drawing/2014/main" id="{21F9E8A3-149E-47FE-9B80-6F5E52F285E1}"/>
                </a:ext>
              </a:extLst>
            </p:cNvPr>
            <p:cNvSpPr/>
            <p:nvPr/>
          </p:nvSpPr>
          <p:spPr>
            <a:xfrm>
              <a:off x="1751369" y="2752514"/>
              <a:ext cx="2271007" cy="2271007"/>
            </a:xfrm>
            <a:prstGeom prst="ellipse">
              <a:avLst/>
            </a:prstGeom>
            <a:noFill/>
            <a:ln w="15875">
              <a:solidFill>
                <a:srgbClr val="A4A1A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TextBox 59">
              <a:extLst>
                <a:ext uri="{FF2B5EF4-FFF2-40B4-BE49-F238E27FC236}">
                  <a16:creationId xmlns:a16="http://schemas.microsoft.com/office/drawing/2014/main" id="{9462539E-CCF1-4626-B1B5-00E15F3D3A93}"/>
                </a:ext>
              </a:extLst>
            </p:cNvPr>
            <p:cNvSpPr txBox="1"/>
            <p:nvPr/>
          </p:nvSpPr>
          <p:spPr>
            <a:xfrm>
              <a:off x="662022" y="2799665"/>
              <a:ext cx="1242976" cy="646331"/>
            </a:xfrm>
            <a:prstGeom prst="rect">
              <a:avLst/>
            </a:prstGeom>
            <a:noFill/>
          </p:spPr>
          <p:txBody>
            <a:bodyPr wrap="square" lIns="0" tIns="0" rIns="0" bIns="0" rtlCol="0">
              <a:spAutoFit/>
            </a:bodyPr>
            <a:lstStyle/>
            <a:p>
              <a:pPr algn="ctr"/>
              <a:r>
                <a:rPr lang="en-US" sz="1400" dirty="0">
                  <a:solidFill>
                    <a:schemeClr val="tx1">
                      <a:lumMod val="85000"/>
                      <a:lumOff val="15000"/>
                    </a:schemeClr>
                  </a:solidFill>
                </a:rPr>
                <a:t>Dynamic Enterprise Agreements</a:t>
              </a:r>
            </a:p>
          </p:txBody>
        </p:sp>
        <p:sp>
          <p:nvSpPr>
            <p:cNvPr id="61" name="TextBox 60">
              <a:extLst>
                <a:ext uri="{FF2B5EF4-FFF2-40B4-BE49-F238E27FC236}">
                  <a16:creationId xmlns:a16="http://schemas.microsoft.com/office/drawing/2014/main" id="{C4FC6F46-6F96-4EA6-AE0D-75650F1FE195}"/>
                </a:ext>
              </a:extLst>
            </p:cNvPr>
            <p:cNvSpPr txBox="1"/>
            <p:nvPr/>
          </p:nvSpPr>
          <p:spPr>
            <a:xfrm>
              <a:off x="3172140" y="2317835"/>
              <a:ext cx="1420687" cy="430887"/>
            </a:xfrm>
            <a:prstGeom prst="rect">
              <a:avLst/>
            </a:prstGeom>
            <a:noFill/>
          </p:spPr>
          <p:txBody>
            <a:bodyPr wrap="square" lIns="0" tIns="0" rIns="0" bIns="0" rtlCol="0">
              <a:spAutoFit/>
            </a:bodyPr>
            <a:lstStyle/>
            <a:p>
              <a:pPr algn="ctr"/>
              <a:r>
                <a:rPr lang="en-US" sz="1400" dirty="0">
                  <a:solidFill>
                    <a:schemeClr val="tx1">
                      <a:lumMod val="85000"/>
                      <a:lumOff val="15000"/>
                    </a:schemeClr>
                  </a:solidFill>
                </a:rPr>
                <a:t>Higher HPC Asset Utilization</a:t>
              </a:r>
            </a:p>
          </p:txBody>
        </p:sp>
        <p:sp>
          <p:nvSpPr>
            <p:cNvPr id="62" name="TextBox 61">
              <a:extLst>
                <a:ext uri="{FF2B5EF4-FFF2-40B4-BE49-F238E27FC236}">
                  <a16:creationId xmlns:a16="http://schemas.microsoft.com/office/drawing/2014/main" id="{5D4CF1AA-6A9D-4877-AB41-BA7A6F0C5089}"/>
                </a:ext>
              </a:extLst>
            </p:cNvPr>
            <p:cNvSpPr txBox="1"/>
            <p:nvPr/>
          </p:nvSpPr>
          <p:spPr>
            <a:xfrm>
              <a:off x="4298947" y="3197229"/>
              <a:ext cx="1460718" cy="430887"/>
            </a:xfrm>
            <a:prstGeom prst="rect">
              <a:avLst/>
            </a:prstGeom>
            <a:noFill/>
          </p:spPr>
          <p:txBody>
            <a:bodyPr wrap="square" lIns="0" tIns="0" rIns="0" bIns="0" rtlCol="0">
              <a:spAutoFit/>
            </a:bodyPr>
            <a:lstStyle/>
            <a:p>
              <a:pPr algn="ctr"/>
              <a:r>
                <a:rPr lang="en-US" sz="1400" dirty="0">
                  <a:solidFill>
                    <a:schemeClr val="tx1">
                      <a:lumMod val="85000"/>
                      <a:lumOff val="15000"/>
                    </a:schemeClr>
                  </a:solidFill>
                </a:rPr>
                <a:t>Simple HPC Licensing</a:t>
              </a:r>
            </a:p>
          </p:txBody>
        </p:sp>
        <p:grpSp>
          <p:nvGrpSpPr>
            <p:cNvPr id="63" name="Graphic 34">
              <a:extLst>
                <a:ext uri="{FF2B5EF4-FFF2-40B4-BE49-F238E27FC236}">
                  <a16:creationId xmlns:a16="http://schemas.microsoft.com/office/drawing/2014/main" id="{C974B6BD-4CDA-429F-8FD8-4861BBDC376C}"/>
                </a:ext>
              </a:extLst>
            </p:cNvPr>
            <p:cNvGrpSpPr/>
            <p:nvPr/>
          </p:nvGrpSpPr>
          <p:grpSpPr>
            <a:xfrm>
              <a:off x="2334247" y="4794306"/>
              <a:ext cx="1105251" cy="940800"/>
              <a:chOff x="2667000" y="4114800"/>
              <a:chExt cx="1714500" cy="1714500"/>
            </a:xfrm>
          </p:grpSpPr>
          <p:sp>
            <p:nvSpPr>
              <p:cNvPr id="64" name="Freeform: Shape 63">
                <a:extLst>
                  <a:ext uri="{FF2B5EF4-FFF2-40B4-BE49-F238E27FC236}">
                    <a16:creationId xmlns:a16="http://schemas.microsoft.com/office/drawing/2014/main" id="{E9231043-786F-4BD2-8FD5-0154E84C72EA}"/>
                  </a:ext>
                </a:extLst>
              </p:cNvPr>
              <p:cNvSpPr/>
              <p:nvPr/>
            </p:nvSpPr>
            <p:spPr>
              <a:xfrm>
                <a:off x="3183277" y="4759588"/>
                <a:ext cx="981075" cy="714375"/>
              </a:xfrm>
              <a:custGeom>
                <a:avLst/>
                <a:gdLst>
                  <a:gd name="connsiteX0" fmla="*/ 791125 w 981075"/>
                  <a:gd name="connsiteY0" fmla="*/ 715573 h 714375"/>
                  <a:gd name="connsiteX1" fmla="*/ 245723 w 981075"/>
                  <a:gd name="connsiteY1" fmla="*/ 715573 h 714375"/>
                  <a:gd name="connsiteX2" fmla="*/ 93323 w 981075"/>
                  <a:gd name="connsiteY2" fmla="*/ 660804 h 714375"/>
                  <a:gd name="connsiteX3" fmla="*/ 8551 w 981075"/>
                  <a:gd name="connsiteY3" fmla="*/ 448015 h 714375"/>
                  <a:gd name="connsiteX4" fmla="*/ 208576 w 981075"/>
                  <a:gd name="connsiteY4" fmla="*/ 240180 h 714375"/>
                  <a:gd name="connsiteX5" fmla="*/ 210005 w 981075"/>
                  <a:gd name="connsiteY5" fmla="*/ 238751 h 714375"/>
                  <a:gd name="connsiteX6" fmla="*/ 306302 w 981075"/>
                  <a:gd name="connsiteY6" fmla="*/ 75588 h 714375"/>
                  <a:gd name="connsiteX7" fmla="*/ 493278 w 981075"/>
                  <a:gd name="connsiteY7" fmla="*/ 7198 h 714375"/>
                  <a:gd name="connsiteX8" fmla="*/ 695589 w 981075"/>
                  <a:gd name="connsiteY8" fmla="*/ 90447 h 714375"/>
                  <a:gd name="connsiteX9" fmla="*/ 781314 w 981075"/>
                  <a:gd name="connsiteY9" fmla="*/ 292663 h 714375"/>
                  <a:gd name="connsiteX10" fmla="*/ 781314 w 981075"/>
                  <a:gd name="connsiteY10" fmla="*/ 333144 h 714375"/>
                  <a:gd name="connsiteX11" fmla="*/ 782457 w 981075"/>
                  <a:gd name="connsiteY11" fmla="*/ 334573 h 714375"/>
                  <a:gd name="connsiteX12" fmla="*/ 817890 w 981075"/>
                  <a:gd name="connsiteY12" fmla="*/ 339621 h 714375"/>
                  <a:gd name="connsiteX13" fmla="*/ 925428 w 981075"/>
                  <a:gd name="connsiteY13" fmla="*/ 394485 h 714375"/>
                  <a:gd name="connsiteX14" fmla="*/ 923383 w 981075"/>
                  <a:gd name="connsiteY14" fmla="*/ 661325 h 714375"/>
                  <a:gd name="connsiteX15" fmla="*/ 790649 w 981075"/>
                  <a:gd name="connsiteY15" fmla="*/ 715573 h 714375"/>
                  <a:gd name="connsiteX16" fmla="*/ 493373 w 981075"/>
                  <a:gd name="connsiteY16" fmla="*/ 54823 h 714375"/>
                  <a:gd name="connsiteX17" fmla="*/ 338973 w 981075"/>
                  <a:gd name="connsiteY17" fmla="*/ 110259 h 714375"/>
                  <a:gd name="connsiteX18" fmla="*/ 255820 w 981075"/>
                  <a:gd name="connsiteY18" fmla="*/ 252277 h 714375"/>
                  <a:gd name="connsiteX19" fmla="*/ 221435 w 981075"/>
                  <a:gd name="connsiteY19" fmla="*/ 286090 h 714375"/>
                  <a:gd name="connsiteX20" fmla="*/ 55795 w 981075"/>
                  <a:gd name="connsiteY20" fmla="*/ 452778 h 714375"/>
                  <a:gd name="connsiteX21" fmla="*/ 123994 w 981075"/>
                  <a:gd name="connsiteY21" fmla="*/ 624228 h 714375"/>
                  <a:gd name="connsiteX22" fmla="*/ 245723 w 981075"/>
                  <a:gd name="connsiteY22" fmla="*/ 667948 h 714375"/>
                  <a:gd name="connsiteX23" fmla="*/ 790839 w 981075"/>
                  <a:gd name="connsiteY23" fmla="*/ 667948 h 714375"/>
                  <a:gd name="connsiteX24" fmla="*/ 932114 w 981075"/>
                  <a:gd name="connsiteY24" fmla="*/ 526901 h 714375"/>
                  <a:gd name="connsiteX25" fmla="*/ 891519 w 981075"/>
                  <a:gd name="connsiteY25" fmla="*/ 427727 h 714375"/>
                  <a:gd name="connsiteX26" fmla="*/ 811128 w 981075"/>
                  <a:gd name="connsiteY26" fmla="*/ 386770 h 714375"/>
                  <a:gd name="connsiteX27" fmla="*/ 775980 w 981075"/>
                  <a:gd name="connsiteY27" fmla="*/ 381721 h 714375"/>
                  <a:gd name="connsiteX28" fmla="*/ 733880 w 981075"/>
                  <a:gd name="connsiteY28" fmla="*/ 331715 h 714375"/>
                  <a:gd name="connsiteX29" fmla="*/ 733880 w 981075"/>
                  <a:gd name="connsiteY29" fmla="*/ 294472 h 714375"/>
                  <a:gd name="connsiteX30" fmla="*/ 661776 w 981075"/>
                  <a:gd name="connsiteY30" fmla="*/ 123880 h 714375"/>
                  <a:gd name="connsiteX31" fmla="*/ 493373 w 981075"/>
                  <a:gd name="connsiteY31" fmla="*/ 54823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1075" h="714375">
                    <a:moveTo>
                      <a:pt x="791125" y="715573"/>
                    </a:moveTo>
                    <a:lnTo>
                      <a:pt x="245723" y="715573"/>
                    </a:lnTo>
                    <a:cubicBezTo>
                      <a:pt x="189971" y="716350"/>
                      <a:pt x="135827" y="696892"/>
                      <a:pt x="93323" y="660804"/>
                    </a:cubicBezTo>
                    <a:cubicBezTo>
                      <a:pt x="31619" y="608255"/>
                      <a:pt x="-115" y="528599"/>
                      <a:pt x="8551" y="448015"/>
                    </a:cubicBezTo>
                    <a:cubicBezTo>
                      <a:pt x="19028" y="344002"/>
                      <a:pt x="86465" y="274089"/>
                      <a:pt x="208576" y="240180"/>
                    </a:cubicBezTo>
                    <a:cubicBezTo>
                      <a:pt x="209327" y="240096"/>
                      <a:pt x="209920" y="239503"/>
                      <a:pt x="210005" y="238751"/>
                    </a:cubicBezTo>
                    <a:cubicBezTo>
                      <a:pt x="226945" y="176734"/>
                      <a:pt x="260198" y="120392"/>
                      <a:pt x="306302" y="75588"/>
                    </a:cubicBezTo>
                    <a:cubicBezTo>
                      <a:pt x="354690" y="30154"/>
                      <a:pt x="417650" y="7198"/>
                      <a:pt x="493278" y="7198"/>
                    </a:cubicBezTo>
                    <a:cubicBezTo>
                      <a:pt x="569344" y="5682"/>
                      <a:pt x="642620" y="35834"/>
                      <a:pt x="695589" y="90447"/>
                    </a:cubicBezTo>
                    <a:cubicBezTo>
                      <a:pt x="749329" y="144169"/>
                      <a:pt x="780071" y="216685"/>
                      <a:pt x="781314" y="292663"/>
                    </a:cubicBezTo>
                    <a:lnTo>
                      <a:pt x="781314" y="333144"/>
                    </a:lnTo>
                    <a:cubicBezTo>
                      <a:pt x="781300" y="333834"/>
                      <a:pt x="781781" y="334435"/>
                      <a:pt x="782457" y="334573"/>
                    </a:cubicBezTo>
                    <a:lnTo>
                      <a:pt x="817890" y="339621"/>
                    </a:lnTo>
                    <a:cubicBezTo>
                      <a:pt x="858850" y="345410"/>
                      <a:pt x="896700" y="364721"/>
                      <a:pt x="925428" y="394485"/>
                    </a:cubicBezTo>
                    <a:cubicBezTo>
                      <a:pt x="998549" y="468735"/>
                      <a:pt x="997633" y="588204"/>
                      <a:pt x="923383" y="661325"/>
                    </a:cubicBezTo>
                    <a:cubicBezTo>
                      <a:pt x="888000" y="696170"/>
                      <a:pt x="840308" y="715661"/>
                      <a:pt x="790649" y="715573"/>
                    </a:cubicBezTo>
                    <a:close/>
                    <a:moveTo>
                      <a:pt x="493373" y="54823"/>
                    </a:moveTo>
                    <a:cubicBezTo>
                      <a:pt x="429365" y="54823"/>
                      <a:pt x="379073" y="72921"/>
                      <a:pt x="338973" y="110259"/>
                    </a:cubicBezTo>
                    <a:cubicBezTo>
                      <a:pt x="299047" y="149304"/>
                      <a:pt x="270330" y="198349"/>
                      <a:pt x="255820" y="252277"/>
                    </a:cubicBezTo>
                    <a:cubicBezTo>
                      <a:pt x="250990" y="268744"/>
                      <a:pt x="237980" y="281537"/>
                      <a:pt x="221435" y="286090"/>
                    </a:cubicBezTo>
                    <a:cubicBezTo>
                      <a:pt x="118469" y="314665"/>
                      <a:pt x="64272" y="369148"/>
                      <a:pt x="55795" y="452778"/>
                    </a:cubicBezTo>
                    <a:cubicBezTo>
                      <a:pt x="48853" y="517679"/>
                      <a:pt x="74370" y="581828"/>
                      <a:pt x="123994" y="624228"/>
                    </a:cubicBezTo>
                    <a:cubicBezTo>
                      <a:pt x="157800" y="653299"/>
                      <a:pt x="201147" y="668867"/>
                      <a:pt x="245723" y="667948"/>
                    </a:cubicBezTo>
                    <a:lnTo>
                      <a:pt x="790839" y="667948"/>
                    </a:lnTo>
                    <a:cubicBezTo>
                      <a:pt x="868800" y="668011"/>
                      <a:pt x="932051" y="604862"/>
                      <a:pt x="932114" y="526901"/>
                    </a:cubicBezTo>
                    <a:cubicBezTo>
                      <a:pt x="932144" y="489792"/>
                      <a:pt x="917560" y="454164"/>
                      <a:pt x="891519" y="427727"/>
                    </a:cubicBezTo>
                    <a:cubicBezTo>
                      <a:pt x="870125" y="405375"/>
                      <a:pt x="841786" y="390937"/>
                      <a:pt x="811128" y="386770"/>
                    </a:cubicBezTo>
                    <a:lnTo>
                      <a:pt x="775980" y="381721"/>
                    </a:lnTo>
                    <a:cubicBezTo>
                      <a:pt x="751267" y="378194"/>
                      <a:pt x="733144" y="356668"/>
                      <a:pt x="733880" y="331715"/>
                    </a:cubicBezTo>
                    <a:cubicBezTo>
                      <a:pt x="734356" y="316189"/>
                      <a:pt x="734356" y="303712"/>
                      <a:pt x="733880" y="294472"/>
                    </a:cubicBezTo>
                    <a:cubicBezTo>
                      <a:pt x="733298" y="230321"/>
                      <a:pt x="707380" y="169001"/>
                      <a:pt x="661776" y="123880"/>
                    </a:cubicBezTo>
                    <a:cubicBezTo>
                      <a:pt x="617847" y="78208"/>
                      <a:pt x="556720" y="53142"/>
                      <a:pt x="493373" y="54823"/>
                    </a:cubicBezTo>
                    <a:close/>
                  </a:path>
                </a:pathLst>
              </a:custGeom>
              <a:solidFill>
                <a:srgbClr val="524F56"/>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087D3F23-A0F2-4D91-919B-D66D8505DC36}"/>
                  </a:ext>
                </a:extLst>
              </p:cNvPr>
              <p:cNvSpPr/>
              <p:nvPr/>
            </p:nvSpPr>
            <p:spPr>
              <a:xfrm>
                <a:off x="2889357" y="4630156"/>
                <a:ext cx="647700" cy="609600"/>
              </a:xfrm>
              <a:custGeom>
                <a:avLst/>
                <a:gdLst>
                  <a:gd name="connsiteX0" fmla="*/ 326473 w 647700"/>
                  <a:gd name="connsiteY0" fmla="*/ 604974 h 609600"/>
                  <a:gd name="connsiteX1" fmla="*/ 166167 w 647700"/>
                  <a:gd name="connsiteY1" fmla="*/ 604974 h 609600"/>
                  <a:gd name="connsiteX2" fmla="*/ 53772 w 647700"/>
                  <a:gd name="connsiteY2" fmla="*/ 557349 h 609600"/>
                  <a:gd name="connsiteX3" fmla="*/ 7290 w 647700"/>
                  <a:gd name="connsiteY3" fmla="*/ 451431 h 609600"/>
                  <a:gd name="connsiteX4" fmla="*/ 52534 w 647700"/>
                  <a:gd name="connsiteY4" fmla="*/ 331035 h 609600"/>
                  <a:gd name="connsiteX5" fmla="*/ 143022 w 647700"/>
                  <a:gd name="connsiteY5" fmla="*/ 284077 h 609600"/>
                  <a:gd name="connsiteX6" fmla="*/ 169311 w 647700"/>
                  <a:gd name="connsiteY6" fmla="*/ 280267 h 609600"/>
                  <a:gd name="connsiteX7" fmla="*/ 169311 w 647700"/>
                  <a:gd name="connsiteY7" fmla="*/ 248548 h 609600"/>
                  <a:gd name="connsiteX8" fmla="*/ 240558 w 647700"/>
                  <a:gd name="connsiteY8" fmla="*/ 77860 h 609600"/>
                  <a:gd name="connsiteX9" fmla="*/ 409341 w 647700"/>
                  <a:gd name="connsiteY9" fmla="*/ 7185 h 609600"/>
                  <a:gd name="connsiteX10" fmla="*/ 565455 w 647700"/>
                  <a:gd name="connsiteY10" fmla="*/ 65287 h 609600"/>
                  <a:gd name="connsiteX11" fmla="*/ 645370 w 647700"/>
                  <a:gd name="connsiteY11" fmla="*/ 202829 h 609600"/>
                  <a:gd name="connsiteX12" fmla="*/ 599650 w 647700"/>
                  <a:gd name="connsiteY12" fmla="*/ 216164 h 609600"/>
                  <a:gd name="connsiteX13" fmla="*/ 532975 w 647700"/>
                  <a:gd name="connsiteY13" fmla="*/ 99578 h 609600"/>
                  <a:gd name="connsiteX14" fmla="*/ 409722 w 647700"/>
                  <a:gd name="connsiteY14" fmla="*/ 54620 h 609600"/>
                  <a:gd name="connsiteX15" fmla="*/ 275133 w 647700"/>
                  <a:gd name="connsiteY15" fmla="*/ 110817 h 609600"/>
                  <a:gd name="connsiteX16" fmla="*/ 216936 w 647700"/>
                  <a:gd name="connsiteY16" fmla="*/ 250454 h 609600"/>
                  <a:gd name="connsiteX17" fmla="*/ 216936 w 647700"/>
                  <a:gd name="connsiteY17" fmla="*/ 281410 h 609600"/>
                  <a:gd name="connsiteX18" fmla="*/ 178836 w 647700"/>
                  <a:gd name="connsiteY18" fmla="*/ 327035 h 609600"/>
                  <a:gd name="connsiteX19" fmla="*/ 150261 w 647700"/>
                  <a:gd name="connsiteY19" fmla="*/ 331321 h 609600"/>
                  <a:gd name="connsiteX20" fmla="*/ 87110 w 647700"/>
                  <a:gd name="connsiteY20" fmla="*/ 364087 h 609600"/>
                  <a:gd name="connsiteX21" fmla="*/ 55106 w 647700"/>
                  <a:gd name="connsiteY21" fmla="*/ 449812 h 609600"/>
                  <a:gd name="connsiteX22" fmla="*/ 87967 w 647700"/>
                  <a:gd name="connsiteY22" fmla="*/ 524393 h 609600"/>
                  <a:gd name="connsiteX23" fmla="*/ 166358 w 647700"/>
                  <a:gd name="connsiteY23" fmla="*/ 557825 h 609600"/>
                  <a:gd name="connsiteX24" fmla="*/ 326664 w 647700"/>
                  <a:gd name="connsiteY24" fmla="*/ 55782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7700" h="609600">
                    <a:moveTo>
                      <a:pt x="326473" y="604974"/>
                    </a:moveTo>
                    <a:lnTo>
                      <a:pt x="166167" y="604974"/>
                    </a:lnTo>
                    <a:cubicBezTo>
                      <a:pt x="123703" y="605452"/>
                      <a:pt x="82965" y="588190"/>
                      <a:pt x="53772" y="557349"/>
                    </a:cubicBezTo>
                    <a:cubicBezTo>
                      <a:pt x="25369" y="529241"/>
                      <a:pt x="8747" y="491364"/>
                      <a:pt x="7290" y="451431"/>
                    </a:cubicBezTo>
                    <a:cubicBezTo>
                      <a:pt x="5407" y="406822"/>
                      <a:pt x="21738" y="363364"/>
                      <a:pt x="52534" y="331035"/>
                    </a:cubicBezTo>
                    <a:cubicBezTo>
                      <a:pt x="76547" y="305637"/>
                      <a:pt x="108431" y="289091"/>
                      <a:pt x="143022" y="284077"/>
                    </a:cubicBezTo>
                    <a:lnTo>
                      <a:pt x="169311" y="280267"/>
                    </a:lnTo>
                    <a:lnTo>
                      <a:pt x="169311" y="248548"/>
                    </a:lnTo>
                    <a:cubicBezTo>
                      <a:pt x="170271" y="184617"/>
                      <a:pt x="195781" y="123503"/>
                      <a:pt x="240558" y="77860"/>
                    </a:cubicBezTo>
                    <a:cubicBezTo>
                      <a:pt x="284382" y="31624"/>
                      <a:pt x="345646" y="5970"/>
                      <a:pt x="409341" y="7185"/>
                    </a:cubicBezTo>
                    <a:cubicBezTo>
                      <a:pt x="472491" y="7185"/>
                      <a:pt x="524974" y="26235"/>
                      <a:pt x="565455" y="65287"/>
                    </a:cubicBezTo>
                    <a:cubicBezTo>
                      <a:pt x="603798" y="103253"/>
                      <a:pt x="631376" y="150716"/>
                      <a:pt x="645370" y="202829"/>
                    </a:cubicBezTo>
                    <a:lnTo>
                      <a:pt x="599650" y="216164"/>
                    </a:lnTo>
                    <a:cubicBezTo>
                      <a:pt x="588144" y="172082"/>
                      <a:pt x="565134" y="131848"/>
                      <a:pt x="532975" y="99578"/>
                    </a:cubicBezTo>
                    <a:cubicBezTo>
                      <a:pt x="501162" y="69288"/>
                      <a:pt x="460871" y="54620"/>
                      <a:pt x="409722" y="54620"/>
                    </a:cubicBezTo>
                    <a:cubicBezTo>
                      <a:pt x="358899" y="53308"/>
                      <a:pt x="309933" y="73754"/>
                      <a:pt x="275133" y="110817"/>
                    </a:cubicBezTo>
                    <a:cubicBezTo>
                      <a:pt x="238271" y="147995"/>
                      <a:pt x="217388" y="198101"/>
                      <a:pt x="216936" y="250454"/>
                    </a:cubicBezTo>
                    <a:lnTo>
                      <a:pt x="216936" y="281410"/>
                    </a:lnTo>
                    <a:cubicBezTo>
                      <a:pt x="217708" y="304102"/>
                      <a:pt x="201302" y="323749"/>
                      <a:pt x="178836" y="327035"/>
                    </a:cubicBezTo>
                    <a:lnTo>
                      <a:pt x="150261" y="331321"/>
                    </a:lnTo>
                    <a:cubicBezTo>
                      <a:pt x="126088" y="334717"/>
                      <a:pt x="103805" y="346279"/>
                      <a:pt x="87110" y="364087"/>
                    </a:cubicBezTo>
                    <a:cubicBezTo>
                      <a:pt x="65224" y="387118"/>
                      <a:pt x="53668" y="418073"/>
                      <a:pt x="55106" y="449812"/>
                    </a:cubicBezTo>
                    <a:cubicBezTo>
                      <a:pt x="55990" y="477989"/>
                      <a:pt x="67770" y="504724"/>
                      <a:pt x="87967" y="524393"/>
                    </a:cubicBezTo>
                    <a:cubicBezTo>
                      <a:pt x="108180" y="546140"/>
                      <a:pt x="136671" y="558291"/>
                      <a:pt x="166358" y="557825"/>
                    </a:cubicBezTo>
                    <a:lnTo>
                      <a:pt x="326664" y="557825"/>
                    </a:lnTo>
                    <a:close/>
                  </a:path>
                </a:pathLst>
              </a:custGeom>
              <a:solidFill>
                <a:srgbClr val="524F56"/>
              </a:solidFill>
              <a:ln w="9525" cap="flat">
                <a:noFill/>
                <a:prstDash val="solid"/>
                <a:miter/>
              </a:ln>
            </p:spPr>
            <p:txBody>
              <a:bodyPr rtlCol="0" anchor="ctr"/>
              <a:lstStyle/>
              <a:p>
                <a:endParaRPr lang="en-US" dirty="0"/>
              </a:p>
            </p:txBody>
          </p:sp>
        </p:grpSp>
        <p:sp>
          <p:nvSpPr>
            <p:cNvPr id="66" name="TextBox 65">
              <a:extLst>
                <a:ext uri="{FF2B5EF4-FFF2-40B4-BE49-F238E27FC236}">
                  <a16:creationId xmlns:a16="http://schemas.microsoft.com/office/drawing/2014/main" id="{417F4A10-0C44-4321-8F38-B48E850ECF6C}"/>
                </a:ext>
              </a:extLst>
            </p:cNvPr>
            <p:cNvSpPr txBox="1"/>
            <p:nvPr/>
          </p:nvSpPr>
          <p:spPr>
            <a:xfrm>
              <a:off x="3245863" y="5092397"/>
              <a:ext cx="1521087" cy="430887"/>
            </a:xfrm>
            <a:prstGeom prst="rect">
              <a:avLst/>
            </a:prstGeom>
            <a:noFill/>
          </p:spPr>
          <p:txBody>
            <a:bodyPr wrap="square" lIns="0" tIns="0" rIns="0" bIns="0" rtlCol="0">
              <a:spAutoFit/>
            </a:bodyPr>
            <a:lstStyle/>
            <a:p>
              <a:pPr algn="ctr"/>
              <a:r>
                <a:rPr lang="en-US" sz="1400" dirty="0">
                  <a:solidFill>
                    <a:schemeClr val="tx1">
                      <a:lumMod val="85000"/>
                      <a:lumOff val="15000"/>
                    </a:schemeClr>
                  </a:solidFill>
                </a:rPr>
                <a:t>Cloud scaling for peak demand</a:t>
              </a:r>
            </a:p>
          </p:txBody>
        </p:sp>
        <p:sp>
          <p:nvSpPr>
            <p:cNvPr id="67" name="Flowchart: Connector 66">
              <a:extLst>
                <a:ext uri="{FF2B5EF4-FFF2-40B4-BE49-F238E27FC236}">
                  <a16:creationId xmlns:a16="http://schemas.microsoft.com/office/drawing/2014/main" id="{9DB2B5AA-7268-4BDE-9B2A-53E95188CBD3}"/>
                </a:ext>
              </a:extLst>
            </p:cNvPr>
            <p:cNvSpPr/>
            <p:nvPr/>
          </p:nvSpPr>
          <p:spPr>
            <a:xfrm>
              <a:off x="2010894" y="3027813"/>
              <a:ext cx="1751957" cy="1720408"/>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grpSp>
          <p:nvGrpSpPr>
            <p:cNvPr id="69" name="Graphic 36">
              <a:extLst>
                <a:ext uri="{FF2B5EF4-FFF2-40B4-BE49-F238E27FC236}">
                  <a16:creationId xmlns:a16="http://schemas.microsoft.com/office/drawing/2014/main" id="{25ED0F6C-B375-4F04-9096-EE3FF02E21CC}"/>
                </a:ext>
              </a:extLst>
            </p:cNvPr>
            <p:cNvGrpSpPr/>
            <p:nvPr/>
          </p:nvGrpSpPr>
          <p:grpSpPr>
            <a:xfrm>
              <a:off x="2253460" y="3254605"/>
              <a:ext cx="1266825" cy="1266825"/>
              <a:chOff x="6208490" y="4346067"/>
              <a:chExt cx="1266825" cy="1266825"/>
            </a:xfrm>
          </p:grpSpPr>
          <p:sp>
            <p:nvSpPr>
              <p:cNvPr id="70" name="Freeform: Shape 69">
                <a:extLst>
                  <a:ext uri="{FF2B5EF4-FFF2-40B4-BE49-F238E27FC236}">
                    <a16:creationId xmlns:a16="http://schemas.microsoft.com/office/drawing/2014/main" id="{DAD43B79-0981-4080-B24D-369059075414}"/>
                  </a:ext>
                </a:extLst>
              </p:cNvPr>
              <p:cNvSpPr/>
              <p:nvPr/>
            </p:nvSpPr>
            <p:spPr>
              <a:xfrm>
                <a:off x="6208490" y="4346067"/>
                <a:ext cx="1266825" cy="1266825"/>
              </a:xfrm>
              <a:custGeom>
                <a:avLst/>
                <a:gdLst>
                  <a:gd name="connsiteX0" fmla="*/ 636842 w 1266825"/>
                  <a:gd name="connsiteY0" fmla="*/ 1266539 h 1266825"/>
                  <a:gd name="connsiteX1" fmla="*/ 7144 w 1266825"/>
                  <a:gd name="connsiteY1" fmla="*/ 636842 h 1266825"/>
                  <a:gd name="connsiteX2" fmla="*/ 636842 w 1266825"/>
                  <a:gd name="connsiteY2" fmla="*/ 7144 h 1266825"/>
                  <a:gd name="connsiteX3" fmla="*/ 1266539 w 1266825"/>
                  <a:gd name="connsiteY3" fmla="*/ 636842 h 1266825"/>
                  <a:gd name="connsiteX4" fmla="*/ 636842 w 1266825"/>
                  <a:gd name="connsiteY4" fmla="*/ 1266539 h 1266825"/>
                  <a:gd name="connsiteX5" fmla="*/ 636842 w 1266825"/>
                  <a:gd name="connsiteY5" fmla="*/ 35433 h 1266825"/>
                  <a:gd name="connsiteX6" fmla="*/ 35719 w 1266825"/>
                  <a:gd name="connsiteY6" fmla="*/ 636556 h 1266825"/>
                  <a:gd name="connsiteX7" fmla="*/ 636842 w 1266825"/>
                  <a:gd name="connsiteY7" fmla="*/ 1237679 h 1266825"/>
                  <a:gd name="connsiteX8" fmla="*/ 1237964 w 1266825"/>
                  <a:gd name="connsiteY8" fmla="*/ 636556 h 1266825"/>
                  <a:gd name="connsiteX9" fmla="*/ 636842 w 1266825"/>
                  <a:gd name="connsiteY9" fmla="*/ 35433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6825" h="1266825">
                    <a:moveTo>
                      <a:pt x="636842" y="1266539"/>
                    </a:moveTo>
                    <a:cubicBezTo>
                      <a:pt x="289069" y="1266539"/>
                      <a:pt x="7144" y="984614"/>
                      <a:pt x="7144" y="636842"/>
                    </a:cubicBezTo>
                    <a:cubicBezTo>
                      <a:pt x="7144" y="289069"/>
                      <a:pt x="289069" y="7144"/>
                      <a:pt x="636842" y="7144"/>
                    </a:cubicBezTo>
                    <a:cubicBezTo>
                      <a:pt x="984614" y="7144"/>
                      <a:pt x="1266539" y="289069"/>
                      <a:pt x="1266539" y="636842"/>
                    </a:cubicBezTo>
                    <a:cubicBezTo>
                      <a:pt x="1266119" y="984440"/>
                      <a:pt x="984440" y="1266119"/>
                      <a:pt x="636842" y="1266539"/>
                    </a:cubicBezTo>
                    <a:close/>
                    <a:moveTo>
                      <a:pt x="636842" y="35433"/>
                    </a:moveTo>
                    <a:cubicBezTo>
                      <a:pt x="304851" y="35433"/>
                      <a:pt x="35719" y="304565"/>
                      <a:pt x="35719" y="636556"/>
                    </a:cubicBezTo>
                    <a:cubicBezTo>
                      <a:pt x="35719" y="968547"/>
                      <a:pt x="304851" y="1237679"/>
                      <a:pt x="636842" y="1237679"/>
                    </a:cubicBezTo>
                    <a:cubicBezTo>
                      <a:pt x="968832" y="1237679"/>
                      <a:pt x="1237964" y="968547"/>
                      <a:pt x="1237964" y="636556"/>
                    </a:cubicBezTo>
                    <a:cubicBezTo>
                      <a:pt x="1237597" y="304717"/>
                      <a:pt x="968680" y="35800"/>
                      <a:pt x="636842" y="35433"/>
                    </a:cubicBezTo>
                    <a:close/>
                  </a:path>
                </a:pathLst>
              </a:custGeom>
              <a:solidFill>
                <a:schemeClr val="bg1"/>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37187062-9EF7-4523-833C-31E39A7A4F7C}"/>
                  </a:ext>
                </a:extLst>
              </p:cNvPr>
              <p:cNvSpPr/>
              <p:nvPr/>
            </p:nvSpPr>
            <p:spPr>
              <a:xfrm>
                <a:off x="6470047" y="4587716"/>
                <a:ext cx="523875" cy="523875"/>
              </a:xfrm>
              <a:custGeom>
                <a:avLst/>
                <a:gdLst>
                  <a:gd name="connsiteX0" fmla="*/ 265843 w 523875"/>
                  <a:gd name="connsiteY0" fmla="*/ 524542 h 523875"/>
                  <a:gd name="connsiteX1" fmla="*/ 7144 w 523875"/>
                  <a:gd name="connsiteY1" fmla="*/ 265843 h 523875"/>
                  <a:gd name="connsiteX2" fmla="*/ 265843 w 523875"/>
                  <a:gd name="connsiteY2" fmla="*/ 7144 h 523875"/>
                  <a:gd name="connsiteX3" fmla="*/ 524542 w 523875"/>
                  <a:gd name="connsiteY3" fmla="*/ 265843 h 523875"/>
                  <a:gd name="connsiteX4" fmla="*/ 265843 w 523875"/>
                  <a:gd name="connsiteY4" fmla="*/ 524542 h 523875"/>
                  <a:gd name="connsiteX5" fmla="*/ 265843 w 523875"/>
                  <a:gd name="connsiteY5" fmla="*/ 39719 h 523875"/>
                  <a:gd name="connsiteX6" fmla="*/ 39719 w 523875"/>
                  <a:gd name="connsiteY6" fmla="*/ 265843 h 523875"/>
                  <a:gd name="connsiteX7" fmla="*/ 265843 w 523875"/>
                  <a:gd name="connsiteY7" fmla="*/ 491966 h 523875"/>
                  <a:gd name="connsiteX8" fmla="*/ 491966 w 523875"/>
                  <a:gd name="connsiteY8" fmla="*/ 265843 h 523875"/>
                  <a:gd name="connsiteX9" fmla="*/ 265843 w 523875"/>
                  <a:gd name="connsiteY9" fmla="*/ 39719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5" h="523875">
                    <a:moveTo>
                      <a:pt x="265843" y="524542"/>
                    </a:moveTo>
                    <a:cubicBezTo>
                      <a:pt x="122967" y="524542"/>
                      <a:pt x="7144" y="408718"/>
                      <a:pt x="7144" y="265843"/>
                    </a:cubicBezTo>
                    <a:cubicBezTo>
                      <a:pt x="7144" y="122967"/>
                      <a:pt x="122967" y="7144"/>
                      <a:pt x="265843" y="7144"/>
                    </a:cubicBezTo>
                    <a:cubicBezTo>
                      <a:pt x="408718" y="7144"/>
                      <a:pt x="524542" y="122967"/>
                      <a:pt x="524542" y="265843"/>
                    </a:cubicBezTo>
                    <a:cubicBezTo>
                      <a:pt x="524384" y="408653"/>
                      <a:pt x="408653" y="524384"/>
                      <a:pt x="265843" y="524542"/>
                    </a:cubicBezTo>
                    <a:close/>
                    <a:moveTo>
                      <a:pt x="265843" y="39719"/>
                    </a:moveTo>
                    <a:cubicBezTo>
                      <a:pt x="140958" y="39719"/>
                      <a:pt x="39719" y="140958"/>
                      <a:pt x="39719" y="265843"/>
                    </a:cubicBezTo>
                    <a:cubicBezTo>
                      <a:pt x="39719" y="390727"/>
                      <a:pt x="140958" y="491966"/>
                      <a:pt x="265843" y="491966"/>
                    </a:cubicBezTo>
                    <a:cubicBezTo>
                      <a:pt x="390727" y="491966"/>
                      <a:pt x="491966" y="390727"/>
                      <a:pt x="491966" y="265843"/>
                    </a:cubicBezTo>
                    <a:cubicBezTo>
                      <a:pt x="491809" y="141023"/>
                      <a:pt x="390662" y="39877"/>
                      <a:pt x="265843" y="39719"/>
                    </a:cubicBezTo>
                    <a:close/>
                  </a:path>
                </a:pathLst>
              </a:custGeom>
              <a:solidFill>
                <a:schemeClr val="bg1"/>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63D2A346-E12F-4374-B2E8-08DB2A6E538D}"/>
                  </a:ext>
                </a:extLst>
              </p:cNvPr>
              <p:cNvSpPr/>
              <p:nvPr/>
            </p:nvSpPr>
            <p:spPr>
              <a:xfrm>
                <a:off x="6892507" y="4998624"/>
                <a:ext cx="352425" cy="342900"/>
              </a:xfrm>
              <a:custGeom>
                <a:avLst/>
                <a:gdLst>
                  <a:gd name="connsiteX0" fmla="*/ 244861 w 352425"/>
                  <a:gd name="connsiteY0" fmla="*/ 344901 h 342900"/>
                  <a:gd name="connsiteX1" fmla="*/ 233526 w 352425"/>
                  <a:gd name="connsiteY1" fmla="*/ 340424 h 342900"/>
                  <a:gd name="connsiteX2" fmla="*/ 12165 w 352425"/>
                  <a:gd name="connsiteY2" fmla="*/ 128398 h 342900"/>
                  <a:gd name="connsiteX3" fmla="*/ 11669 w 352425"/>
                  <a:gd name="connsiteY3" fmla="*/ 105369 h 342900"/>
                  <a:gd name="connsiteX4" fmla="*/ 11689 w 352425"/>
                  <a:gd name="connsiteY4" fmla="*/ 105347 h 342900"/>
                  <a:gd name="connsiteX5" fmla="*/ 100938 w 352425"/>
                  <a:gd name="connsiteY5" fmla="*/ 12193 h 342900"/>
                  <a:gd name="connsiteX6" fmla="*/ 112273 w 352425"/>
                  <a:gd name="connsiteY6" fmla="*/ 7144 h 342900"/>
                  <a:gd name="connsiteX7" fmla="*/ 123894 w 352425"/>
                  <a:gd name="connsiteY7" fmla="*/ 11621 h 342900"/>
                  <a:gd name="connsiteX8" fmla="*/ 345350 w 352425"/>
                  <a:gd name="connsiteY8" fmla="*/ 223648 h 342900"/>
                  <a:gd name="connsiteX9" fmla="*/ 345826 w 352425"/>
                  <a:gd name="connsiteY9" fmla="*/ 246603 h 342900"/>
                  <a:gd name="connsiteX10" fmla="*/ 256577 w 352425"/>
                  <a:gd name="connsiteY10" fmla="*/ 339853 h 342900"/>
                  <a:gd name="connsiteX11" fmla="*/ 245147 w 352425"/>
                  <a:gd name="connsiteY11" fmla="*/ 344901 h 342900"/>
                  <a:gd name="connsiteX12" fmla="*/ 46455 w 352425"/>
                  <a:gd name="connsiteY12" fmla="*/ 116301 h 342900"/>
                  <a:gd name="connsiteX13" fmla="*/ 244290 w 352425"/>
                  <a:gd name="connsiteY13" fmla="*/ 305753 h 342900"/>
                  <a:gd name="connsiteX14" fmla="*/ 310965 w 352425"/>
                  <a:gd name="connsiteY14" fmla="*/ 236030 h 342900"/>
                  <a:gd name="connsiteX15" fmla="*/ 113130 w 352425"/>
                  <a:gd name="connsiteY15" fmla="*/ 4648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2425" h="342900">
                    <a:moveTo>
                      <a:pt x="244861" y="344901"/>
                    </a:moveTo>
                    <a:cubicBezTo>
                      <a:pt x="240653" y="344893"/>
                      <a:pt x="236604" y="343294"/>
                      <a:pt x="233526" y="340424"/>
                    </a:cubicBezTo>
                    <a:lnTo>
                      <a:pt x="12165" y="128398"/>
                    </a:lnTo>
                    <a:cubicBezTo>
                      <a:pt x="5669" y="122175"/>
                      <a:pt x="5447" y="111865"/>
                      <a:pt x="11669" y="105369"/>
                    </a:cubicBezTo>
                    <a:cubicBezTo>
                      <a:pt x="11675" y="105361"/>
                      <a:pt x="11682" y="105354"/>
                      <a:pt x="11689" y="105347"/>
                    </a:cubicBezTo>
                    <a:lnTo>
                      <a:pt x="100938" y="12193"/>
                    </a:lnTo>
                    <a:cubicBezTo>
                      <a:pt x="103890" y="9063"/>
                      <a:pt x="107972" y="7245"/>
                      <a:pt x="112273" y="7144"/>
                    </a:cubicBezTo>
                    <a:cubicBezTo>
                      <a:pt x="116574" y="7109"/>
                      <a:pt x="120728" y="8709"/>
                      <a:pt x="123894" y="11621"/>
                    </a:cubicBezTo>
                    <a:lnTo>
                      <a:pt x="345350" y="223648"/>
                    </a:lnTo>
                    <a:cubicBezTo>
                      <a:pt x="351792" y="229867"/>
                      <a:pt x="352005" y="240121"/>
                      <a:pt x="345826" y="246603"/>
                    </a:cubicBezTo>
                    <a:lnTo>
                      <a:pt x="256577" y="339853"/>
                    </a:lnTo>
                    <a:cubicBezTo>
                      <a:pt x="253602" y="343006"/>
                      <a:pt x="249481" y="344826"/>
                      <a:pt x="245147" y="344901"/>
                    </a:cubicBezTo>
                    <a:close/>
                    <a:moveTo>
                      <a:pt x="46455" y="116301"/>
                    </a:moveTo>
                    <a:lnTo>
                      <a:pt x="244290" y="305753"/>
                    </a:lnTo>
                    <a:lnTo>
                      <a:pt x="310965" y="236030"/>
                    </a:lnTo>
                    <a:lnTo>
                      <a:pt x="113130" y="46483"/>
                    </a:lnTo>
                    <a:close/>
                  </a:path>
                </a:pathLst>
              </a:custGeom>
              <a:solidFill>
                <a:schemeClr val="bg1"/>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4AAE7481-9C23-4DB2-A193-8759B295E981}"/>
                  </a:ext>
                </a:extLst>
              </p:cNvPr>
              <p:cNvSpPr/>
              <p:nvPr/>
            </p:nvSpPr>
            <p:spPr>
              <a:xfrm>
                <a:off x="6887068" y="4996904"/>
                <a:ext cx="95250" cy="95250"/>
              </a:xfrm>
              <a:custGeom>
                <a:avLst/>
                <a:gdLst>
                  <a:gd name="connsiteX0" fmla="*/ 73421 w 95250"/>
                  <a:gd name="connsiteY0" fmla="*/ 87922 h 95250"/>
                  <a:gd name="connsiteX1" fmla="*/ 62181 w 95250"/>
                  <a:gd name="connsiteY1" fmla="*/ 83350 h 95250"/>
                  <a:gd name="connsiteX2" fmla="*/ 12746 w 95250"/>
                  <a:gd name="connsiteY2" fmla="*/ 35725 h 95250"/>
                  <a:gd name="connsiteX3" fmla="*/ 11139 w 95250"/>
                  <a:gd name="connsiteY3" fmla="*/ 12746 h 95250"/>
                  <a:gd name="connsiteX4" fmla="*/ 34117 w 95250"/>
                  <a:gd name="connsiteY4" fmla="*/ 11139 h 95250"/>
                  <a:gd name="connsiteX5" fmla="*/ 35225 w 95250"/>
                  <a:gd name="connsiteY5" fmla="*/ 12198 h 95250"/>
                  <a:gd name="connsiteX6" fmla="*/ 84660 w 95250"/>
                  <a:gd name="connsiteY6" fmla="*/ 59823 h 95250"/>
                  <a:gd name="connsiteX7" fmla="*/ 86276 w 95250"/>
                  <a:gd name="connsiteY7" fmla="*/ 82800 h 95250"/>
                  <a:gd name="connsiteX8" fmla="*/ 73421 w 95250"/>
                  <a:gd name="connsiteY8" fmla="*/ 8839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73421" y="87922"/>
                    </a:moveTo>
                    <a:cubicBezTo>
                      <a:pt x="69219" y="87932"/>
                      <a:pt x="65182" y="86290"/>
                      <a:pt x="62181" y="83350"/>
                    </a:cubicBezTo>
                    <a:lnTo>
                      <a:pt x="12746" y="35725"/>
                    </a:lnTo>
                    <a:cubicBezTo>
                      <a:pt x="5957" y="29823"/>
                      <a:pt x="5238" y="19536"/>
                      <a:pt x="11139" y="12746"/>
                    </a:cubicBezTo>
                    <a:cubicBezTo>
                      <a:pt x="17040" y="5957"/>
                      <a:pt x="27328" y="5238"/>
                      <a:pt x="34117" y="11139"/>
                    </a:cubicBezTo>
                    <a:cubicBezTo>
                      <a:pt x="34503" y="11474"/>
                      <a:pt x="34873" y="11828"/>
                      <a:pt x="35225" y="12198"/>
                    </a:cubicBezTo>
                    <a:lnTo>
                      <a:pt x="84660" y="59823"/>
                    </a:lnTo>
                    <a:cubicBezTo>
                      <a:pt x="91452" y="65722"/>
                      <a:pt x="92175" y="76009"/>
                      <a:pt x="86276" y="82800"/>
                    </a:cubicBezTo>
                    <a:cubicBezTo>
                      <a:pt x="83055" y="86510"/>
                      <a:pt x="78331" y="88566"/>
                      <a:pt x="73421" y="88398"/>
                    </a:cubicBezTo>
                    <a:close/>
                  </a:path>
                </a:pathLst>
              </a:custGeom>
              <a:solidFill>
                <a:schemeClr val="bg1"/>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7D7D59A8-BE32-4A92-B7A8-291B3EE555D7}"/>
                  </a:ext>
                </a:extLst>
              </p:cNvPr>
              <p:cNvSpPr/>
              <p:nvPr/>
            </p:nvSpPr>
            <p:spPr>
              <a:xfrm>
                <a:off x="6544437" y="4762214"/>
                <a:ext cx="133350" cy="133350"/>
              </a:xfrm>
              <a:custGeom>
                <a:avLst/>
                <a:gdLst>
                  <a:gd name="connsiteX0" fmla="*/ 67818 w 133350"/>
                  <a:gd name="connsiteY0" fmla="*/ 128492 h 133350"/>
                  <a:gd name="connsiteX1" fmla="*/ 7144 w 133350"/>
                  <a:gd name="connsiteY1" fmla="*/ 67818 h 133350"/>
                  <a:gd name="connsiteX2" fmla="*/ 67818 w 133350"/>
                  <a:gd name="connsiteY2" fmla="*/ 7144 h 133350"/>
                  <a:gd name="connsiteX3" fmla="*/ 128492 w 133350"/>
                  <a:gd name="connsiteY3" fmla="*/ 67818 h 133350"/>
                  <a:gd name="connsiteX4" fmla="*/ 67818 w 133350"/>
                  <a:gd name="connsiteY4" fmla="*/ 128492 h 133350"/>
                  <a:gd name="connsiteX5" fmla="*/ 67818 w 133350"/>
                  <a:gd name="connsiteY5" fmla="*/ 39719 h 133350"/>
                  <a:gd name="connsiteX6" fmla="*/ 39243 w 133350"/>
                  <a:gd name="connsiteY6" fmla="*/ 68294 h 133350"/>
                  <a:gd name="connsiteX7" fmla="*/ 67818 w 133350"/>
                  <a:gd name="connsiteY7" fmla="*/ 96869 h 133350"/>
                  <a:gd name="connsiteX8" fmla="*/ 96393 w 133350"/>
                  <a:gd name="connsiteY8" fmla="*/ 68294 h 133350"/>
                  <a:gd name="connsiteX9" fmla="*/ 68779 w 133350"/>
                  <a:gd name="connsiteY9" fmla="*/ 39719 h 133350"/>
                  <a:gd name="connsiteX10" fmla="*/ 67818 w 133350"/>
                  <a:gd name="connsiteY10" fmla="*/ 397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33350">
                    <a:moveTo>
                      <a:pt x="67818" y="128492"/>
                    </a:moveTo>
                    <a:cubicBezTo>
                      <a:pt x="34309" y="128492"/>
                      <a:pt x="7144" y="101328"/>
                      <a:pt x="7144" y="67818"/>
                    </a:cubicBezTo>
                    <a:cubicBezTo>
                      <a:pt x="7144" y="34309"/>
                      <a:pt x="34309" y="7144"/>
                      <a:pt x="67818" y="7144"/>
                    </a:cubicBezTo>
                    <a:cubicBezTo>
                      <a:pt x="101327" y="7144"/>
                      <a:pt x="128492" y="34309"/>
                      <a:pt x="128492" y="67818"/>
                    </a:cubicBezTo>
                    <a:cubicBezTo>
                      <a:pt x="128440" y="101306"/>
                      <a:pt x="101306" y="128440"/>
                      <a:pt x="67818" y="128492"/>
                    </a:cubicBezTo>
                    <a:close/>
                    <a:moveTo>
                      <a:pt x="67818" y="39719"/>
                    </a:moveTo>
                    <a:cubicBezTo>
                      <a:pt x="52036" y="39719"/>
                      <a:pt x="39243" y="52513"/>
                      <a:pt x="39243" y="68294"/>
                    </a:cubicBezTo>
                    <a:cubicBezTo>
                      <a:pt x="39243" y="84076"/>
                      <a:pt x="52036" y="96869"/>
                      <a:pt x="67818" y="96869"/>
                    </a:cubicBezTo>
                    <a:cubicBezTo>
                      <a:pt x="83600" y="96869"/>
                      <a:pt x="96393" y="84076"/>
                      <a:pt x="96393" y="68294"/>
                    </a:cubicBezTo>
                    <a:cubicBezTo>
                      <a:pt x="96658" y="52778"/>
                      <a:pt x="84295" y="39985"/>
                      <a:pt x="68779" y="39719"/>
                    </a:cubicBezTo>
                    <a:cubicBezTo>
                      <a:pt x="68458" y="39714"/>
                      <a:pt x="68138" y="39714"/>
                      <a:pt x="67818" y="39719"/>
                    </a:cubicBezTo>
                    <a:close/>
                  </a:path>
                </a:pathLst>
              </a:custGeom>
              <a:solidFill>
                <a:schemeClr val="bg1"/>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4C40BB68-D5EE-4E82-AE8D-DE7290AE765F}"/>
                  </a:ext>
                </a:extLst>
              </p:cNvPr>
              <p:cNvSpPr/>
              <p:nvPr/>
            </p:nvSpPr>
            <p:spPr>
              <a:xfrm>
                <a:off x="6747319" y="4803648"/>
                <a:ext cx="133350" cy="133350"/>
              </a:xfrm>
              <a:custGeom>
                <a:avLst/>
                <a:gdLst>
                  <a:gd name="connsiteX0" fmla="*/ 67818 w 133350"/>
                  <a:gd name="connsiteY0" fmla="*/ 128492 h 133350"/>
                  <a:gd name="connsiteX1" fmla="*/ 7144 w 133350"/>
                  <a:gd name="connsiteY1" fmla="*/ 67818 h 133350"/>
                  <a:gd name="connsiteX2" fmla="*/ 67818 w 133350"/>
                  <a:gd name="connsiteY2" fmla="*/ 7144 h 133350"/>
                  <a:gd name="connsiteX3" fmla="*/ 128492 w 133350"/>
                  <a:gd name="connsiteY3" fmla="*/ 67818 h 133350"/>
                  <a:gd name="connsiteX4" fmla="*/ 67818 w 133350"/>
                  <a:gd name="connsiteY4" fmla="*/ 128492 h 133350"/>
                  <a:gd name="connsiteX5" fmla="*/ 67818 w 133350"/>
                  <a:gd name="connsiteY5" fmla="*/ 39719 h 133350"/>
                  <a:gd name="connsiteX6" fmla="*/ 39243 w 133350"/>
                  <a:gd name="connsiteY6" fmla="*/ 68294 h 133350"/>
                  <a:gd name="connsiteX7" fmla="*/ 67818 w 133350"/>
                  <a:gd name="connsiteY7" fmla="*/ 96869 h 133350"/>
                  <a:gd name="connsiteX8" fmla="*/ 96393 w 133350"/>
                  <a:gd name="connsiteY8" fmla="*/ 68294 h 133350"/>
                  <a:gd name="connsiteX9" fmla="*/ 68779 w 133350"/>
                  <a:gd name="connsiteY9" fmla="*/ 39719 h 133350"/>
                  <a:gd name="connsiteX10" fmla="*/ 67818 w 133350"/>
                  <a:gd name="connsiteY10" fmla="*/ 397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33350">
                    <a:moveTo>
                      <a:pt x="67818" y="128492"/>
                    </a:moveTo>
                    <a:cubicBezTo>
                      <a:pt x="34309" y="128492"/>
                      <a:pt x="7144" y="101328"/>
                      <a:pt x="7144" y="67818"/>
                    </a:cubicBezTo>
                    <a:cubicBezTo>
                      <a:pt x="7144" y="34309"/>
                      <a:pt x="34309" y="7144"/>
                      <a:pt x="67818" y="7144"/>
                    </a:cubicBezTo>
                    <a:cubicBezTo>
                      <a:pt x="101327" y="7144"/>
                      <a:pt x="128492" y="34309"/>
                      <a:pt x="128492" y="67818"/>
                    </a:cubicBezTo>
                    <a:cubicBezTo>
                      <a:pt x="128440" y="101306"/>
                      <a:pt x="101306" y="128440"/>
                      <a:pt x="67818" y="128492"/>
                    </a:cubicBezTo>
                    <a:close/>
                    <a:moveTo>
                      <a:pt x="67818" y="39719"/>
                    </a:moveTo>
                    <a:cubicBezTo>
                      <a:pt x="52037" y="39719"/>
                      <a:pt x="39243" y="52513"/>
                      <a:pt x="39243" y="68294"/>
                    </a:cubicBezTo>
                    <a:cubicBezTo>
                      <a:pt x="39243" y="84076"/>
                      <a:pt x="52037" y="96869"/>
                      <a:pt x="67818" y="96869"/>
                    </a:cubicBezTo>
                    <a:cubicBezTo>
                      <a:pt x="83600" y="96869"/>
                      <a:pt x="96393" y="84076"/>
                      <a:pt x="96393" y="68294"/>
                    </a:cubicBezTo>
                    <a:cubicBezTo>
                      <a:pt x="96658" y="52778"/>
                      <a:pt x="84295" y="39985"/>
                      <a:pt x="68779" y="39719"/>
                    </a:cubicBezTo>
                    <a:cubicBezTo>
                      <a:pt x="68459" y="39714"/>
                      <a:pt x="68138" y="39714"/>
                      <a:pt x="67818" y="39719"/>
                    </a:cubicBezTo>
                    <a:close/>
                  </a:path>
                </a:pathLst>
              </a:custGeom>
              <a:solidFill>
                <a:schemeClr val="bg1"/>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6326C52D-93E3-49CA-B361-1DDB1BCD72FD}"/>
                  </a:ext>
                </a:extLst>
              </p:cNvPr>
              <p:cNvSpPr/>
              <p:nvPr/>
            </p:nvSpPr>
            <p:spPr>
              <a:xfrm>
                <a:off x="6344031" y="4970716"/>
                <a:ext cx="133350" cy="133350"/>
              </a:xfrm>
              <a:custGeom>
                <a:avLst/>
                <a:gdLst>
                  <a:gd name="connsiteX0" fmla="*/ 67818 w 133350"/>
                  <a:gd name="connsiteY0" fmla="*/ 128492 h 133350"/>
                  <a:gd name="connsiteX1" fmla="*/ 7144 w 133350"/>
                  <a:gd name="connsiteY1" fmla="*/ 67818 h 133350"/>
                  <a:gd name="connsiteX2" fmla="*/ 67818 w 133350"/>
                  <a:gd name="connsiteY2" fmla="*/ 7144 h 133350"/>
                  <a:gd name="connsiteX3" fmla="*/ 128492 w 133350"/>
                  <a:gd name="connsiteY3" fmla="*/ 67818 h 133350"/>
                  <a:gd name="connsiteX4" fmla="*/ 128492 w 133350"/>
                  <a:gd name="connsiteY4" fmla="*/ 68008 h 133350"/>
                  <a:gd name="connsiteX5" fmla="*/ 67818 w 133350"/>
                  <a:gd name="connsiteY5" fmla="*/ 128492 h 133350"/>
                  <a:gd name="connsiteX6" fmla="*/ 67818 w 133350"/>
                  <a:gd name="connsiteY6" fmla="*/ 39719 h 133350"/>
                  <a:gd name="connsiteX7" fmla="*/ 39243 w 133350"/>
                  <a:gd name="connsiteY7" fmla="*/ 68294 h 133350"/>
                  <a:gd name="connsiteX8" fmla="*/ 67818 w 133350"/>
                  <a:gd name="connsiteY8" fmla="*/ 96869 h 133350"/>
                  <a:gd name="connsiteX9" fmla="*/ 96393 w 133350"/>
                  <a:gd name="connsiteY9" fmla="*/ 68294 h 133350"/>
                  <a:gd name="connsiteX10" fmla="*/ 69071 w 133350"/>
                  <a:gd name="connsiteY10" fmla="*/ 39440 h 133350"/>
                  <a:gd name="connsiteX11" fmla="*/ 67818 w 133350"/>
                  <a:gd name="connsiteY11" fmla="*/ 3943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33350">
                    <a:moveTo>
                      <a:pt x="67818" y="128492"/>
                    </a:moveTo>
                    <a:cubicBezTo>
                      <a:pt x="34308" y="128492"/>
                      <a:pt x="7144" y="101327"/>
                      <a:pt x="7144" y="67818"/>
                    </a:cubicBezTo>
                    <a:cubicBezTo>
                      <a:pt x="7144" y="34308"/>
                      <a:pt x="34309" y="7144"/>
                      <a:pt x="67818" y="7144"/>
                    </a:cubicBezTo>
                    <a:cubicBezTo>
                      <a:pt x="101328" y="7144"/>
                      <a:pt x="128492" y="34309"/>
                      <a:pt x="128492" y="67818"/>
                    </a:cubicBezTo>
                    <a:cubicBezTo>
                      <a:pt x="128492" y="67882"/>
                      <a:pt x="128492" y="67945"/>
                      <a:pt x="128492" y="68008"/>
                    </a:cubicBezTo>
                    <a:cubicBezTo>
                      <a:pt x="128335" y="101422"/>
                      <a:pt x="101231" y="128440"/>
                      <a:pt x="67818" y="128492"/>
                    </a:cubicBezTo>
                    <a:close/>
                    <a:moveTo>
                      <a:pt x="67818" y="39719"/>
                    </a:moveTo>
                    <a:cubicBezTo>
                      <a:pt x="52036" y="39719"/>
                      <a:pt x="39243" y="52513"/>
                      <a:pt x="39243" y="68294"/>
                    </a:cubicBezTo>
                    <a:cubicBezTo>
                      <a:pt x="39243" y="84076"/>
                      <a:pt x="52036" y="96869"/>
                      <a:pt x="67818" y="96869"/>
                    </a:cubicBezTo>
                    <a:cubicBezTo>
                      <a:pt x="83599" y="96869"/>
                      <a:pt x="96393" y="84076"/>
                      <a:pt x="96393" y="68294"/>
                    </a:cubicBezTo>
                    <a:cubicBezTo>
                      <a:pt x="96816" y="52782"/>
                      <a:pt x="84583" y="39863"/>
                      <a:pt x="69071" y="39440"/>
                    </a:cubicBezTo>
                    <a:cubicBezTo>
                      <a:pt x="68653" y="39428"/>
                      <a:pt x="68235" y="39426"/>
                      <a:pt x="67818" y="39434"/>
                    </a:cubicBezTo>
                    <a:close/>
                  </a:path>
                </a:pathLst>
              </a:custGeom>
              <a:solidFill>
                <a:schemeClr val="bg1"/>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F0BA0DBD-A6A7-47AB-B55E-3D8037DBA41D}"/>
                  </a:ext>
                </a:extLst>
              </p:cNvPr>
              <p:cNvSpPr/>
              <p:nvPr/>
            </p:nvSpPr>
            <p:spPr>
              <a:xfrm>
                <a:off x="6879812" y="4489418"/>
                <a:ext cx="133350" cy="133350"/>
              </a:xfrm>
              <a:custGeom>
                <a:avLst/>
                <a:gdLst>
                  <a:gd name="connsiteX0" fmla="*/ 67818 w 133350"/>
                  <a:gd name="connsiteY0" fmla="*/ 128492 h 133350"/>
                  <a:gd name="connsiteX1" fmla="*/ 7144 w 133350"/>
                  <a:gd name="connsiteY1" fmla="*/ 67818 h 133350"/>
                  <a:gd name="connsiteX2" fmla="*/ 67818 w 133350"/>
                  <a:gd name="connsiteY2" fmla="*/ 7144 h 133350"/>
                  <a:gd name="connsiteX3" fmla="*/ 128492 w 133350"/>
                  <a:gd name="connsiteY3" fmla="*/ 67818 h 133350"/>
                  <a:gd name="connsiteX4" fmla="*/ 67818 w 133350"/>
                  <a:gd name="connsiteY4" fmla="*/ 128492 h 133350"/>
                  <a:gd name="connsiteX5" fmla="*/ 67818 w 133350"/>
                  <a:gd name="connsiteY5" fmla="*/ 39719 h 133350"/>
                  <a:gd name="connsiteX6" fmla="*/ 39243 w 133350"/>
                  <a:gd name="connsiteY6" fmla="*/ 68294 h 133350"/>
                  <a:gd name="connsiteX7" fmla="*/ 67818 w 133350"/>
                  <a:gd name="connsiteY7" fmla="*/ 96869 h 133350"/>
                  <a:gd name="connsiteX8" fmla="*/ 96393 w 133350"/>
                  <a:gd name="connsiteY8" fmla="*/ 68294 h 133350"/>
                  <a:gd name="connsiteX9" fmla="*/ 68779 w 133350"/>
                  <a:gd name="connsiteY9" fmla="*/ 39719 h 133350"/>
                  <a:gd name="connsiteX10" fmla="*/ 67818 w 133350"/>
                  <a:gd name="connsiteY10" fmla="*/ 397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50" h="133350">
                    <a:moveTo>
                      <a:pt x="67818" y="128492"/>
                    </a:moveTo>
                    <a:cubicBezTo>
                      <a:pt x="34309" y="128492"/>
                      <a:pt x="7144" y="101327"/>
                      <a:pt x="7144" y="67818"/>
                    </a:cubicBezTo>
                    <a:cubicBezTo>
                      <a:pt x="7144" y="34309"/>
                      <a:pt x="34309" y="7144"/>
                      <a:pt x="67818" y="7144"/>
                    </a:cubicBezTo>
                    <a:cubicBezTo>
                      <a:pt x="101327" y="7144"/>
                      <a:pt x="128492" y="34309"/>
                      <a:pt x="128492" y="67818"/>
                    </a:cubicBezTo>
                    <a:cubicBezTo>
                      <a:pt x="128440" y="101306"/>
                      <a:pt x="101306" y="128440"/>
                      <a:pt x="67818" y="128492"/>
                    </a:cubicBezTo>
                    <a:close/>
                    <a:moveTo>
                      <a:pt x="67818" y="39719"/>
                    </a:moveTo>
                    <a:cubicBezTo>
                      <a:pt x="52037" y="39719"/>
                      <a:pt x="39243" y="52513"/>
                      <a:pt x="39243" y="68294"/>
                    </a:cubicBezTo>
                    <a:cubicBezTo>
                      <a:pt x="39243" y="84076"/>
                      <a:pt x="52037" y="96869"/>
                      <a:pt x="67818" y="96869"/>
                    </a:cubicBezTo>
                    <a:cubicBezTo>
                      <a:pt x="83600" y="96869"/>
                      <a:pt x="96393" y="84076"/>
                      <a:pt x="96393" y="68294"/>
                    </a:cubicBezTo>
                    <a:cubicBezTo>
                      <a:pt x="96658" y="52778"/>
                      <a:pt x="84295" y="39985"/>
                      <a:pt x="68779" y="39719"/>
                    </a:cubicBezTo>
                    <a:cubicBezTo>
                      <a:pt x="68459" y="39714"/>
                      <a:pt x="68138" y="39714"/>
                      <a:pt x="67818" y="39719"/>
                    </a:cubicBezTo>
                    <a:close/>
                  </a:path>
                </a:pathLst>
              </a:custGeom>
              <a:solidFill>
                <a:schemeClr val="bg1"/>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A59733F8-8B8C-48B0-8C39-565C2D1F49D8}"/>
                  </a:ext>
                </a:extLst>
              </p:cNvPr>
              <p:cNvSpPr/>
              <p:nvPr/>
            </p:nvSpPr>
            <p:spPr>
              <a:xfrm>
                <a:off x="6808198" y="4574559"/>
                <a:ext cx="142875" cy="266700"/>
              </a:xfrm>
              <a:custGeom>
                <a:avLst/>
                <a:gdLst>
                  <a:gd name="connsiteX0" fmla="*/ 23418 w 142875"/>
                  <a:gd name="connsiteY0" fmla="*/ 268809 h 266700"/>
                  <a:gd name="connsiteX1" fmla="*/ 16941 w 142875"/>
                  <a:gd name="connsiteY1" fmla="*/ 267475 h 266700"/>
                  <a:gd name="connsiteX2" fmla="*/ 8463 w 142875"/>
                  <a:gd name="connsiteY2" fmla="*/ 246044 h 266700"/>
                  <a:gd name="connsiteX3" fmla="*/ 106952 w 142875"/>
                  <a:gd name="connsiteY3" fmla="*/ 16968 h 266700"/>
                  <a:gd name="connsiteX4" fmla="*/ 128383 w 142875"/>
                  <a:gd name="connsiteY4" fmla="*/ 8490 h 266700"/>
                  <a:gd name="connsiteX5" fmla="*/ 136860 w 142875"/>
                  <a:gd name="connsiteY5" fmla="*/ 29922 h 266700"/>
                  <a:gd name="connsiteX6" fmla="*/ 38372 w 142875"/>
                  <a:gd name="connsiteY6" fmla="*/ 258522 h 266700"/>
                  <a:gd name="connsiteX7" fmla="*/ 23418 w 142875"/>
                  <a:gd name="connsiteY7" fmla="*/ 268809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266700">
                    <a:moveTo>
                      <a:pt x="23418" y="268809"/>
                    </a:moveTo>
                    <a:cubicBezTo>
                      <a:pt x="21189" y="268826"/>
                      <a:pt x="18981" y="268371"/>
                      <a:pt x="16941" y="267475"/>
                    </a:cubicBezTo>
                    <a:cubicBezTo>
                      <a:pt x="8718" y="263862"/>
                      <a:pt x="4937" y="254304"/>
                      <a:pt x="8463" y="246044"/>
                    </a:cubicBezTo>
                    <a:lnTo>
                      <a:pt x="106952" y="16968"/>
                    </a:lnTo>
                    <a:cubicBezTo>
                      <a:pt x="110529" y="8709"/>
                      <a:pt x="120124" y="4913"/>
                      <a:pt x="128383" y="8490"/>
                    </a:cubicBezTo>
                    <a:cubicBezTo>
                      <a:pt x="136642" y="12067"/>
                      <a:pt x="140437" y="21663"/>
                      <a:pt x="136860" y="29922"/>
                    </a:cubicBezTo>
                    <a:lnTo>
                      <a:pt x="38372" y="258522"/>
                    </a:lnTo>
                    <a:cubicBezTo>
                      <a:pt x="35916" y="264651"/>
                      <a:pt x="30020" y="268707"/>
                      <a:pt x="23418" y="268809"/>
                    </a:cubicBezTo>
                    <a:close/>
                  </a:path>
                </a:pathLst>
              </a:custGeom>
              <a:solidFill>
                <a:schemeClr val="bg1"/>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36F53468-67B1-4A58-B3D0-4BEBAD6F0060}"/>
                  </a:ext>
                </a:extLst>
              </p:cNvPr>
              <p:cNvSpPr/>
              <p:nvPr/>
            </p:nvSpPr>
            <p:spPr>
              <a:xfrm>
                <a:off x="6423801" y="4834888"/>
                <a:ext cx="171450" cy="180975"/>
              </a:xfrm>
              <a:custGeom>
                <a:avLst/>
                <a:gdLst>
                  <a:gd name="connsiteX0" fmla="*/ 23386 w 171450"/>
                  <a:gd name="connsiteY0" fmla="*/ 180596 h 180975"/>
                  <a:gd name="connsiteX1" fmla="*/ 12528 w 171450"/>
                  <a:gd name="connsiteY1" fmla="*/ 176405 h 180975"/>
                  <a:gd name="connsiteX2" fmla="*/ 11289 w 171450"/>
                  <a:gd name="connsiteY2" fmla="*/ 153450 h 180975"/>
                  <a:gd name="connsiteX3" fmla="*/ 137305 w 171450"/>
                  <a:gd name="connsiteY3" fmla="*/ 13337 h 180975"/>
                  <a:gd name="connsiteX4" fmla="*/ 160182 w 171450"/>
                  <a:gd name="connsiteY4" fmla="*/ 10650 h 180975"/>
                  <a:gd name="connsiteX5" fmla="*/ 162869 w 171450"/>
                  <a:gd name="connsiteY5" fmla="*/ 33527 h 180975"/>
                  <a:gd name="connsiteX6" fmla="*/ 161499 w 171450"/>
                  <a:gd name="connsiteY6" fmla="*/ 35054 h 180975"/>
                  <a:gd name="connsiteX7" fmla="*/ 35483 w 171450"/>
                  <a:gd name="connsiteY7" fmla="*/ 175262 h 180975"/>
                  <a:gd name="connsiteX8" fmla="*/ 23386 w 171450"/>
                  <a:gd name="connsiteY8" fmla="*/ 1805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80975">
                    <a:moveTo>
                      <a:pt x="23386" y="180596"/>
                    </a:moveTo>
                    <a:cubicBezTo>
                      <a:pt x="19364" y="180640"/>
                      <a:pt x="15477" y="179140"/>
                      <a:pt x="12528" y="176405"/>
                    </a:cubicBezTo>
                    <a:cubicBezTo>
                      <a:pt x="5864" y="170400"/>
                      <a:pt x="5310" y="160137"/>
                      <a:pt x="11289" y="153450"/>
                    </a:cubicBezTo>
                    <a:lnTo>
                      <a:pt x="137305" y="13337"/>
                    </a:lnTo>
                    <a:cubicBezTo>
                      <a:pt x="142880" y="6278"/>
                      <a:pt x="153123" y="5075"/>
                      <a:pt x="160182" y="10650"/>
                    </a:cubicBezTo>
                    <a:cubicBezTo>
                      <a:pt x="167241" y="16225"/>
                      <a:pt x="168444" y="26468"/>
                      <a:pt x="162869" y="33527"/>
                    </a:cubicBezTo>
                    <a:cubicBezTo>
                      <a:pt x="162445" y="34064"/>
                      <a:pt x="161987" y="34574"/>
                      <a:pt x="161499" y="35054"/>
                    </a:cubicBezTo>
                    <a:lnTo>
                      <a:pt x="35483" y="175262"/>
                    </a:lnTo>
                    <a:cubicBezTo>
                      <a:pt x="32400" y="178690"/>
                      <a:pt x="27996" y="180632"/>
                      <a:pt x="23386" y="180596"/>
                    </a:cubicBezTo>
                    <a:close/>
                  </a:path>
                </a:pathLst>
              </a:custGeom>
              <a:solidFill>
                <a:schemeClr val="bg1"/>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3429234D-D456-42B2-8A73-29CFE8D86A7F}"/>
                  </a:ext>
                </a:extLst>
              </p:cNvPr>
              <p:cNvSpPr/>
              <p:nvPr/>
            </p:nvSpPr>
            <p:spPr>
              <a:xfrm>
                <a:off x="6636394" y="4808898"/>
                <a:ext cx="152400" cy="76200"/>
              </a:xfrm>
              <a:custGeom>
                <a:avLst/>
                <a:gdLst>
                  <a:gd name="connsiteX0" fmla="*/ 132738 w 152400"/>
                  <a:gd name="connsiteY0" fmla="*/ 73808 h 76200"/>
                  <a:gd name="connsiteX1" fmla="*/ 127976 w 152400"/>
                  <a:gd name="connsiteY1" fmla="*/ 73046 h 76200"/>
                  <a:gd name="connsiteX2" fmla="*/ 19867 w 152400"/>
                  <a:gd name="connsiteY2" fmla="*/ 39327 h 76200"/>
                  <a:gd name="connsiteX3" fmla="*/ 7543 w 152400"/>
                  <a:gd name="connsiteY3" fmla="*/ 19867 h 76200"/>
                  <a:gd name="connsiteX4" fmla="*/ 27003 w 152400"/>
                  <a:gd name="connsiteY4" fmla="*/ 7543 h 76200"/>
                  <a:gd name="connsiteX5" fmla="*/ 29392 w 152400"/>
                  <a:gd name="connsiteY5" fmla="*/ 8276 h 76200"/>
                  <a:gd name="connsiteX6" fmla="*/ 137405 w 152400"/>
                  <a:gd name="connsiteY6" fmla="*/ 41708 h 76200"/>
                  <a:gd name="connsiteX7" fmla="*/ 148011 w 152400"/>
                  <a:gd name="connsiteY7" fmla="*/ 62156 h 76200"/>
                  <a:gd name="connsiteX8" fmla="*/ 132643 w 152400"/>
                  <a:gd name="connsiteY8" fmla="*/ 7352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76200">
                    <a:moveTo>
                      <a:pt x="132738" y="73808"/>
                    </a:moveTo>
                    <a:cubicBezTo>
                      <a:pt x="131121" y="73794"/>
                      <a:pt x="129516" y="73537"/>
                      <a:pt x="127976" y="73046"/>
                    </a:cubicBezTo>
                    <a:lnTo>
                      <a:pt x="19867" y="39327"/>
                    </a:lnTo>
                    <a:cubicBezTo>
                      <a:pt x="11090" y="37356"/>
                      <a:pt x="5572" y="28644"/>
                      <a:pt x="7543" y="19867"/>
                    </a:cubicBezTo>
                    <a:cubicBezTo>
                      <a:pt x="9514" y="11090"/>
                      <a:pt x="18226" y="5572"/>
                      <a:pt x="27003" y="7543"/>
                    </a:cubicBezTo>
                    <a:cubicBezTo>
                      <a:pt x="27817" y="7726"/>
                      <a:pt x="28615" y="7971"/>
                      <a:pt x="29392" y="8276"/>
                    </a:cubicBezTo>
                    <a:lnTo>
                      <a:pt x="137405" y="41708"/>
                    </a:lnTo>
                    <a:cubicBezTo>
                      <a:pt x="145980" y="44426"/>
                      <a:pt x="150729" y="53581"/>
                      <a:pt x="148011" y="62156"/>
                    </a:cubicBezTo>
                    <a:cubicBezTo>
                      <a:pt x="145883" y="68868"/>
                      <a:pt x="139684" y="73453"/>
                      <a:pt x="132643" y="73522"/>
                    </a:cubicBezTo>
                    <a:close/>
                  </a:path>
                </a:pathLst>
              </a:custGeom>
              <a:solidFill>
                <a:schemeClr val="bg1"/>
              </a:solid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45479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C8505D-DC48-4551-8235-CDC562546C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394"/>
          <a:stretch/>
        </p:blipFill>
        <p:spPr>
          <a:xfrm>
            <a:off x="2167" y="1540799"/>
            <a:ext cx="12189833" cy="2137679"/>
          </a:xfrm>
          <a:prstGeom prst="rect">
            <a:avLst/>
          </a:prstGeom>
          <a:ln>
            <a:noFill/>
          </a:ln>
          <a:effectLst/>
        </p:spPr>
      </p:pic>
      <p:sp>
        <p:nvSpPr>
          <p:cNvPr id="16" name="Text Placeholder 15">
            <a:extLst>
              <a:ext uri="{FF2B5EF4-FFF2-40B4-BE49-F238E27FC236}">
                <a16:creationId xmlns:a16="http://schemas.microsoft.com/office/drawing/2014/main" id="{7991B3C9-E5EA-42FC-A2CD-F4A723626C27}"/>
              </a:ext>
            </a:extLst>
          </p:cNvPr>
          <p:cNvSpPr>
            <a:spLocks noGrp="1"/>
          </p:cNvSpPr>
          <p:nvPr>
            <p:ph type="body" sz="quarter" idx="13"/>
          </p:nvPr>
        </p:nvSpPr>
        <p:spPr/>
        <p:txBody>
          <a:bodyPr/>
          <a:lstStyle/>
          <a:p>
            <a:r>
              <a:rPr lang="en-US" dirty="0"/>
              <a:t>Signal integrity EM CASE STUDY</a:t>
            </a:r>
          </a:p>
        </p:txBody>
      </p:sp>
      <p:sp>
        <p:nvSpPr>
          <p:cNvPr id="106" name="Title 105">
            <a:extLst>
              <a:ext uri="{FF2B5EF4-FFF2-40B4-BE49-F238E27FC236}">
                <a16:creationId xmlns:a16="http://schemas.microsoft.com/office/drawing/2014/main" id="{F704DD61-B176-4B13-8C5B-C7B32EAD7494}"/>
              </a:ext>
            </a:extLst>
          </p:cNvPr>
          <p:cNvSpPr>
            <a:spLocks noGrp="1"/>
          </p:cNvSpPr>
          <p:nvPr>
            <p:ph type="title"/>
          </p:nvPr>
        </p:nvSpPr>
        <p:spPr/>
        <p:txBody>
          <a:bodyPr/>
          <a:lstStyle/>
          <a:p>
            <a:r>
              <a:rPr lang="en-US" dirty="0"/>
              <a:t>Xilinx Zynq ZCU Evaluation Board</a:t>
            </a:r>
          </a:p>
        </p:txBody>
      </p:sp>
      <p:grpSp>
        <p:nvGrpSpPr>
          <p:cNvPr id="18" name="Group 17">
            <a:extLst>
              <a:ext uri="{FF2B5EF4-FFF2-40B4-BE49-F238E27FC236}">
                <a16:creationId xmlns:a16="http://schemas.microsoft.com/office/drawing/2014/main" id="{F6CB5024-F04D-4ADB-8D90-7791126A5F9F}"/>
              </a:ext>
            </a:extLst>
          </p:cNvPr>
          <p:cNvGrpSpPr/>
          <p:nvPr/>
        </p:nvGrpSpPr>
        <p:grpSpPr>
          <a:xfrm>
            <a:off x="527817" y="4181742"/>
            <a:ext cx="3510021" cy="2243691"/>
            <a:chOff x="820916" y="4325879"/>
            <a:chExt cx="3510021" cy="2243691"/>
          </a:xfrm>
        </p:grpSpPr>
        <p:sp>
          <p:nvSpPr>
            <p:cNvPr id="19" name="TextBox 18">
              <a:extLst>
                <a:ext uri="{FF2B5EF4-FFF2-40B4-BE49-F238E27FC236}">
                  <a16:creationId xmlns:a16="http://schemas.microsoft.com/office/drawing/2014/main" id="{723C2783-F103-48F9-A24E-D87D1303E4E6}"/>
                </a:ext>
              </a:extLst>
            </p:cNvPr>
            <p:cNvSpPr txBox="1"/>
            <p:nvPr/>
          </p:nvSpPr>
          <p:spPr>
            <a:xfrm>
              <a:off x="820916" y="4325879"/>
              <a:ext cx="3510021" cy="2243691"/>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CHALLENGE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Capture all DDR4 Data Lines, Data Strobes and Data Masks</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88 Signal Nets – 16 Layer PCB</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Simulation Freq range of DC-10GHz</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44 Freq Points &amp; 176 Ports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prstClr>
                </a:solidFill>
                <a:effectLst/>
                <a:uLnTx/>
                <a:uFillTx/>
                <a:latin typeface="Arial" panose="020B0604020202020204" pitchFamily="34" charset="0"/>
                <a:ea typeface="+mn-ea"/>
                <a:cs typeface="Arial" panose="020B0604020202020204" pitchFamily="34" charset="0"/>
              </a:endParaRPr>
            </a:p>
          </p:txBody>
        </p:sp>
        <p:cxnSp>
          <p:nvCxnSpPr>
            <p:cNvPr id="21" name="Straight Connector 20">
              <a:extLst>
                <a:ext uri="{FF2B5EF4-FFF2-40B4-BE49-F238E27FC236}">
                  <a16:creationId xmlns:a16="http://schemas.microsoft.com/office/drawing/2014/main" id="{89570409-E03E-4447-8114-569EF4838452}"/>
                </a:ext>
              </a:extLst>
            </p:cNvPr>
            <p:cNvCxnSpPr>
              <a:cxnSpLocks/>
            </p:cNvCxnSpPr>
            <p:nvPr/>
          </p:nvCxnSpPr>
          <p:spPr>
            <a:xfrm>
              <a:off x="820918" y="4363978"/>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BB6DC73-4FE0-4F96-B859-5D775342AE18}"/>
              </a:ext>
            </a:extLst>
          </p:cNvPr>
          <p:cNvGrpSpPr/>
          <p:nvPr/>
        </p:nvGrpSpPr>
        <p:grpSpPr>
          <a:xfrm>
            <a:off x="4398436" y="4181742"/>
            <a:ext cx="3138250" cy="1689693"/>
            <a:chOff x="4472723" y="4325879"/>
            <a:chExt cx="2634248" cy="1689693"/>
          </a:xfrm>
        </p:grpSpPr>
        <p:sp>
          <p:nvSpPr>
            <p:cNvPr id="23" name="TextBox 22">
              <a:extLst>
                <a:ext uri="{FF2B5EF4-FFF2-40B4-BE49-F238E27FC236}">
                  <a16:creationId xmlns:a16="http://schemas.microsoft.com/office/drawing/2014/main" id="{EF77689D-D456-4453-9DB3-BAAA9DC4F472}"/>
                </a:ext>
              </a:extLst>
            </p:cNvPr>
            <p:cNvSpPr txBox="1"/>
            <p:nvPr/>
          </p:nvSpPr>
          <p:spPr>
            <a:xfrm>
              <a:off x="4472725" y="4325879"/>
              <a:ext cx="2634246" cy="1612749"/>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SOLUTION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SIPro within PathWave ADS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a:rPr>
                <a:t>7x HPC EM Droplet Licenses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a:rPr>
                <a:t>8x 16 core 128GB RAM nodes on Nimbix Cloud HPC Platform</a:t>
              </a:r>
            </a:p>
          </p:txBody>
        </p:sp>
        <p:cxnSp>
          <p:nvCxnSpPr>
            <p:cNvPr id="24" name="Straight Connector 23">
              <a:extLst>
                <a:ext uri="{FF2B5EF4-FFF2-40B4-BE49-F238E27FC236}">
                  <a16:creationId xmlns:a16="http://schemas.microsoft.com/office/drawing/2014/main" id="{C8D1EDC3-045E-464B-AE84-EC9633320980}"/>
                </a:ext>
              </a:extLst>
            </p:cNvPr>
            <p:cNvCxnSpPr>
              <a:cxnSpLocks/>
            </p:cNvCxnSpPr>
            <p:nvPr/>
          </p:nvCxnSpPr>
          <p:spPr>
            <a:xfrm>
              <a:off x="4472723" y="4363978"/>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20FAD01-344C-4740-B8D2-C8F31AF673E8}"/>
              </a:ext>
            </a:extLst>
          </p:cNvPr>
          <p:cNvPicPr>
            <a:picLocks noChangeAspect="1"/>
          </p:cNvPicPr>
          <p:nvPr/>
        </p:nvPicPr>
        <p:blipFill>
          <a:blip r:embed="rId4"/>
          <a:stretch>
            <a:fillRect/>
          </a:stretch>
        </p:blipFill>
        <p:spPr>
          <a:xfrm>
            <a:off x="7771340" y="3152640"/>
            <a:ext cx="4117113" cy="3442966"/>
          </a:xfrm>
          <a:prstGeom prst="rect">
            <a:avLst/>
          </a:prstGeom>
          <a:ln>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8298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C8505D-DC48-4551-8235-CDC562546C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b="43394"/>
          <a:stretch/>
        </p:blipFill>
        <p:spPr>
          <a:xfrm>
            <a:off x="2167" y="1540799"/>
            <a:ext cx="12189833" cy="2137679"/>
          </a:xfrm>
          <a:prstGeom prst="rect">
            <a:avLst/>
          </a:prstGeom>
          <a:ln>
            <a:noFill/>
          </a:ln>
          <a:effectLst/>
        </p:spPr>
      </p:pic>
      <p:sp>
        <p:nvSpPr>
          <p:cNvPr id="16" name="Text Placeholder 15">
            <a:extLst>
              <a:ext uri="{FF2B5EF4-FFF2-40B4-BE49-F238E27FC236}">
                <a16:creationId xmlns:a16="http://schemas.microsoft.com/office/drawing/2014/main" id="{7991B3C9-E5EA-42FC-A2CD-F4A723626C27}"/>
              </a:ext>
            </a:extLst>
          </p:cNvPr>
          <p:cNvSpPr>
            <a:spLocks noGrp="1"/>
          </p:cNvSpPr>
          <p:nvPr>
            <p:ph type="body" sz="quarter" idx="13"/>
          </p:nvPr>
        </p:nvSpPr>
        <p:spPr/>
        <p:txBody>
          <a:bodyPr/>
          <a:lstStyle/>
          <a:p>
            <a:r>
              <a:rPr lang="en-US" dirty="0"/>
              <a:t>Signal integrity EM CASE STUDY</a:t>
            </a:r>
          </a:p>
        </p:txBody>
      </p:sp>
      <p:sp>
        <p:nvSpPr>
          <p:cNvPr id="106" name="Title 105">
            <a:extLst>
              <a:ext uri="{FF2B5EF4-FFF2-40B4-BE49-F238E27FC236}">
                <a16:creationId xmlns:a16="http://schemas.microsoft.com/office/drawing/2014/main" id="{F704DD61-B176-4B13-8C5B-C7B32EAD7494}"/>
              </a:ext>
            </a:extLst>
          </p:cNvPr>
          <p:cNvSpPr>
            <a:spLocks noGrp="1"/>
          </p:cNvSpPr>
          <p:nvPr>
            <p:ph type="title"/>
          </p:nvPr>
        </p:nvSpPr>
        <p:spPr/>
        <p:txBody>
          <a:bodyPr/>
          <a:lstStyle/>
          <a:p>
            <a:r>
              <a:rPr lang="en-US" dirty="0"/>
              <a:t>Xilinx Zynq ZCU Evaluation Board</a:t>
            </a:r>
          </a:p>
        </p:txBody>
      </p:sp>
      <p:grpSp>
        <p:nvGrpSpPr>
          <p:cNvPr id="18" name="Group 17">
            <a:extLst>
              <a:ext uri="{FF2B5EF4-FFF2-40B4-BE49-F238E27FC236}">
                <a16:creationId xmlns:a16="http://schemas.microsoft.com/office/drawing/2014/main" id="{F6CB5024-F04D-4ADB-8D90-7791126A5F9F}"/>
              </a:ext>
            </a:extLst>
          </p:cNvPr>
          <p:cNvGrpSpPr/>
          <p:nvPr/>
        </p:nvGrpSpPr>
        <p:grpSpPr>
          <a:xfrm>
            <a:off x="527817" y="4181742"/>
            <a:ext cx="3510021" cy="2243691"/>
            <a:chOff x="820916" y="4325879"/>
            <a:chExt cx="3510021" cy="2243691"/>
          </a:xfrm>
        </p:grpSpPr>
        <p:sp>
          <p:nvSpPr>
            <p:cNvPr id="19" name="TextBox 18">
              <a:extLst>
                <a:ext uri="{FF2B5EF4-FFF2-40B4-BE49-F238E27FC236}">
                  <a16:creationId xmlns:a16="http://schemas.microsoft.com/office/drawing/2014/main" id="{723C2783-F103-48F9-A24E-D87D1303E4E6}"/>
                </a:ext>
              </a:extLst>
            </p:cNvPr>
            <p:cNvSpPr txBox="1"/>
            <p:nvPr/>
          </p:nvSpPr>
          <p:spPr>
            <a:xfrm>
              <a:off x="820916" y="4325879"/>
              <a:ext cx="3510021" cy="2243691"/>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CHALLENGE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Capture all DDR4 Data Lines, Data Strobes and Data Masks</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88 Signal Nets – 16 Layer PCB</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Simulation Freq range of DC-10GHz</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44 Freq Points &amp; 176 Ports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prstClr>
                </a:solidFill>
                <a:effectLst/>
                <a:uLnTx/>
                <a:uFillTx/>
                <a:latin typeface="Arial" panose="020B0604020202020204" pitchFamily="34" charset="0"/>
                <a:ea typeface="+mn-ea"/>
                <a:cs typeface="Arial" panose="020B0604020202020204" pitchFamily="34" charset="0"/>
              </a:endParaRPr>
            </a:p>
          </p:txBody>
        </p:sp>
        <p:cxnSp>
          <p:nvCxnSpPr>
            <p:cNvPr id="21" name="Straight Connector 20">
              <a:extLst>
                <a:ext uri="{FF2B5EF4-FFF2-40B4-BE49-F238E27FC236}">
                  <a16:creationId xmlns:a16="http://schemas.microsoft.com/office/drawing/2014/main" id="{89570409-E03E-4447-8114-569EF4838452}"/>
                </a:ext>
              </a:extLst>
            </p:cNvPr>
            <p:cNvCxnSpPr>
              <a:cxnSpLocks/>
            </p:cNvCxnSpPr>
            <p:nvPr/>
          </p:nvCxnSpPr>
          <p:spPr>
            <a:xfrm>
              <a:off x="820918" y="4363978"/>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BB6DC73-4FE0-4F96-B859-5D775342AE18}"/>
              </a:ext>
            </a:extLst>
          </p:cNvPr>
          <p:cNvGrpSpPr/>
          <p:nvPr/>
        </p:nvGrpSpPr>
        <p:grpSpPr>
          <a:xfrm>
            <a:off x="4398436" y="4181742"/>
            <a:ext cx="3138250" cy="1689693"/>
            <a:chOff x="4472723" y="4325879"/>
            <a:chExt cx="2634248" cy="1689693"/>
          </a:xfrm>
        </p:grpSpPr>
        <p:sp>
          <p:nvSpPr>
            <p:cNvPr id="23" name="TextBox 22">
              <a:extLst>
                <a:ext uri="{FF2B5EF4-FFF2-40B4-BE49-F238E27FC236}">
                  <a16:creationId xmlns:a16="http://schemas.microsoft.com/office/drawing/2014/main" id="{EF77689D-D456-4453-9DB3-BAAA9DC4F472}"/>
                </a:ext>
              </a:extLst>
            </p:cNvPr>
            <p:cNvSpPr txBox="1"/>
            <p:nvPr/>
          </p:nvSpPr>
          <p:spPr>
            <a:xfrm>
              <a:off x="4472725" y="4325879"/>
              <a:ext cx="2634246" cy="1612749"/>
            </a:xfrm>
            <a:prstGeom prst="rect">
              <a:avLst/>
            </a:prstGeom>
            <a:noFill/>
          </p:spPr>
          <p:txBody>
            <a:bodyPr wrap="square" lIns="18288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all" spc="60" normalizeH="0" baseline="0" noProof="0" dirty="0">
                  <a:ln>
                    <a:noFill/>
                  </a:ln>
                  <a:solidFill>
                    <a:srgbClr val="E90029"/>
                  </a:solidFill>
                  <a:effectLst/>
                  <a:uLnTx/>
                  <a:uFillTx/>
                  <a:latin typeface="Arial"/>
                  <a:ea typeface="+mn-ea"/>
                  <a:cs typeface="+mn-cs"/>
                </a:rPr>
                <a:t>SOLUTION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SIPro within PathWave ADS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a:rPr>
                <a:t>7x HPC EM Droplet Licenses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a:rPr>
                <a:t>8x 16 core 128GB RAM nodes on Nimbix Cloud HPC Platform</a:t>
              </a:r>
            </a:p>
          </p:txBody>
        </p:sp>
        <p:cxnSp>
          <p:nvCxnSpPr>
            <p:cNvPr id="24" name="Straight Connector 23">
              <a:extLst>
                <a:ext uri="{FF2B5EF4-FFF2-40B4-BE49-F238E27FC236}">
                  <a16:creationId xmlns:a16="http://schemas.microsoft.com/office/drawing/2014/main" id="{C8D1EDC3-045E-464B-AE84-EC9633320980}"/>
                </a:ext>
              </a:extLst>
            </p:cNvPr>
            <p:cNvCxnSpPr>
              <a:cxnSpLocks/>
            </p:cNvCxnSpPr>
            <p:nvPr/>
          </p:nvCxnSpPr>
          <p:spPr>
            <a:xfrm>
              <a:off x="4472723" y="4363978"/>
              <a:ext cx="0" cy="16515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CA1EC619-5786-4E95-9CA1-C8227E384D8B}"/>
              </a:ext>
            </a:extLst>
          </p:cNvPr>
          <p:cNvSpPr/>
          <p:nvPr/>
        </p:nvSpPr>
        <p:spPr>
          <a:xfrm>
            <a:off x="8019817" y="1924645"/>
            <a:ext cx="3387490" cy="42513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197B0899-B45A-4FC7-B8C0-A78B2C91C15F}"/>
              </a:ext>
            </a:extLst>
          </p:cNvPr>
          <p:cNvSpPr txBox="1"/>
          <p:nvPr/>
        </p:nvSpPr>
        <p:spPr>
          <a:xfrm>
            <a:off x="8334332" y="2224929"/>
            <a:ext cx="2559439" cy="332399"/>
          </a:xfrm>
          <a:prstGeom prst="rect">
            <a:avLst/>
          </a:prstGeom>
          <a:noFill/>
        </p:spPr>
        <p:txBody>
          <a:bodyPr wrap="square" lIns="0" tIns="0" rIns="0" bIns="0" rtlCol="0">
            <a:spAutoFit/>
          </a:bodyPr>
          <a:lstStyle/>
          <a:p>
            <a:pPr marL="0" marR="0" lvl="5" indent="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400" b="1" i="0" u="none" strike="noStrike" kern="1200" cap="all" spc="60" normalizeH="0" baseline="0" noProof="0" dirty="0">
                <a:ln>
                  <a:noFill/>
                </a:ln>
                <a:solidFill>
                  <a:srgbClr val="FFFFFF"/>
                </a:solidFill>
                <a:effectLst/>
                <a:uLnTx/>
                <a:uFillTx/>
                <a:latin typeface="Arial"/>
                <a:ea typeface="+mn-ea"/>
                <a:cs typeface="+mn-cs"/>
              </a:rPr>
              <a:t>RESULTS</a:t>
            </a:r>
          </a:p>
        </p:txBody>
      </p:sp>
      <p:sp>
        <p:nvSpPr>
          <p:cNvPr id="2" name="Rectangle 1">
            <a:extLst>
              <a:ext uri="{FF2B5EF4-FFF2-40B4-BE49-F238E27FC236}">
                <a16:creationId xmlns:a16="http://schemas.microsoft.com/office/drawing/2014/main" id="{E45C0FA1-3C97-4F2E-A8B8-986D427BD6DA}"/>
              </a:ext>
            </a:extLst>
          </p:cNvPr>
          <p:cNvSpPr/>
          <p:nvPr/>
        </p:nvSpPr>
        <p:spPr>
          <a:xfrm>
            <a:off x="8359308" y="3131709"/>
            <a:ext cx="2546818" cy="646331"/>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a:rPr>
              <a:t>Single Sim Time </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a:ln>
                  <a:noFill/>
                </a:ln>
                <a:solidFill>
                  <a:srgbClr val="FFFFFF"/>
                </a:solidFill>
                <a:effectLst/>
                <a:uLnTx/>
                <a:uFillTx/>
                <a:latin typeface="Arial"/>
                <a:ea typeface="+mn-ea"/>
                <a:cs typeface="+mn-cs"/>
              </a:rPr>
              <a:t>14 Hours 50 mins</a:t>
            </a:r>
            <a:endParaRPr kumimoji="0" lang="en-US" sz="1050" b="0" i="0" u="none" strike="noStrike" kern="1200" cap="none" spc="-35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7B1F2A5B-DF97-4B49-B3BC-A8D6207BF5FF}"/>
              </a:ext>
            </a:extLst>
          </p:cNvPr>
          <p:cNvCxnSpPr/>
          <p:nvPr/>
        </p:nvCxnSpPr>
        <p:spPr>
          <a:xfrm>
            <a:off x="8334332" y="2798429"/>
            <a:ext cx="26894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092CF631-E895-44A1-B23A-906120648006}"/>
              </a:ext>
            </a:extLst>
          </p:cNvPr>
          <p:cNvSpPr/>
          <p:nvPr/>
        </p:nvSpPr>
        <p:spPr>
          <a:xfrm>
            <a:off x="8346953" y="5225104"/>
            <a:ext cx="2546818" cy="646331"/>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 extraction time reduced by </a:t>
            </a:r>
            <a:r>
              <a:rPr kumimoji="0" lang="en-US" sz="2400" b="1" i="0" strike="noStrike" kern="1200" cap="none" spc="0" normalizeH="0" baseline="0" noProof="0" dirty="0">
                <a:ln>
                  <a:noFill/>
                </a:ln>
                <a:solidFill>
                  <a:srgbClr val="FFFFFF"/>
                </a:solidFill>
                <a:effectLst/>
                <a:uLnTx/>
                <a:uFillTx/>
                <a:latin typeface="Arial"/>
                <a:ea typeface="+mn-ea"/>
                <a:cs typeface="+mn-cs"/>
              </a:rPr>
              <a:t>83%</a:t>
            </a:r>
            <a:endParaRPr kumimoji="0" lang="en-US" sz="2000" b="1" i="0"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23E3BE4-D981-4E2D-80AD-8BC01E6AC746}"/>
              </a:ext>
            </a:extLst>
          </p:cNvPr>
          <p:cNvSpPr/>
          <p:nvPr/>
        </p:nvSpPr>
        <p:spPr>
          <a:xfrm>
            <a:off x="8380416" y="4020821"/>
            <a:ext cx="2546818" cy="646331"/>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a:rPr>
              <a:t>Nimbix HPC Sim Time</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a:ln>
                  <a:noFill/>
                </a:ln>
                <a:solidFill>
                  <a:srgbClr val="FFFFFF"/>
                </a:solidFill>
                <a:effectLst/>
                <a:uLnTx/>
                <a:uFillTx/>
                <a:latin typeface="Arial"/>
                <a:ea typeface="+mn-ea"/>
                <a:cs typeface="+mn-cs"/>
              </a:rPr>
              <a:t>2 Hours 27 mins</a:t>
            </a:r>
            <a:endParaRPr kumimoji="0" lang="en-US" sz="1050" b="0" i="0" u="none" strike="noStrike" kern="1200" cap="none" spc="-35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9097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blackboard&#10;&#10;Description automatically generated">
            <a:extLst>
              <a:ext uri="{FF2B5EF4-FFF2-40B4-BE49-F238E27FC236}">
                <a16:creationId xmlns:a16="http://schemas.microsoft.com/office/drawing/2014/main" id="{5AC52113-2465-4933-BCF1-868C655D37C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9F165609-71A6-4445-81D4-0ADF12B297A8}"/>
              </a:ext>
            </a:extLst>
          </p:cNvPr>
          <p:cNvGrpSpPr/>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557244-8B72-486B-8CE6-6EB547B8583C}"/>
                </a:ext>
              </a:extLst>
            </p:cNvPr>
            <p:cNvSpPr/>
            <p:nvPr/>
          </p:nvSpPr>
          <p:spPr>
            <a:xfrm>
              <a:off x="0" y="0"/>
              <a:ext cx="12192000" cy="6858000"/>
            </a:xfrm>
            <a:prstGeom prst="rect">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11" name="TextBox 10">
              <a:extLst>
                <a:ext uri="{FF2B5EF4-FFF2-40B4-BE49-F238E27FC236}">
                  <a16:creationId xmlns:a16="http://schemas.microsoft.com/office/drawing/2014/main" id="{8F0A3993-6789-4938-AC46-B71FEB0A3F66}"/>
                </a:ext>
              </a:extLst>
            </p:cNvPr>
            <p:cNvSpPr txBox="1"/>
            <p:nvPr/>
          </p:nvSpPr>
          <p:spPr>
            <a:xfrm>
              <a:off x="1566863" y="2967335"/>
              <a:ext cx="9058275" cy="923330"/>
            </a:xfrm>
            <a:prstGeom prst="rect">
              <a:avLst/>
            </a:prstGeom>
            <a:noFill/>
          </p:spPr>
          <p:txBody>
            <a:bodyPr wrap="square" lIns="0" tIns="0" rIns="0" bIns="0" rtlCol="0">
              <a:spAutoFit/>
            </a:bodyPr>
            <a:lstStyle/>
            <a:p>
              <a:pPr algn="ctr"/>
              <a:r>
                <a:rPr lang="en-US" sz="6000" dirty="0">
                  <a:solidFill>
                    <a:schemeClr val="bg1"/>
                  </a:solidFill>
                </a:rPr>
                <a:t>Ok… But What </a:t>
              </a:r>
              <a:r>
                <a:rPr lang="en-US" sz="6000" i="1" dirty="0">
                  <a:solidFill>
                    <a:schemeClr val="bg1"/>
                  </a:solidFill>
                </a:rPr>
                <a:t>is</a:t>
              </a:r>
              <a:r>
                <a:rPr lang="en-US" sz="6000" dirty="0">
                  <a:solidFill>
                    <a:schemeClr val="bg1"/>
                  </a:solidFill>
                </a:rPr>
                <a:t> HPC?</a:t>
              </a:r>
            </a:p>
          </p:txBody>
        </p:sp>
      </p:grpSp>
    </p:spTree>
    <p:extLst>
      <p:ext uri="{BB962C8B-B14F-4D97-AF65-F5344CB8AC3E}">
        <p14:creationId xmlns:p14="http://schemas.microsoft.com/office/powerpoint/2010/main" val="2497305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1F45A2-D56B-45D5-97C2-044EF4D0DED1}"/>
              </a:ext>
            </a:extLst>
          </p:cNvPr>
          <p:cNvSpPr/>
          <p:nvPr/>
        </p:nvSpPr>
        <p:spPr>
          <a:xfrm>
            <a:off x="1564942" y="2559193"/>
            <a:ext cx="9351873" cy="2954655"/>
          </a:xfrm>
          <a:prstGeom prst="rect">
            <a:avLst/>
          </a:prstGeom>
        </p:spPr>
        <p:txBody>
          <a:bodyPr wrap="square">
            <a:spAutoFit/>
          </a:bodyPr>
          <a:lstStyle/>
          <a:p>
            <a:r>
              <a:rPr lang="en-US" sz="2400" b="1" dirty="0">
                <a:latin typeface="Arial" panose="020B0604020202020204" pitchFamily="34" charset="0"/>
              </a:rPr>
              <a:t>High Performance Computing</a:t>
            </a:r>
            <a:r>
              <a:rPr lang="en-US" sz="2400" dirty="0">
                <a:solidFill>
                  <a:srgbClr val="666666"/>
                </a:solidFill>
                <a:latin typeface="Arial" panose="020B0604020202020204" pitchFamily="34" charset="0"/>
              </a:rPr>
              <a:t> (HPC) is the use of parallel processing algorithms and systems to </a:t>
            </a:r>
            <a:r>
              <a:rPr lang="en-US" sz="2400" i="1" dirty="0">
                <a:solidFill>
                  <a:srgbClr val="666666"/>
                </a:solidFill>
                <a:latin typeface="Arial" panose="020B0604020202020204" pitchFamily="34" charset="0"/>
              </a:rPr>
              <a:t>Solve Complex Computational Problems. </a:t>
            </a:r>
          </a:p>
          <a:p>
            <a:endParaRPr lang="en-US" dirty="0">
              <a:solidFill>
                <a:srgbClr val="666666"/>
              </a:solidFill>
              <a:latin typeface="Arial" panose="020B0604020202020204" pitchFamily="34" charset="0"/>
            </a:endParaRPr>
          </a:p>
          <a:p>
            <a:r>
              <a:rPr lang="en-US" sz="2400" dirty="0">
                <a:solidFill>
                  <a:srgbClr val="666666"/>
                </a:solidFill>
                <a:latin typeface="Arial" panose="020B0604020202020204" pitchFamily="34" charset="0"/>
              </a:rPr>
              <a:t>It incorporates both administration and parallel computational techniques, to </a:t>
            </a:r>
            <a:r>
              <a:rPr lang="en-US" sz="2400" i="1" dirty="0">
                <a:solidFill>
                  <a:srgbClr val="666666"/>
                </a:solidFill>
                <a:latin typeface="Arial" panose="020B0604020202020204" pitchFamily="34" charset="0"/>
              </a:rPr>
              <a:t>aggregate computing power </a:t>
            </a:r>
            <a:r>
              <a:rPr lang="en-US" sz="2400" dirty="0">
                <a:solidFill>
                  <a:srgbClr val="666666"/>
                </a:solidFill>
                <a:latin typeface="Arial" panose="020B0604020202020204" pitchFamily="34" charset="0"/>
              </a:rPr>
              <a:t>and deliver much higher performance; to solve large problems in science, engineering, or business.</a:t>
            </a:r>
            <a:endParaRPr lang="en-US" sz="2400" dirty="0"/>
          </a:p>
        </p:txBody>
      </p:sp>
      <p:sp>
        <p:nvSpPr>
          <p:cNvPr id="7" name="Arrow: Pentagon 6">
            <a:extLst>
              <a:ext uri="{FF2B5EF4-FFF2-40B4-BE49-F238E27FC236}">
                <a16:creationId xmlns:a16="http://schemas.microsoft.com/office/drawing/2014/main" id="{A60F66C2-7042-4F98-A8DA-33686FC3E947}"/>
              </a:ext>
            </a:extLst>
          </p:cNvPr>
          <p:cNvSpPr/>
          <p:nvPr/>
        </p:nvSpPr>
        <p:spPr>
          <a:xfrm>
            <a:off x="0" y="1423849"/>
            <a:ext cx="4376057" cy="768845"/>
          </a:xfrm>
          <a:prstGeom prst="homePlat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dirty="0"/>
              <a:t>Define: HPC</a:t>
            </a:r>
          </a:p>
        </p:txBody>
      </p:sp>
      <p:sp>
        <p:nvSpPr>
          <p:cNvPr id="10" name="TextBox 9">
            <a:extLst>
              <a:ext uri="{FF2B5EF4-FFF2-40B4-BE49-F238E27FC236}">
                <a16:creationId xmlns:a16="http://schemas.microsoft.com/office/drawing/2014/main" id="{F5D18F62-E409-4989-845B-919990937230}"/>
              </a:ext>
            </a:extLst>
          </p:cNvPr>
          <p:cNvSpPr txBox="1"/>
          <p:nvPr/>
        </p:nvSpPr>
        <p:spPr>
          <a:xfrm>
            <a:off x="7679092" y="5598368"/>
            <a:ext cx="2752531" cy="215444"/>
          </a:xfrm>
          <a:prstGeom prst="rect">
            <a:avLst/>
          </a:prstGeom>
          <a:noFill/>
        </p:spPr>
        <p:txBody>
          <a:bodyPr wrap="square" lIns="0" tIns="0" rIns="0" bIns="0" rtlCol="0">
            <a:spAutoFit/>
          </a:bodyPr>
          <a:lstStyle/>
          <a:p>
            <a:pPr algn="l"/>
            <a:r>
              <a:rPr lang="en-US" sz="1400" dirty="0">
                <a:solidFill>
                  <a:schemeClr val="tx2"/>
                </a:solidFill>
              </a:rPr>
              <a:t>Source: Techopedia.com</a:t>
            </a:r>
          </a:p>
        </p:txBody>
      </p:sp>
    </p:spTree>
    <p:extLst>
      <p:ext uri="{BB962C8B-B14F-4D97-AF65-F5344CB8AC3E}">
        <p14:creationId xmlns:p14="http://schemas.microsoft.com/office/powerpoint/2010/main" val="2040585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SectionNumber SlideNumber"/>
  <p:tag name="EE4P_STYLE_ID" val="39dcc26a-7131-49f4-a9eb-1c0521500c03"/>
</p:tagLst>
</file>

<file path=ppt/theme/theme1.xml><?xml version="1.0" encoding="utf-8"?>
<a:theme xmlns:a="http://schemas.openxmlformats.org/drawingml/2006/main" name="2017 Keysight Macro LIGHT">
  <a:themeElements>
    <a:clrScheme name="Keysight Light">
      <a:dk1>
        <a:sysClr val="windowText" lastClr="000000"/>
      </a:dk1>
      <a:lt1>
        <a:srgbClr val="FFFFFF"/>
      </a:lt1>
      <a:dk2>
        <a:srgbClr val="A4A1A9"/>
      </a:dk2>
      <a:lt2>
        <a:srgbClr val="FFA623"/>
      </a:lt2>
      <a:accent1>
        <a:srgbClr val="E90029"/>
      </a:accent1>
      <a:accent2>
        <a:srgbClr val="E76C27"/>
      </a:accent2>
      <a:accent3>
        <a:srgbClr val="8D3785"/>
      </a:accent3>
      <a:accent4>
        <a:srgbClr val="5B348A"/>
      </a:accent4>
      <a:accent5>
        <a:srgbClr val="225792"/>
      </a:accent5>
      <a:accent6>
        <a:srgbClr val="07858B"/>
      </a:accent6>
      <a:hlink>
        <a:srgbClr val="E90029"/>
      </a:hlink>
      <a:folHlink>
        <a:srgbClr val="74001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solidFill>
              <a:schemeClr val="tx1">
                <a:lumMod val="85000"/>
                <a:lumOff val="15000"/>
              </a:schemeClr>
            </a:solidFill>
          </a:defRPr>
        </a:defPPr>
      </a:lstStyle>
    </a:txDef>
  </a:objectDefaults>
  <a:extraClrSchemeLst/>
  <a:extLst>
    <a:ext uri="{05A4C25C-085E-4340-85A3-A5531E510DB2}">
      <thm15:themeFamily xmlns:thm15="http://schemas.microsoft.com/office/thememl/2012/main" name="Keysight_Widescreen_April_2019" id="{CDC0E78D-7FDB-4EC3-8948-D87114C1A23A}" vid="{C053656A-2954-4C94-A489-2F6E04E1F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2017 Keysight MACRO">
      <a:dk1>
        <a:sysClr val="windowText" lastClr="000000"/>
      </a:dk1>
      <a:lt1>
        <a:srgbClr val="FFFFFF"/>
      </a:lt1>
      <a:dk2>
        <a:srgbClr val="A4A1A9"/>
      </a:dk2>
      <a:lt2>
        <a:srgbClr val="FFA623"/>
      </a:lt2>
      <a:accent1>
        <a:srgbClr val="E90029"/>
      </a:accent1>
      <a:accent2>
        <a:srgbClr val="E76C27"/>
      </a:accent2>
      <a:accent3>
        <a:srgbClr val="8D3785"/>
      </a:accent3>
      <a:accent4>
        <a:srgbClr val="5B348A"/>
      </a:accent4>
      <a:accent5>
        <a:srgbClr val="225792"/>
      </a:accent5>
      <a:accent6>
        <a:srgbClr val="07858B"/>
      </a:accent6>
      <a:hlink>
        <a:srgbClr val="FFA623"/>
      </a:hlink>
      <a:folHlink>
        <a:srgbClr val="A4A1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2017 Keysight MACRO">
      <a:dk1>
        <a:sysClr val="windowText" lastClr="000000"/>
      </a:dk1>
      <a:lt1>
        <a:srgbClr val="FFFFFF"/>
      </a:lt1>
      <a:dk2>
        <a:srgbClr val="A4A1A9"/>
      </a:dk2>
      <a:lt2>
        <a:srgbClr val="FFA623"/>
      </a:lt2>
      <a:accent1>
        <a:srgbClr val="E90029"/>
      </a:accent1>
      <a:accent2>
        <a:srgbClr val="E76C27"/>
      </a:accent2>
      <a:accent3>
        <a:srgbClr val="8D3785"/>
      </a:accent3>
      <a:accent4>
        <a:srgbClr val="5B348A"/>
      </a:accent4>
      <a:accent5>
        <a:srgbClr val="225792"/>
      </a:accent5>
      <a:accent6>
        <a:srgbClr val="07858B"/>
      </a:accent6>
      <a:hlink>
        <a:srgbClr val="FFA623"/>
      </a:hlink>
      <a:folHlink>
        <a:srgbClr val="A4A1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B1411A3A2CDC40BC5240FC6D282EE0" ma:contentTypeVersion="12" ma:contentTypeDescription="Create a new document." ma:contentTypeScope="" ma:versionID="31cff722968560b75a158dcfdaecd1cb">
  <xsd:schema xmlns:xsd="http://www.w3.org/2001/XMLSchema" xmlns:xs="http://www.w3.org/2001/XMLSchema" xmlns:p="http://schemas.microsoft.com/office/2006/metadata/properties" xmlns:ns3="4c406da6-97c0-42ab-94f9-001b3b81ec80" xmlns:ns4="ee8085fe-1d02-4148-8d34-22dd72fd70ef" targetNamespace="http://schemas.microsoft.com/office/2006/metadata/properties" ma:root="true" ma:fieldsID="2ed1fa6f19cfbdcfc173ad050831e681" ns3:_="" ns4:_="">
    <xsd:import namespace="4c406da6-97c0-42ab-94f9-001b3b81ec80"/>
    <xsd:import namespace="ee8085fe-1d02-4148-8d34-22dd72fd70e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06da6-97c0-42ab-94f9-001b3b81ec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8085fe-1d02-4148-8d34-22dd72fd70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6D3D80-B750-407A-9CDC-477064E649DA}">
  <ds:schemaRefs>
    <ds:schemaRef ds:uri="http://schemas.microsoft.com/sharepoint/v3/contenttype/forms"/>
  </ds:schemaRefs>
</ds:datastoreItem>
</file>

<file path=customXml/itemProps2.xml><?xml version="1.0" encoding="utf-8"?>
<ds:datastoreItem xmlns:ds="http://schemas.openxmlformats.org/officeDocument/2006/customXml" ds:itemID="{64C318B3-294A-406D-910F-79E7CCABD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06da6-97c0-42ab-94f9-001b3b81ec80"/>
    <ds:schemaRef ds:uri="ee8085fe-1d02-4148-8d34-22dd72fd70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BC9B8C-6614-4205-9367-C9E682C86F19}">
  <ds:schemaRefs>
    <ds:schemaRef ds:uri="http://schemas.microsoft.com/office/infopath/2007/PartnerControls"/>
    <ds:schemaRef ds:uri="http://purl.org/dc/terms/"/>
    <ds:schemaRef ds:uri="http://schemas.microsoft.com/office/2006/documentManagement/types"/>
    <ds:schemaRef ds:uri="ee8085fe-1d02-4148-8d34-22dd72fd70ef"/>
    <ds:schemaRef ds:uri="4c406da6-97c0-42ab-94f9-001b3b81ec80"/>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Keysight_Widescreen_April_2019</Template>
  <TotalTime>1624</TotalTime>
  <Words>1544</Words>
  <Application>Microsoft Office PowerPoint</Application>
  <PresentationFormat>Widescreen</PresentationFormat>
  <Paragraphs>287</Paragraphs>
  <Slides>26</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Franklin Gothic Book</vt:lpstr>
      <vt:lpstr>2017 Keysight Macro LIGHT</vt:lpstr>
      <vt:lpstr>Custom Design</vt:lpstr>
      <vt:lpstr>Cloud HPC for  PathWave ADS 2021 is Here!</vt:lpstr>
      <vt:lpstr>Designs are Becoming More Complex</vt:lpstr>
      <vt:lpstr>3 Designers – 1 Problem</vt:lpstr>
      <vt:lpstr>3 Designers – 1 Solution</vt:lpstr>
      <vt:lpstr>Keysight Design Cloud</vt:lpstr>
      <vt:lpstr>Xilinx Zynq ZCU Evaluation Board</vt:lpstr>
      <vt:lpstr>Xilinx Zynq ZCU Evaluation Board</vt:lpstr>
      <vt:lpstr>PowerPoint Presentation</vt:lpstr>
      <vt:lpstr>PowerPoint Presentation</vt:lpstr>
      <vt:lpstr>HPC Deployments </vt:lpstr>
      <vt:lpstr>HPC Deployments </vt:lpstr>
      <vt:lpstr>Introducing Keysight Design Cloud User-Experience</vt:lpstr>
      <vt:lpstr>Momentum vs FEM: What’s the difference?</vt:lpstr>
      <vt:lpstr>EM Simulation Technology</vt:lpstr>
      <vt:lpstr>How is Parallel Simulation Applied by EM Solvers? </vt:lpstr>
      <vt:lpstr>Keysight Labs – N9041 LO Converter </vt:lpstr>
      <vt:lpstr>Keysight Labs – Constructing the Module</vt:lpstr>
      <vt:lpstr>Keysight Labs Reduced EM Extraction Time by 79%</vt:lpstr>
      <vt:lpstr>Multi-technology Module Design </vt:lpstr>
      <vt:lpstr>Multi-technology Module Design </vt:lpstr>
      <vt:lpstr>Multi-technology Module Design </vt:lpstr>
      <vt:lpstr>SECO Embedded System Board with DDR4</vt:lpstr>
      <vt:lpstr>SECO Embedded System Board with DDR4</vt:lpstr>
      <vt:lpstr>Simulate More. Wait Less.</vt:lpstr>
      <vt:lpstr>Key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Layout (Maximum 2 Lines)</dc:title>
  <dc:creator>Brianne McClure</dc:creator>
  <cp:lastModifiedBy>Anna Mccowan</cp:lastModifiedBy>
  <cp:revision>97</cp:revision>
  <cp:lastPrinted>2020-06-08T17:15:36Z</cp:lastPrinted>
  <dcterms:created xsi:type="dcterms:W3CDTF">2020-05-19T15:38:36Z</dcterms:created>
  <dcterms:modified xsi:type="dcterms:W3CDTF">2021-03-24T17:39:26Z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0x010100B9B1411A3A2CDC40BC5240FC6D282EE0</vt:lpwstr>
  </property>
</Properties>
</file>